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5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6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Past Times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Describing events in the</a:t>
            </a:r>
          </a:p>
          <a:p>
            <a:r>
              <a:rPr lang="en-US" dirty="0" smtClean="0"/>
              <a:t>past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26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Main </a:t>
            </a:r>
            <a:r>
              <a:rPr lang="it-IT" dirty="0"/>
              <a:t>events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past simple is used to describe finished actions and events in the past.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i="1" dirty="0"/>
              <a:t>Susan </a:t>
            </a:r>
            <a:r>
              <a:rPr lang="en-US" b="1" i="1" dirty="0"/>
              <a:t>went </a:t>
            </a:r>
            <a:r>
              <a:rPr lang="en-US" i="1" dirty="0"/>
              <a:t>into the station and </a:t>
            </a:r>
            <a:r>
              <a:rPr lang="en-US" b="1" i="1" dirty="0"/>
              <a:t>bought </a:t>
            </a:r>
            <a:r>
              <a:rPr lang="en-US" i="1" dirty="0"/>
              <a:t>a ticket.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77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Background description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past continuous is used to describe actions in progress in the past. It </a:t>
            </a:r>
            <a:r>
              <a:rPr lang="en-US" dirty="0" smtClean="0"/>
              <a:t> gives </a:t>
            </a:r>
            <a:r>
              <a:rPr lang="en-US" dirty="0"/>
              <a:t>information about the background situation. </a:t>
            </a:r>
            <a:endParaRPr lang="en-US" dirty="0" smtClean="0"/>
          </a:p>
          <a:p>
            <a:r>
              <a:rPr lang="en-US" i="1" dirty="0" smtClean="0"/>
              <a:t>There </a:t>
            </a:r>
            <a:r>
              <a:rPr lang="en-US" i="1" dirty="0"/>
              <a:t>were a lot of people waiting in the station. Some </a:t>
            </a:r>
            <a:r>
              <a:rPr lang="en-US" b="1" i="1" dirty="0"/>
              <a:t>were sleeping </a:t>
            </a:r>
            <a:r>
              <a:rPr lang="en-US" i="1" dirty="0"/>
              <a:t>on </a:t>
            </a:r>
            <a:r>
              <a:rPr lang="en-US" b="1" i="1" dirty="0"/>
              <a:t>the </a:t>
            </a:r>
            <a:r>
              <a:rPr lang="en-US" i="1" dirty="0"/>
              <a:t>benches, and others </a:t>
            </a:r>
            <a:r>
              <a:rPr lang="en-US" b="1" i="1" dirty="0"/>
              <a:t>were walking </a:t>
            </a:r>
            <a:r>
              <a:rPr lang="en-US" i="1" dirty="0"/>
              <a:t>up and down. Susan </a:t>
            </a:r>
            <a:r>
              <a:rPr lang="en-US" b="1" i="1" dirty="0"/>
              <a:t>was looking for </a:t>
            </a:r>
            <a:r>
              <a:rPr lang="en-US" i="1" dirty="0"/>
              <a:t>Graham, so she didn't sit down. </a:t>
            </a:r>
            <a:endParaRPr lang="en-US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13898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Past before past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past perfect is used to make it clear that one past event happens before another past event. We use the past perfect for the earlier event. </a:t>
            </a:r>
            <a:endParaRPr lang="en-US" dirty="0" smtClean="0"/>
          </a:p>
          <a:p>
            <a:pPr marL="0" indent="0">
              <a:buNone/>
            </a:pPr>
            <a:endParaRPr lang="en-US" i="1" dirty="0"/>
          </a:p>
          <a:p>
            <a:r>
              <a:rPr lang="en-US" i="1" dirty="0" smtClean="0"/>
              <a:t>By </a:t>
            </a:r>
            <a:r>
              <a:rPr lang="en-US" i="1" dirty="0"/>
              <a:t>the time the train arrived, Susan </a:t>
            </a:r>
            <a:r>
              <a:rPr lang="en-US" b="1" i="1" dirty="0"/>
              <a:t>had managed </a:t>
            </a:r>
            <a:r>
              <a:rPr lang="en-US" i="1" dirty="0"/>
              <a:t>to push her way to the front </a:t>
            </a:r>
            <a:r>
              <a:rPr lang="it-IT" i="1" dirty="0" smtClean="0"/>
              <a:t>of </a:t>
            </a:r>
            <a:r>
              <a:rPr lang="it-IT" i="1" dirty="0"/>
              <a:t>the crowd.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8312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However…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It </a:t>
            </a:r>
            <a:r>
              <a:rPr lang="en-US" dirty="0"/>
              <a:t>is not always necessary to use the past perfect if a time expression makes the order of events clear. </a:t>
            </a:r>
          </a:p>
          <a:p>
            <a:r>
              <a:rPr lang="en-US" b="1" i="1" dirty="0"/>
              <a:t>Before </a:t>
            </a:r>
            <a:r>
              <a:rPr lang="en-US" i="1" dirty="0"/>
              <a:t>the train arrived, Susan </a:t>
            </a:r>
            <a:r>
              <a:rPr lang="en-US" b="1" i="1" dirty="0"/>
              <a:t>managed </a:t>
            </a:r>
            <a:r>
              <a:rPr lang="en-US" i="1" dirty="0"/>
              <a:t>to push her way to the front of the </a:t>
            </a:r>
            <a:r>
              <a:rPr lang="en-US" i="1" dirty="0" smtClean="0"/>
              <a:t> </a:t>
            </a:r>
            <a:r>
              <a:rPr lang="it-IT" i="1" dirty="0" smtClean="0"/>
              <a:t>crowd</a:t>
            </a:r>
            <a:r>
              <a:rPr lang="it-IT" i="1" dirty="0"/>
              <a:t>. </a:t>
            </a:r>
            <a:endParaRPr lang="it-IT" dirty="0"/>
          </a:p>
          <a:p>
            <a:pPr marL="0" indent="0">
              <a:buNone/>
            </a:pP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195763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Past continuous used with past simple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 </a:t>
            </a:r>
            <a:r>
              <a:rPr lang="en-US" dirty="0"/>
              <a:t>often use the past continuous first to set the scene, and then the past simple for the separate, completed actions that happen. </a:t>
            </a:r>
            <a:endParaRPr lang="en-US" dirty="0" smtClean="0"/>
          </a:p>
          <a:p>
            <a:pPr marL="0" indent="0">
              <a:buNone/>
            </a:pPr>
            <a:endParaRPr lang="en-US" i="1" dirty="0"/>
          </a:p>
          <a:p>
            <a:r>
              <a:rPr lang="en-US" i="1" dirty="0" smtClean="0"/>
              <a:t>Susan </a:t>
            </a:r>
            <a:r>
              <a:rPr lang="en-US" b="1" i="1" dirty="0"/>
              <a:t>was looking </a:t>
            </a:r>
            <a:r>
              <a:rPr lang="en-US" i="1" dirty="0"/>
              <a:t>for Graham, so she </a:t>
            </a:r>
            <a:r>
              <a:rPr lang="en-US" b="1" i="1" dirty="0"/>
              <a:t>didn't sit down. </a:t>
            </a:r>
            <a:r>
              <a:rPr lang="en-US" i="1" dirty="0"/>
              <a:t>Instead, she </a:t>
            </a:r>
            <a:r>
              <a:rPr lang="en-US" b="1" i="1" dirty="0"/>
              <a:t>tried </a:t>
            </a:r>
            <a:r>
              <a:rPr lang="en-US" i="1" dirty="0" smtClean="0"/>
              <a:t>calling </a:t>
            </a:r>
            <a:r>
              <a:rPr lang="en-US" i="1" dirty="0"/>
              <a:t>him on her mobile phone.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2551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and…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 </a:t>
            </a:r>
            <a:r>
              <a:rPr lang="en-US" dirty="0"/>
              <a:t>often contrast an action in progress with a sudden event which interrupts it. </a:t>
            </a:r>
          </a:p>
          <a:p>
            <a:r>
              <a:rPr lang="en-US" i="1" dirty="0"/>
              <a:t>While Susan </a:t>
            </a:r>
            <a:r>
              <a:rPr lang="en-US" b="1" i="1" dirty="0"/>
              <a:t>was trying </a:t>
            </a:r>
            <a:r>
              <a:rPr lang="en-US" i="1" dirty="0"/>
              <a:t>to get onto the platform, a man </a:t>
            </a:r>
            <a:r>
              <a:rPr lang="en-US" b="1" i="1" dirty="0"/>
              <a:t>grabbed </a:t>
            </a:r>
            <a:r>
              <a:rPr lang="en-US" i="1" dirty="0"/>
              <a:t>her </a:t>
            </a:r>
            <a:r>
              <a:rPr lang="it-IT" i="1" dirty="0" smtClean="0"/>
              <a:t>handbag</a:t>
            </a:r>
            <a:r>
              <a:rPr lang="it-IT" i="1" dirty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0259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Participle </a:t>
            </a:r>
            <a:r>
              <a:rPr lang="it-IT" dirty="0"/>
              <a:t>clauses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Participle </a:t>
            </a:r>
            <a:r>
              <a:rPr lang="en-US" dirty="0"/>
              <a:t>clauses are introduced by the time expressions </a:t>
            </a:r>
            <a:r>
              <a:rPr lang="en-US" i="1" dirty="0"/>
              <a:t>before, after </a:t>
            </a:r>
            <a:r>
              <a:rPr lang="en-US" dirty="0"/>
              <a:t>and </a:t>
            </a:r>
            <a:r>
              <a:rPr lang="en-US" i="1" dirty="0"/>
              <a:t>while. </a:t>
            </a:r>
            <a:r>
              <a:rPr lang="en-US" dirty="0"/>
              <a:t>They have the same subject as the following clause.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b="1" i="1" dirty="0"/>
              <a:t>After struggling </a:t>
            </a:r>
            <a:r>
              <a:rPr lang="en-US" i="1" dirty="0"/>
              <a:t>with him, </a:t>
            </a:r>
            <a:r>
              <a:rPr lang="en-US" b="1" i="1" dirty="0"/>
              <a:t>Susan pulled </a:t>
            </a:r>
            <a:r>
              <a:rPr lang="en-US" i="1" dirty="0"/>
              <a:t>the bag from his hands.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9308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Past Times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Habits in the </a:t>
            </a:r>
          </a:p>
          <a:p>
            <a:r>
              <a:rPr lang="en-US" dirty="0"/>
              <a:t>p</a:t>
            </a:r>
            <a:r>
              <a:rPr lang="en-US" dirty="0" smtClean="0"/>
              <a:t>ast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682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Past simple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past simple is used to describe past habits or states. A time expression is usually necessary. 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sz="3200" dirty="0" smtClean="0"/>
              <a:t>I </a:t>
            </a:r>
            <a:r>
              <a:rPr lang="en-US" sz="3200" i="1" dirty="0"/>
              <a:t>always </a:t>
            </a:r>
            <a:r>
              <a:rPr lang="en-US" sz="3200" b="1" i="1" dirty="0"/>
              <a:t>got up </a:t>
            </a:r>
            <a:r>
              <a:rPr lang="en-US" sz="3200" i="1" dirty="0"/>
              <a:t>at six in those days, </a:t>
            </a:r>
            <a:r>
              <a:rPr lang="en-US" sz="3200" dirty="0"/>
              <a:t>(habit) </a:t>
            </a:r>
            <a:endParaRPr lang="en-US" sz="3200" dirty="0" smtClean="0"/>
          </a:p>
          <a:p>
            <a:pPr lvl="1">
              <a:buFont typeface="Arial" pitchFamily="34" charset="0"/>
              <a:buChar char="•"/>
            </a:pPr>
            <a:r>
              <a:rPr lang="en-US" sz="3200" dirty="0"/>
              <a:t>I</a:t>
            </a:r>
            <a:r>
              <a:rPr lang="en-US" sz="3200" dirty="0" smtClean="0"/>
              <a:t> </a:t>
            </a:r>
            <a:r>
              <a:rPr lang="en-US" sz="3200" b="1" i="1" dirty="0"/>
              <a:t>lived </a:t>
            </a:r>
            <a:r>
              <a:rPr lang="en-US" sz="3200" i="1" dirty="0"/>
              <a:t>in Austria for several years. </a:t>
            </a:r>
            <a:r>
              <a:rPr lang="en-US" sz="3200" dirty="0"/>
              <a:t>(state) 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10883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i="1" dirty="0"/>
              <a:t>Used to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 smtClean="0"/>
              <a:t>Used </a:t>
            </a:r>
            <a:r>
              <a:rPr lang="en-US" i="1" dirty="0"/>
              <a:t>to </a:t>
            </a:r>
            <a:r>
              <a:rPr lang="en-US" dirty="0"/>
              <a:t>is used to describe past habits or states. A time expression is not necessary.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 </a:t>
            </a:r>
            <a:r>
              <a:rPr lang="en-US" b="1" i="1" dirty="0"/>
              <a:t>used to get up </a:t>
            </a:r>
            <a:r>
              <a:rPr lang="en-US" i="1" dirty="0"/>
              <a:t>at six, but now </a:t>
            </a:r>
            <a:r>
              <a:rPr lang="en-US" b="1" i="1" dirty="0"/>
              <a:t>I </a:t>
            </a:r>
            <a:r>
              <a:rPr lang="en-US" i="1" dirty="0"/>
              <a:t>get </a:t>
            </a:r>
            <a:r>
              <a:rPr lang="en-US" b="1" i="1" dirty="0"/>
              <a:t>up </a:t>
            </a:r>
            <a:r>
              <a:rPr lang="en-US" i="1" dirty="0"/>
              <a:t>at eight. </a:t>
            </a:r>
            <a:endParaRPr lang="en-US" dirty="0"/>
          </a:p>
          <a:p>
            <a:r>
              <a:rPr lang="en-US" i="1" dirty="0"/>
              <a:t>I used </a:t>
            </a:r>
            <a:r>
              <a:rPr lang="en-US" b="1" i="1" dirty="0"/>
              <a:t>to own </a:t>
            </a:r>
            <a:r>
              <a:rPr lang="en-US" i="1" dirty="0"/>
              <a:t>a horse. </a:t>
            </a:r>
            <a:r>
              <a:rPr lang="en-US" dirty="0"/>
              <a:t>(I owned a horse once.)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399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With </a:t>
            </a:r>
            <a:r>
              <a:rPr lang="en-US" dirty="0"/>
              <a:t>negatives and questions </a:t>
            </a:r>
            <a:r>
              <a:rPr lang="en-US" i="1" dirty="0"/>
              <a:t>used to </a:t>
            </a:r>
            <a:r>
              <a:rPr lang="en-US" dirty="0"/>
              <a:t>becomes </a:t>
            </a:r>
            <a:r>
              <a:rPr lang="en-US" i="1" dirty="0"/>
              <a:t>use to. </a:t>
            </a:r>
            <a:endParaRPr lang="en-US" i="1" dirty="0" smtClean="0"/>
          </a:p>
          <a:p>
            <a:r>
              <a:rPr lang="en-US" i="1" dirty="0" smtClean="0"/>
              <a:t>I </a:t>
            </a:r>
            <a:r>
              <a:rPr lang="en-US" b="1" i="1" dirty="0"/>
              <a:t>didn't use to </a:t>
            </a:r>
            <a:r>
              <a:rPr lang="en-US" i="1" dirty="0"/>
              <a:t>like beer. </a:t>
            </a:r>
            <a:endParaRPr lang="en-US" i="1" dirty="0" smtClean="0"/>
          </a:p>
          <a:p>
            <a:r>
              <a:rPr lang="en-US" b="1" i="1" dirty="0" smtClean="0"/>
              <a:t>Did </a:t>
            </a:r>
            <a:r>
              <a:rPr lang="en-US" i="1" dirty="0"/>
              <a:t>you </a:t>
            </a:r>
            <a:r>
              <a:rPr lang="en-US" b="1" i="1" dirty="0"/>
              <a:t>use to </a:t>
            </a:r>
            <a:r>
              <a:rPr lang="en-US" i="1" dirty="0"/>
              <a:t>swim every day? 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When </a:t>
            </a:r>
            <a:r>
              <a:rPr lang="en-US" dirty="0"/>
              <a:t>we use </a:t>
            </a:r>
            <a:r>
              <a:rPr lang="en-US" i="1" dirty="0"/>
              <a:t>used to </a:t>
            </a:r>
            <a:r>
              <a:rPr lang="en-US" dirty="0"/>
              <a:t>we suggest that the action is no longer true and so make a strong contrast with the present.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7362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and…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371601"/>
            <a:ext cx="84963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250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However…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Do NOT confuse </a:t>
            </a:r>
            <a:r>
              <a:rPr lang="en-US" b="1" dirty="0" smtClean="0"/>
              <a:t>I used to do </a:t>
            </a:r>
            <a:r>
              <a:rPr lang="en-US" dirty="0" smtClean="0"/>
              <a:t>and </a:t>
            </a:r>
            <a:r>
              <a:rPr lang="en-US" b="1" dirty="0" smtClean="0"/>
              <a:t>I am used to doing.</a:t>
            </a:r>
          </a:p>
          <a:p>
            <a:pPr marL="0" indent="0">
              <a:buNone/>
            </a:pPr>
            <a:r>
              <a:rPr lang="en-US" dirty="0" smtClean="0"/>
              <a:t>The structures and meanings are different:</a:t>
            </a:r>
          </a:p>
          <a:p>
            <a:r>
              <a:rPr lang="en-US" dirty="0" smtClean="0"/>
              <a:t>I used to live alone. (=I lived alone in the past but I no longer live alone.)</a:t>
            </a:r>
          </a:p>
          <a:p>
            <a:r>
              <a:rPr lang="en-US" dirty="0" smtClean="0"/>
              <a:t>I am used to living alone.(=I live alone and I don’t find it strange or new because I’ve been living alone for some time.)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86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i="1" dirty="0" smtClean="0"/>
              <a:t>Would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 smtClean="0"/>
              <a:t>Would </a:t>
            </a:r>
            <a:r>
              <a:rPr lang="en-US" dirty="0"/>
              <a:t>is used to describe a person's typical activities in the past. </a:t>
            </a:r>
          </a:p>
          <a:p>
            <a:pPr marL="0" indent="0">
              <a:buNone/>
            </a:pPr>
            <a:r>
              <a:rPr lang="en-US" dirty="0"/>
              <a:t>It can only be used to describe repeated actions, not states. It is mainly used </a:t>
            </a:r>
            <a:r>
              <a:rPr lang="en-US" dirty="0" smtClean="0"/>
              <a:t>in </a:t>
            </a:r>
            <a:r>
              <a:rPr lang="en-US" dirty="0"/>
              <a:t>writing, and in personal reminiscences. </a:t>
            </a:r>
            <a:endParaRPr lang="en-US" dirty="0" smtClean="0"/>
          </a:p>
          <a:p>
            <a:r>
              <a:rPr lang="en-US" i="1" dirty="0" smtClean="0"/>
              <a:t>Every </a:t>
            </a:r>
            <a:r>
              <a:rPr lang="en-US" i="1" dirty="0"/>
              <a:t>evening was the same. Jack </a:t>
            </a:r>
            <a:r>
              <a:rPr lang="en-US" b="1" i="1" dirty="0"/>
              <a:t>would turn on </a:t>
            </a:r>
            <a:r>
              <a:rPr lang="en-US" i="1" dirty="0"/>
              <a:t>the radio, light his pipe and </a:t>
            </a:r>
            <a:r>
              <a:rPr lang="it-IT" i="1" dirty="0" smtClean="0"/>
              <a:t>fall </a:t>
            </a:r>
            <a:r>
              <a:rPr lang="it-IT" i="1" dirty="0"/>
              <a:t>asleep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6648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Past continuous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past continuous can be used to describe a repeated action in the past, often an annoying habit. A frequency adverb is necessary. </a:t>
            </a:r>
            <a:endParaRPr lang="en-US" dirty="0" smtClean="0"/>
          </a:p>
          <a:p>
            <a:pPr marL="0" indent="0">
              <a:buNone/>
            </a:pPr>
            <a:endParaRPr lang="en-US" i="1" dirty="0"/>
          </a:p>
          <a:p>
            <a:r>
              <a:rPr lang="en-US" i="1" dirty="0" smtClean="0"/>
              <a:t>When </a:t>
            </a:r>
            <a:r>
              <a:rPr lang="en-US" i="1" dirty="0"/>
              <a:t>Peter was younger, he </a:t>
            </a:r>
            <a:r>
              <a:rPr lang="en-US" b="1" i="1" dirty="0"/>
              <a:t>was always getting </a:t>
            </a:r>
            <a:r>
              <a:rPr lang="en-US" i="1" dirty="0"/>
              <a:t>into trouble.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6711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Past Times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Politeness and uncertainty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25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Past </a:t>
            </a:r>
            <a:r>
              <a:rPr lang="it-IT" dirty="0"/>
              <a:t>continuous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 </a:t>
            </a:r>
            <a:r>
              <a:rPr lang="en-US" dirty="0"/>
              <a:t>can use the past continuous with </a:t>
            </a:r>
            <a:r>
              <a:rPr lang="en-US" i="1" dirty="0"/>
              <a:t>think, hope </a:t>
            </a:r>
            <a:r>
              <a:rPr lang="en-US" dirty="0"/>
              <a:t>and </a:t>
            </a:r>
            <a:r>
              <a:rPr lang="en-US" i="1" dirty="0"/>
              <a:t>wonder </a:t>
            </a:r>
            <a:r>
              <a:rPr lang="en-US" dirty="0"/>
              <a:t>to give a polite or </a:t>
            </a:r>
            <a:r>
              <a:rPr lang="it-IT" dirty="0" smtClean="0"/>
              <a:t>uncertain </a:t>
            </a:r>
            <a:r>
              <a:rPr lang="it-IT" dirty="0"/>
              <a:t>meaning. </a:t>
            </a:r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r>
              <a:rPr lang="en-US" b="1" i="1" dirty="0"/>
              <a:t>I </a:t>
            </a:r>
            <a:r>
              <a:rPr lang="en-US" i="1" dirty="0"/>
              <a:t>was </a:t>
            </a:r>
            <a:r>
              <a:rPr lang="en-US" b="1" i="1" dirty="0"/>
              <a:t>thinking </a:t>
            </a:r>
            <a:r>
              <a:rPr lang="en-US" i="1" dirty="0"/>
              <a:t>of having a party next week. </a:t>
            </a:r>
            <a:endParaRPr lang="en-US" dirty="0"/>
          </a:p>
          <a:p>
            <a:r>
              <a:rPr lang="en-US" i="1" dirty="0"/>
              <a:t>I was </a:t>
            </a:r>
            <a:r>
              <a:rPr lang="en-US" b="1" i="1" dirty="0"/>
              <a:t>hoping </a:t>
            </a:r>
            <a:r>
              <a:rPr lang="en-US" i="1" dirty="0"/>
              <a:t>you would join us at the cafe tonight. </a:t>
            </a:r>
            <a:endParaRPr lang="en-US" dirty="0"/>
          </a:p>
          <a:p>
            <a:r>
              <a:rPr lang="en-US" b="1" i="1" dirty="0"/>
              <a:t>I </a:t>
            </a:r>
            <a:r>
              <a:rPr lang="en-US" i="1" dirty="0"/>
              <a:t>was </a:t>
            </a:r>
            <a:r>
              <a:rPr lang="en-US" b="1" i="1" dirty="0"/>
              <a:t>wondering </a:t>
            </a:r>
            <a:r>
              <a:rPr lang="en-US" i="1" dirty="0"/>
              <a:t>if you could help me.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7357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Choose the correct answer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9067800" cy="5029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a</a:t>
            </a:r>
            <a:r>
              <a:rPr lang="en-US" dirty="0"/>
              <a:t>) I suddenly remembered that I </a:t>
            </a:r>
            <a:r>
              <a:rPr lang="en-US" i="1" dirty="0"/>
              <a:t>forgot/had</a:t>
            </a:r>
            <a:r>
              <a:rPr lang="en-US" i="1" u="sng" dirty="0"/>
              <a:t> </a:t>
            </a:r>
            <a:r>
              <a:rPr lang="en-US" i="1" dirty="0"/>
              <a:t>forgotten </a:t>
            </a:r>
            <a:r>
              <a:rPr lang="en-US" dirty="0"/>
              <a:t>my keys. </a:t>
            </a:r>
          </a:p>
          <a:p>
            <a:pPr marL="0" indent="0">
              <a:buNone/>
            </a:pPr>
            <a:r>
              <a:rPr lang="en-US" dirty="0" smtClean="0"/>
              <a:t>b</a:t>
            </a:r>
            <a:r>
              <a:rPr lang="en-US" dirty="0"/>
              <a:t>) While Diana </a:t>
            </a:r>
            <a:r>
              <a:rPr lang="en-US" i="1" dirty="0"/>
              <a:t>watched/was watching </a:t>
            </a:r>
            <a:r>
              <a:rPr lang="en-US" dirty="0"/>
              <a:t>her </a:t>
            </a:r>
            <a:r>
              <a:rPr lang="en-US" dirty="0" err="1"/>
              <a:t>favourite</a:t>
            </a:r>
            <a:r>
              <a:rPr lang="en-US" dirty="0"/>
              <a:t> television </a:t>
            </a:r>
            <a:r>
              <a:rPr lang="en-US" dirty="0" err="1"/>
              <a:t>programme</a:t>
            </a:r>
            <a:r>
              <a:rPr lang="en-US" dirty="0"/>
              <a:t>, there was a power-cut. </a:t>
            </a:r>
          </a:p>
          <a:p>
            <a:pPr marL="0" indent="0">
              <a:buNone/>
            </a:pPr>
            <a:r>
              <a:rPr lang="en-US" dirty="0" smtClean="0"/>
              <a:t>c</a:t>
            </a:r>
            <a:r>
              <a:rPr lang="en-US" dirty="0"/>
              <a:t>) Tom </a:t>
            </a:r>
            <a:r>
              <a:rPr lang="en-US" i="1" dirty="0"/>
              <a:t>used to live/would live </a:t>
            </a:r>
            <a:r>
              <a:rPr lang="en-US" dirty="0"/>
              <a:t>in the house at the end of the street. </a:t>
            </a:r>
          </a:p>
          <a:p>
            <a:pPr marL="0" indent="0">
              <a:buNone/>
            </a:pPr>
            <a:r>
              <a:rPr lang="en-US" dirty="0"/>
              <a:t>d) Who </a:t>
            </a:r>
            <a:r>
              <a:rPr lang="en-US" i="1" dirty="0"/>
              <a:t>was driving/drove </a:t>
            </a:r>
            <a:r>
              <a:rPr lang="en-US" dirty="0"/>
              <a:t>the car at the time of the accident? </a:t>
            </a:r>
          </a:p>
          <a:p>
            <a:pPr marL="0" indent="0">
              <a:buNone/>
            </a:pPr>
            <a:r>
              <a:rPr lang="en-US" dirty="0"/>
              <a:t>e) By the time Sheila got back, Chris </a:t>
            </a:r>
            <a:r>
              <a:rPr lang="en-US" i="1" dirty="0"/>
              <a:t>went/had gone.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f) David </a:t>
            </a:r>
            <a:r>
              <a:rPr lang="en-US" i="1" dirty="0"/>
              <a:t>ate/had eaten </a:t>
            </a:r>
            <a:r>
              <a:rPr lang="en-US" dirty="0"/>
              <a:t>Japanese food before, so he knew what to order. </a:t>
            </a:r>
          </a:p>
        </p:txBody>
      </p:sp>
    </p:spTree>
    <p:extLst>
      <p:ext uri="{BB962C8B-B14F-4D97-AF65-F5344CB8AC3E}">
        <p14:creationId xmlns:p14="http://schemas.microsoft.com/office/powerpoint/2010/main" val="74739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g) I </a:t>
            </a:r>
            <a:r>
              <a:rPr lang="en-US" i="1" dirty="0"/>
              <a:t>did/was doing </a:t>
            </a:r>
            <a:r>
              <a:rPr lang="en-US" dirty="0"/>
              <a:t>some shopping yesterday, when I saw that Dutch friend of yours. </a:t>
            </a:r>
          </a:p>
          <a:p>
            <a:pPr marL="0" indent="0">
              <a:buNone/>
            </a:pPr>
            <a:r>
              <a:rPr lang="en-US" dirty="0"/>
              <a:t>h) I </a:t>
            </a:r>
            <a:r>
              <a:rPr lang="en-US" i="1" dirty="0"/>
              <a:t>used to like/was liking </a:t>
            </a:r>
            <a:r>
              <a:rPr lang="en-US" dirty="0"/>
              <a:t>sweets much more than I do now. </a:t>
            </a:r>
          </a:p>
          <a:p>
            <a:pPr marL="0" indent="0">
              <a:buNone/>
            </a:pPr>
            <a:r>
              <a:rPr lang="en-US" dirty="0"/>
              <a:t>i) What exactly </a:t>
            </a:r>
            <a:r>
              <a:rPr lang="en-US" i="1" dirty="0"/>
              <a:t>were you doing/did you do </a:t>
            </a:r>
            <a:r>
              <a:rPr lang="en-US" dirty="0"/>
              <a:t>when I came into your office  yesterday? </a:t>
            </a:r>
          </a:p>
          <a:p>
            <a:pPr marL="0" indent="0">
              <a:buNone/>
            </a:pPr>
            <a:r>
              <a:rPr lang="en-US" dirty="0"/>
              <a:t>j) Laura missed the party because no-one </a:t>
            </a:r>
            <a:r>
              <a:rPr lang="en-US" i="1" dirty="0"/>
              <a:t>was telling/had told </a:t>
            </a:r>
            <a:r>
              <a:rPr lang="en-US" dirty="0"/>
              <a:t>her about it. </a:t>
            </a:r>
          </a:p>
          <a:p>
            <a:pPr marL="0" indent="0">
              <a:buNone/>
            </a:pPr>
            <a:r>
              <a:rPr lang="en-US" dirty="0"/>
              <a:t>k) Tanya </a:t>
            </a:r>
            <a:r>
              <a:rPr lang="en-US" i="1" dirty="0"/>
              <a:t>would/used to </a:t>
            </a:r>
            <a:r>
              <a:rPr lang="en-US" dirty="0"/>
              <a:t>be a doctor. 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4561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Answers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24000"/>
            <a:ext cx="4419600" cy="484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185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it-IT" dirty="0"/>
              <a:t/>
            </a:r>
            <a:br>
              <a:rPr lang="it-IT" dirty="0"/>
            </a:br>
            <a:r>
              <a:rPr lang="en-US" dirty="0"/>
              <a:t>Put each verb in brackets into a suitable past verb form. Only use the past perfect where this is absolutely necessary.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57400"/>
            <a:ext cx="9144000" cy="4419600"/>
          </a:xfrm>
        </p:spPr>
        <p:txBody>
          <a:bodyPr>
            <a:normAutofit fontScale="92500" lnSpcReduction="10000"/>
          </a:bodyPr>
          <a:lstStyle/>
          <a:p>
            <a:endParaRPr lang="it-IT" dirty="0"/>
          </a:p>
          <a:p>
            <a:pPr marL="0" indent="0">
              <a:buNone/>
            </a:pPr>
            <a:r>
              <a:rPr lang="en-US" dirty="0"/>
              <a:t>a) While I (</a:t>
            </a:r>
            <a:r>
              <a:rPr lang="en-US" dirty="0" smtClean="0"/>
              <a:t>try)__ </a:t>
            </a:r>
            <a:r>
              <a:rPr lang="en-US" b="1" dirty="0" smtClean="0"/>
              <a:t> </a:t>
            </a:r>
            <a:r>
              <a:rPr lang="en-US" dirty="0"/>
              <a:t>to get my car started, a passing car </a:t>
            </a:r>
            <a:r>
              <a:rPr lang="en-US" dirty="0" smtClean="0"/>
              <a:t>		(</a:t>
            </a:r>
            <a:r>
              <a:rPr lang="en-US" dirty="0"/>
              <a:t>stop) </a:t>
            </a:r>
            <a:r>
              <a:rPr lang="en-US" dirty="0" smtClean="0"/>
              <a:t>__and </a:t>
            </a:r>
            <a:r>
              <a:rPr lang="en-US" dirty="0"/>
              <a:t>the driver (offer) </a:t>
            </a:r>
            <a:r>
              <a:rPr lang="en-US" dirty="0" smtClean="0"/>
              <a:t>__to </a:t>
            </a:r>
            <a:r>
              <a:rPr lang="en-US" dirty="0"/>
              <a:t>help me. </a:t>
            </a:r>
          </a:p>
          <a:p>
            <a:pPr marL="0" indent="0">
              <a:buNone/>
            </a:pPr>
            <a:r>
              <a:rPr lang="en-US" dirty="0"/>
              <a:t>b) The police (pay</a:t>
            </a:r>
            <a:r>
              <a:rPr lang="en-US" dirty="0" smtClean="0"/>
              <a:t>)__ </a:t>
            </a:r>
            <a:r>
              <a:rPr lang="en-US" dirty="0"/>
              <a:t>no attention to Clare's complaint </a:t>
            </a:r>
            <a:r>
              <a:rPr lang="en-US" dirty="0" smtClean="0"/>
              <a:t>	because </a:t>
            </a:r>
            <a:r>
              <a:rPr lang="en-US" dirty="0"/>
              <a:t>she (phone) </a:t>
            </a:r>
            <a:r>
              <a:rPr lang="en-US" dirty="0" smtClean="0"/>
              <a:t>__them </a:t>
            </a:r>
            <a:r>
              <a:rPr lang="en-US" dirty="0"/>
              <a:t>so many times before. </a:t>
            </a:r>
          </a:p>
          <a:p>
            <a:pPr marL="0" indent="0">
              <a:buNone/>
            </a:pPr>
            <a:r>
              <a:rPr lang="en-US" dirty="0"/>
              <a:t>c) Mary (not wear</a:t>
            </a:r>
            <a:r>
              <a:rPr lang="en-US" dirty="0" smtClean="0"/>
              <a:t>)__ </a:t>
            </a:r>
            <a:r>
              <a:rPr lang="en-US" dirty="0"/>
              <a:t>her glasses at the time, so she </a:t>
            </a:r>
            <a:r>
              <a:rPr lang="en-US" dirty="0" smtClean="0"/>
              <a:t>		(</a:t>
            </a:r>
            <a:r>
              <a:rPr lang="en-US" dirty="0"/>
              <a:t>not notice</a:t>
            </a:r>
            <a:r>
              <a:rPr lang="en-US" dirty="0" smtClean="0"/>
              <a:t>)___what </a:t>
            </a:r>
            <a:r>
              <a:rPr lang="en-US" dirty="0"/>
              <a:t>kind of car the man (drive) </a:t>
            </a:r>
            <a:r>
              <a:rPr lang="en-US" dirty="0" smtClean="0"/>
              <a:t>__.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d) Nick (lie</a:t>
            </a:r>
            <a:r>
              <a:rPr lang="en-US" dirty="0" smtClean="0"/>
              <a:t>)__ </a:t>
            </a:r>
            <a:r>
              <a:rPr lang="en-US" dirty="0"/>
              <a:t>down on the grass for a while, next to </a:t>
            </a:r>
            <a:r>
              <a:rPr lang="en-US" dirty="0" smtClean="0"/>
              <a:t>	some  tourists </a:t>
            </a:r>
            <a:r>
              <a:rPr lang="en-US" dirty="0"/>
              <a:t>who (feed</a:t>
            </a:r>
            <a:r>
              <a:rPr lang="en-US" dirty="0" smtClean="0"/>
              <a:t>)__ </a:t>
            </a:r>
            <a:r>
              <a:rPr lang="en-US" dirty="0"/>
              <a:t>the ducks. </a:t>
            </a:r>
          </a:p>
        </p:txBody>
      </p:sp>
    </p:spTree>
    <p:extLst>
      <p:ext uri="{BB962C8B-B14F-4D97-AF65-F5344CB8AC3E}">
        <p14:creationId xmlns:p14="http://schemas.microsoft.com/office/powerpoint/2010/main" val="342326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e) Tony (admit</a:t>
            </a:r>
            <a:r>
              <a:rPr lang="en-US" dirty="0" smtClean="0"/>
              <a:t>)__ </a:t>
            </a:r>
            <a:r>
              <a:rPr lang="en-US" dirty="0"/>
              <a:t>that he (hit</a:t>
            </a:r>
            <a:r>
              <a:rPr lang="en-US" dirty="0" smtClean="0"/>
              <a:t>)__ </a:t>
            </a:r>
            <a:r>
              <a:rPr lang="en-US" dirty="0"/>
              <a:t>the </a:t>
            </a:r>
            <a:r>
              <a:rPr lang="en-US" dirty="0" smtClean="0"/>
              <a:t>other </a:t>
            </a:r>
            <a:r>
              <a:rPr lang="en-US" dirty="0"/>
              <a:t>car, but said that he (not damage</a:t>
            </a:r>
            <a:r>
              <a:rPr lang="en-US" dirty="0" smtClean="0"/>
              <a:t>)__ </a:t>
            </a:r>
            <a:r>
              <a:rPr lang="en-US" dirty="0"/>
              <a:t>it. </a:t>
            </a:r>
          </a:p>
          <a:p>
            <a:pPr marL="0" indent="0">
              <a:buNone/>
            </a:pPr>
            <a:r>
              <a:rPr lang="en-US" dirty="0"/>
              <a:t>f) Sorry, I (not listen</a:t>
            </a:r>
            <a:r>
              <a:rPr lang="en-US" dirty="0" smtClean="0"/>
              <a:t>)__ </a:t>
            </a:r>
            <a:r>
              <a:rPr lang="en-US" dirty="0"/>
              <a:t>to you. I (think</a:t>
            </a:r>
            <a:r>
              <a:rPr lang="en-US" dirty="0" smtClean="0"/>
              <a:t>)__</a:t>
            </a:r>
            <a:r>
              <a:rPr lang="it-IT" dirty="0" smtClean="0"/>
              <a:t>about something </a:t>
            </a:r>
            <a:r>
              <a:rPr lang="it-IT" dirty="0"/>
              <a:t>else. </a:t>
            </a:r>
          </a:p>
          <a:p>
            <a:pPr marL="0" indent="0">
              <a:buNone/>
            </a:pPr>
            <a:r>
              <a:rPr lang="en-US" dirty="0"/>
              <a:t>g) Helen (feel</a:t>
            </a:r>
            <a:r>
              <a:rPr lang="en-US" dirty="0" smtClean="0"/>
              <a:t>)__ </a:t>
            </a:r>
            <a:r>
              <a:rPr lang="en-US" dirty="0"/>
              <a:t>very tired, and when she (finish</a:t>
            </a:r>
            <a:r>
              <a:rPr lang="en-US" dirty="0" smtClean="0"/>
              <a:t>)__her </a:t>
            </a:r>
            <a:r>
              <a:rPr lang="en-US" dirty="0"/>
              <a:t>work, she (fall</a:t>
            </a:r>
            <a:r>
              <a:rPr lang="en-US" dirty="0" smtClean="0"/>
              <a:t>)__ </a:t>
            </a:r>
            <a:r>
              <a:rPr lang="en-US" dirty="0"/>
              <a:t>asleep. </a:t>
            </a:r>
          </a:p>
          <a:p>
            <a:pPr marL="0" indent="0">
              <a:buNone/>
            </a:pPr>
            <a:r>
              <a:rPr lang="en-US" dirty="0"/>
              <a:t>h) The police (get</a:t>
            </a:r>
            <a:r>
              <a:rPr lang="en-US" dirty="0" smtClean="0"/>
              <a:t>)__ </a:t>
            </a:r>
            <a:r>
              <a:rPr lang="en-US" dirty="0"/>
              <a:t>to Clare's house as fast as they could, </a:t>
            </a:r>
            <a:r>
              <a:rPr lang="en-US" dirty="0" smtClean="0"/>
              <a:t> </a:t>
            </a:r>
            <a:r>
              <a:rPr lang="it-IT" dirty="0" smtClean="0"/>
              <a:t>but </a:t>
            </a:r>
            <a:r>
              <a:rPr lang="it-IT" dirty="0"/>
              <a:t>the burglars (disappear</a:t>
            </a:r>
            <a:r>
              <a:rPr lang="it-IT" dirty="0" smtClean="0"/>
              <a:t>)__. </a:t>
            </a:r>
            <a:endParaRPr lang="it-IT" dirty="0"/>
          </a:p>
          <a:p>
            <a:pPr marL="0" indent="0">
              <a:buNone/>
            </a:pPr>
            <a:r>
              <a:rPr lang="en-US" dirty="0"/>
              <a:t>i) I (phone</a:t>
            </a:r>
            <a:r>
              <a:rPr lang="en-US" dirty="0" smtClean="0"/>
              <a:t>)__ </a:t>
            </a:r>
            <a:r>
              <a:rPr lang="en-US" dirty="0"/>
              <a:t>you last night but you (not answer</a:t>
            </a:r>
            <a:r>
              <a:rPr lang="en-US" dirty="0" smtClean="0"/>
              <a:t>)__.</a:t>
            </a:r>
            <a:r>
              <a:rPr lang="it-IT" dirty="0" smtClean="0"/>
              <a:t>What </a:t>
            </a:r>
            <a:r>
              <a:rPr lang="it-IT" dirty="0"/>
              <a:t>(you do) ? </a:t>
            </a:r>
            <a:r>
              <a:rPr lang="it-IT" dirty="0" smtClean="0"/>
              <a:t>__.</a:t>
            </a:r>
            <a:endParaRPr lang="it-IT" dirty="0"/>
          </a:p>
          <a:p>
            <a:pPr marL="0" indent="0">
              <a:buNone/>
            </a:pPr>
            <a:r>
              <a:rPr lang="en-US" dirty="0"/>
              <a:t>j) We (not go</a:t>
            </a:r>
            <a:r>
              <a:rPr lang="en-US" dirty="0" smtClean="0"/>
              <a:t>)__ </a:t>
            </a:r>
            <a:r>
              <a:rPr lang="en-US" dirty="0"/>
              <a:t>out yesterday because it (rain</a:t>
            </a:r>
            <a:r>
              <a:rPr lang="en-US" dirty="0" smtClean="0"/>
              <a:t>)___. 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4782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Answers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538" y="1600200"/>
            <a:ext cx="5529262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290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Put </a:t>
            </a:r>
            <a:r>
              <a:rPr lang="en-US" dirty="0"/>
              <a:t>each verb in brackets into a suitable past verb form.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60000"/>
              </a:lnSpc>
              <a:buNone/>
            </a:pPr>
            <a:r>
              <a:rPr lang="en-US" dirty="0" smtClean="0"/>
              <a:t>When </a:t>
            </a:r>
            <a:r>
              <a:rPr lang="en-US" dirty="0"/>
              <a:t>Professor Mallory, the famous archaeologist, (</a:t>
            </a:r>
            <a:r>
              <a:rPr lang="en-US" dirty="0" smtClean="0"/>
              <a:t>1) (</a:t>
            </a:r>
            <a:r>
              <a:rPr lang="en-US" dirty="0"/>
              <a:t>invite</a:t>
            </a:r>
            <a:r>
              <a:rPr lang="en-US" dirty="0" smtClean="0"/>
              <a:t>)__ </a:t>
            </a:r>
            <a:r>
              <a:rPr lang="en-US" dirty="0"/>
              <a:t>me to take part in his expedition to find the Lost City of the Himalayas, </a:t>
            </a:r>
            <a:r>
              <a:rPr lang="en-US" dirty="0" smtClean="0"/>
              <a:t>I </a:t>
            </a:r>
            <a:r>
              <a:rPr lang="en-US" dirty="0"/>
              <a:t>(2) (not hesitate</a:t>
            </a:r>
            <a:r>
              <a:rPr lang="en-US" dirty="0" smtClean="0"/>
              <a:t>)__ </a:t>
            </a:r>
            <a:r>
              <a:rPr lang="en-US" dirty="0"/>
              <a:t>to accept his invitation. Mallory </a:t>
            </a:r>
            <a:r>
              <a:rPr lang="en-US" dirty="0" smtClean="0"/>
              <a:t>(</a:t>
            </a:r>
            <a:r>
              <a:rPr lang="en-US" dirty="0"/>
              <a:t>3) (discover</a:t>
            </a:r>
            <a:r>
              <a:rPr lang="en-US" dirty="0" smtClean="0"/>
              <a:t>)__ </a:t>
            </a:r>
            <a:r>
              <a:rPr lang="en-US" dirty="0"/>
              <a:t>an ancient map showing the position of the </a:t>
            </a:r>
            <a:r>
              <a:rPr lang="en-US" dirty="0" smtClean="0"/>
              <a:t>city</a:t>
            </a:r>
            <a:r>
              <a:rPr lang="en-US" dirty="0"/>
              <a:t>, although no European (4) (ever go</a:t>
            </a:r>
            <a:r>
              <a:rPr lang="en-US" dirty="0" smtClean="0"/>
              <a:t>)__ </a:t>
            </a:r>
            <a:r>
              <a:rPr lang="en-US" dirty="0"/>
              <a:t>to the area before. 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en-US" dirty="0"/>
              <a:t>In fact, most of Mallory's colleagues either (5) (believe</a:t>
            </a:r>
            <a:r>
              <a:rPr lang="en-US" dirty="0" smtClean="0"/>
              <a:t>)__</a:t>
            </a:r>
            <a:endParaRPr lang="en-US" dirty="0"/>
          </a:p>
          <a:p>
            <a:pPr marL="0" indent="0" algn="just">
              <a:lnSpc>
                <a:spcPct val="160000"/>
              </a:lnSpc>
              <a:buNone/>
            </a:pPr>
            <a:r>
              <a:rPr lang="en-US" dirty="0"/>
              <a:t>that the city (6) (never exist</a:t>
            </a:r>
            <a:r>
              <a:rPr lang="en-US" dirty="0" smtClean="0"/>
              <a:t>)__ </a:t>
            </a:r>
            <a:r>
              <a:rPr lang="en-US" dirty="0"/>
              <a:t>or (7) (feel</a:t>
            </a:r>
            <a:r>
              <a:rPr lang="en-US" dirty="0" smtClean="0"/>
              <a:t>)__that </a:t>
            </a:r>
            <a:r>
              <a:rPr lang="en-US" dirty="0"/>
              <a:t>it (8) (vanish</a:t>
            </a:r>
            <a:r>
              <a:rPr lang="en-US" dirty="0" smtClean="0"/>
              <a:t>)__ </a:t>
            </a:r>
            <a:r>
              <a:rPr lang="en-US" dirty="0"/>
              <a:t>long ago and (9</a:t>
            </a:r>
            <a:r>
              <a:rPr lang="en-US" dirty="0" smtClean="0"/>
              <a:t>)</a:t>
            </a:r>
            <a:r>
              <a:rPr lang="it-IT" dirty="0" smtClean="0"/>
              <a:t>(</a:t>
            </a:r>
            <a:r>
              <a:rPr lang="it-IT" dirty="0"/>
              <a:t>become</a:t>
            </a:r>
            <a:r>
              <a:rPr lang="it-IT" dirty="0" smtClean="0"/>
              <a:t>)__ </a:t>
            </a:r>
            <a:r>
              <a:rPr lang="it-IT" dirty="0"/>
              <a:t>simply a legend. </a:t>
            </a:r>
          </a:p>
        </p:txBody>
      </p:sp>
    </p:spTree>
    <p:extLst>
      <p:ext uri="{BB962C8B-B14F-4D97-AF65-F5344CB8AC3E}">
        <p14:creationId xmlns:p14="http://schemas.microsoft.com/office/powerpoint/2010/main" val="279085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248400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en-US" sz="2300" dirty="0" smtClean="0"/>
              <a:t>According </a:t>
            </a:r>
            <a:r>
              <a:rPr lang="en-US" sz="2300" dirty="0"/>
              <a:t>to the Professor, the builders of the city </a:t>
            </a:r>
            <a:r>
              <a:rPr lang="en-US" sz="2300" dirty="0" smtClean="0"/>
              <a:t>(</a:t>
            </a:r>
            <a:r>
              <a:rPr lang="en-US" sz="2300" dirty="0"/>
              <a:t>10) (hide</a:t>
            </a:r>
            <a:r>
              <a:rPr lang="en-US" sz="2300" dirty="0" smtClean="0"/>
              <a:t>)__ </a:t>
            </a:r>
            <a:r>
              <a:rPr lang="en-US" sz="2300" dirty="0"/>
              <a:t>it among the mountains in order to protect its </a:t>
            </a:r>
            <a:r>
              <a:rPr lang="en-US" sz="2300" dirty="0" smtClean="0"/>
              <a:t>immense </a:t>
            </a:r>
            <a:r>
              <a:rPr lang="en-US" sz="2300" dirty="0"/>
              <a:t>riches. He (11) (believe</a:t>
            </a:r>
            <a:r>
              <a:rPr lang="en-US" sz="2300" dirty="0" smtClean="0"/>
              <a:t>)__ </a:t>
            </a:r>
            <a:r>
              <a:rPr lang="en-US" sz="2300" dirty="0"/>
              <a:t>that the descendants of </a:t>
            </a:r>
            <a:r>
              <a:rPr lang="en-US" sz="2300" dirty="0" smtClean="0"/>
              <a:t>these </a:t>
            </a:r>
            <a:r>
              <a:rPr lang="en-US" sz="2300" dirty="0"/>
              <a:t>ancient people (12) (still keep</a:t>
            </a:r>
            <a:r>
              <a:rPr lang="en-US" sz="2300" dirty="0" smtClean="0"/>
              <a:t>)__ </a:t>
            </a:r>
            <a:r>
              <a:rPr lang="en-US" sz="2300" dirty="0"/>
              <a:t>themselves apart from </a:t>
            </a:r>
            <a:r>
              <a:rPr lang="en-US" sz="2300" dirty="0" smtClean="0"/>
              <a:t>the </a:t>
            </a:r>
            <a:r>
              <a:rPr lang="en-US" sz="2300" dirty="0"/>
              <a:t>rest of mankind for the very same reasons. So when we </a:t>
            </a:r>
            <a:r>
              <a:rPr lang="en-US" sz="2300" dirty="0" smtClean="0"/>
              <a:t>(</a:t>
            </a:r>
            <a:r>
              <a:rPr lang="en-US" sz="2300" dirty="0"/>
              <a:t>13) (set off</a:t>
            </a:r>
            <a:r>
              <a:rPr lang="en-US" sz="2300" dirty="0" smtClean="0"/>
              <a:t>)__ </a:t>
            </a:r>
            <a:r>
              <a:rPr lang="en-US" sz="2300" dirty="0"/>
              <a:t>on a cool May morning towards the distant </a:t>
            </a:r>
            <a:r>
              <a:rPr lang="en-US" sz="2300" dirty="0" smtClean="0"/>
              <a:t>mountains</a:t>
            </a:r>
            <a:r>
              <a:rPr lang="en-US" sz="2300" dirty="0"/>
              <a:t>, each of us (14) (look forward</a:t>
            </a:r>
            <a:r>
              <a:rPr lang="en-US" sz="2300" dirty="0" smtClean="0"/>
              <a:t>)__ </a:t>
            </a:r>
            <a:r>
              <a:rPr lang="en-US" sz="2300" dirty="0"/>
              <a:t>to exciting </a:t>
            </a:r>
            <a:r>
              <a:rPr lang="en-US" sz="2300" dirty="0" smtClean="0"/>
              <a:t>discoveries</a:t>
            </a:r>
            <a:r>
              <a:rPr lang="en-US" sz="2300" dirty="0"/>
              <a:t>. For a week or more we (15) (climb</a:t>
            </a:r>
            <a:r>
              <a:rPr lang="en-US" sz="2300" dirty="0" smtClean="0"/>
              <a:t>)__ </a:t>
            </a:r>
            <a:r>
              <a:rPr lang="en-US" sz="2300" dirty="0"/>
              <a:t>higher and </a:t>
            </a:r>
            <a:r>
              <a:rPr lang="en-US" sz="2300" dirty="0" smtClean="0"/>
              <a:t>higher</a:t>
            </a:r>
            <a:r>
              <a:rPr lang="en-US" sz="2300" dirty="0"/>
              <a:t>, following the map, which Mallory (16) (study</a:t>
            </a:r>
            <a:r>
              <a:rPr lang="en-US" sz="2300" dirty="0" smtClean="0"/>
              <a:t>)__ </a:t>
            </a:r>
            <a:r>
              <a:rPr lang="en-US" sz="2300" dirty="0"/>
              <a:t>from </a:t>
            </a:r>
            <a:r>
              <a:rPr lang="en-US" sz="2300" dirty="0" smtClean="0"/>
              <a:t>time </a:t>
            </a:r>
            <a:r>
              <a:rPr lang="en-US" sz="2300" dirty="0"/>
              <a:t>to time. Then one afternoon, while we (17) (rest</a:t>
            </a:r>
            <a:r>
              <a:rPr lang="en-US" sz="2300" dirty="0" smtClean="0"/>
              <a:t>)__ </a:t>
            </a:r>
            <a:r>
              <a:rPr lang="en-US" sz="2300" dirty="0"/>
              <a:t>at the </a:t>
            </a:r>
            <a:r>
              <a:rPr lang="en-US" sz="2300" dirty="0" smtClean="0"/>
              <a:t>top </a:t>
            </a:r>
            <a:r>
              <a:rPr lang="en-US" sz="2300" dirty="0"/>
              <a:t>of a valley, we (18) (notice</a:t>
            </a:r>
            <a:r>
              <a:rPr lang="en-US" sz="2300" dirty="0" smtClean="0"/>
              <a:t>)__ </a:t>
            </a:r>
            <a:r>
              <a:rPr lang="en-US" sz="2300" dirty="0"/>
              <a:t>that a rider on a horse </a:t>
            </a:r>
            <a:r>
              <a:rPr lang="en-US" sz="2300" dirty="0" smtClean="0"/>
              <a:t>(</a:t>
            </a:r>
            <a:r>
              <a:rPr lang="en-US" sz="2300" dirty="0"/>
              <a:t>19) (wave) </a:t>
            </a:r>
            <a:r>
              <a:rPr lang="en-US" sz="2300" dirty="0" smtClean="0"/>
              <a:t>__at </a:t>
            </a:r>
            <a:r>
              <a:rPr lang="en-US" sz="2300" dirty="0"/>
              <a:t>us from the other side of the valley. A </a:t>
            </a:r>
            <a:r>
              <a:rPr lang="en-US" sz="2300" dirty="0" smtClean="0"/>
              <a:t>rider whose </a:t>
            </a:r>
            <a:r>
              <a:rPr lang="en-US" sz="2300" dirty="0"/>
              <a:t>clothes (20) (shine</a:t>
            </a:r>
            <a:r>
              <a:rPr lang="en-US" sz="2300" dirty="0" smtClean="0"/>
              <a:t>)__ </a:t>
            </a:r>
            <a:r>
              <a:rPr lang="en-US" sz="2300" dirty="0"/>
              <a:t>like gold! </a:t>
            </a:r>
            <a:endParaRPr lang="it-IT" sz="2300" dirty="0"/>
          </a:p>
        </p:txBody>
      </p:sp>
    </p:spTree>
    <p:extLst>
      <p:ext uri="{BB962C8B-B14F-4D97-AF65-F5344CB8AC3E}">
        <p14:creationId xmlns:p14="http://schemas.microsoft.com/office/powerpoint/2010/main" val="1470550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Answers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446" y="1219200"/>
            <a:ext cx="5276850" cy="378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575" y="4876800"/>
            <a:ext cx="4752975" cy="1776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890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Key points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1 </a:t>
            </a:r>
            <a:r>
              <a:rPr lang="en-US" dirty="0"/>
              <a:t>The past simple describes completed events in the past, such as the main events in a narrative. It can also describe habits and routines in the past.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 </a:t>
            </a:r>
            <a:r>
              <a:rPr lang="en-US" dirty="0"/>
              <a:t>The past continuous is used for: </a:t>
            </a:r>
          </a:p>
          <a:p>
            <a:pPr marL="0" indent="0">
              <a:buNone/>
            </a:pPr>
            <a:r>
              <a:rPr lang="it-IT" dirty="0"/>
              <a:t>a) background description. </a:t>
            </a:r>
          </a:p>
          <a:p>
            <a:pPr marL="0" indent="0">
              <a:buNone/>
            </a:pPr>
            <a:r>
              <a:rPr lang="en-US" dirty="0"/>
              <a:t>b) actions in progress, often contrasted with a sudden event. </a:t>
            </a:r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past continuous cannot be used to describe past routines and </a:t>
            </a:r>
            <a:r>
              <a:rPr lang="en-US" dirty="0" smtClean="0"/>
              <a:t>habits.</a:t>
            </a:r>
          </a:p>
          <a:p>
            <a:pPr marL="0" indent="0">
              <a:buNone/>
            </a:pPr>
            <a:r>
              <a:rPr lang="en-US" dirty="0" smtClean="0"/>
              <a:t>3 </a:t>
            </a:r>
            <a:r>
              <a:rPr lang="en-US" dirty="0"/>
              <a:t>Participle clauses can introduce a clause giving the main event. The subjects of both clauses must be the same. </a:t>
            </a:r>
          </a:p>
        </p:txBody>
      </p:sp>
    </p:spTree>
    <p:extLst>
      <p:ext uri="{BB962C8B-B14F-4D97-AF65-F5344CB8AC3E}">
        <p14:creationId xmlns:p14="http://schemas.microsoft.com/office/powerpoint/2010/main" val="245570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4 The past perfect describes a past event which took place before another past event. If </a:t>
            </a:r>
            <a:r>
              <a:rPr lang="en-US" i="1" dirty="0"/>
              <a:t>before </a:t>
            </a:r>
            <a:r>
              <a:rPr lang="en-US" dirty="0"/>
              <a:t>or </a:t>
            </a:r>
            <a:r>
              <a:rPr lang="en-US" i="1" dirty="0"/>
              <a:t>after </a:t>
            </a:r>
            <a:r>
              <a:rPr lang="en-US" dirty="0"/>
              <a:t>is used, the past perfect is optional. </a:t>
            </a:r>
          </a:p>
          <a:p>
            <a:pPr marL="0" indent="0">
              <a:buNone/>
            </a:pPr>
            <a:r>
              <a:rPr lang="en-US" dirty="0"/>
              <a:t>The past perfect is not used for an event that happened a long time ago in the past. </a:t>
            </a:r>
          </a:p>
          <a:p>
            <a:pPr marL="0" indent="0">
              <a:buNone/>
            </a:pPr>
            <a:r>
              <a:rPr lang="en-US" dirty="0"/>
              <a:t>5 </a:t>
            </a:r>
            <a:r>
              <a:rPr lang="en-US" i="1" dirty="0"/>
              <a:t>Used to </a:t>
            </a:r>
            <a:r>
              <a:rPr lang="en-US" dirty="0"/>
              <a:t>only refers to past time, and has no present form. 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9636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6 </a:t>
            </a:r>
            <a:r>
              <a:rPr lang="en-US" i="1" dirty="0"/>
              <a:t>Would </a:t>
            </a:r>
            <a:r>
              <a:rPr lang="en-US" dirty="0"/>
              <a:t>can be used to describe habitual actions in the past, usually in writing. It does not make such a strong contrast with the present as </a:t>
            </a:r>
            <a:r>
              <a:rPr lang="en-US" i="1" dirty="0"/>
              <a:t>used to. </a:t>
            </a:r>
            <a:r>
              <a:rPr lang="en-US" dirty="0"/>
              <a:t>Compare: </a:t>
            </a:r>
          </a:p>
          <a:p>
            <a:r>
              <a:rPr lang="en-US" i="1" dirty="0"/>
              <a:t>Jim </a:t>
            </a:r>
            <a:r>
              <a:rPr lang="en-US" b="1" i="1" dirty="0"/>
              <a:t>would always make </a:t>
            </a:r>
            <a:r>
              <a:rPr lang="en-US" i="1" dirty="0"/>
              <a:t>his mother a cup of tea after lunch. </a:t>
            </a:r>
            <a:endParaRPr lang="en-US" i="1" dirty="0" smtClean="0"/>
          </a:p>
          <a:p>
            <a:r>
              <a:rPr lang="en-US" i="1" dirty="0" smtClean="0"/>
              <a:t>Jim </a:t>
            </a:r>
            <a:r>
              <a:rPr lang="en-US" b="1" i="1" dirty="0"/>
              <a:t>used to drink </a:t>
            </a:r>
            <a:r>
              <a:rPr lang="en-US" i="1" dirty="0"/>
              <a:t>tea, but now he prefers coffee</a:t>
            </a:r>
            <a:r>
              <a:rPr lang="en-US" i="1" dirty="0" smtClean="0"/>
              <a:t>.</a:t>
            </a:r>
          </a:p>
          <a:p>
            <a:pPr marL="0" indent="0">
              <a:buNone/>
            </a:pPr>
            <a:r>
              <a:rPr lang="en-US" i="1" dirty="0" smtClean="0"/>
              <a:t>Would </a:t>
            </a:r>
            <a:r>
              <a:rPr lang="en-US" dirty="0"/>
              <a:t>cannot be used to describe states. </a:t>
            </a:r>
            <a:endParaRPr lang="en-US" dirty="0" smtClean="0"/>
          </a:p>
          <a:p>
            <a:r>
              <a:rPr lang="en-US" i="1" dirty="0" smtClean="0"/>
              <a:t>Sally </a:t>
            </a:r>
            <a:r>
              <a:rPr lang="en-US" i="1" dirty="0"/>
              <a:t>used to be a dancer. 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8457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Writing task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Write between 50/100 words about a famous historical figure.</a:t>
            </a:r>
          </a:p>
          <a:p>
            <a:pPr marL="0" indent="0">
              <a:buNone/>
            </a:pPr>
            <a:r>
              <a:rPr lang="en-US" smtClean="0"/>
              <a:t>Include:</a:t>
            </a:r>
          </a:p>
          <a:p>
            <a:r>
              <a:rPr lang="en-US" dirty="0" smtClean="0"/>
              <a:t>Why they are famous</a:t>
            </a:r>
          </a:p>
          <a:p>
            <a:r>
              <a:rPr lang="en-US" dirty="0" smtClean="0"/>
              <a:t>A narration of something they did</a:t>
            </a:r>
          </a:p>
          <a:p>
            <a:r>
              <a:rPr lang="en-US" dirty="0" smtClean="0"/>
              <a:t>Why you have chosen this person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4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1598</Words>
  <Application>Microsoft Office PowerPoint</Application>
  <PresentationFormat>On-screen Show (4:3)</PresentationFormat>
  <Paragraphs>121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Past Times</vt:lpstr>
      <vt:lpstr>Main events </vt:lpstr>
      <vt:lpstr>Background description</vt:lpstr>
      <vt:lpstr>Past before past</vt:lpstr>
      <vt:lpstr>However…</vt:lpstr>
      <vt:lpstr>Past continuous used with past simple </vt:lpstr>
      <vt:lpstr>and…</vt:lpstr>
      <vt:lpstr>Participle clauses</vt:lpstr>
      <vt:lpstr>Past Times</vt:lpstr>
      <vt:lpstr>Past simple </vt:lpstr>
      <vt:lpstr>Used to </vt:lpstr>
      <vt:lpstr>PowerPoint Presentation</vt:lpstr>
      <vt:lpstr>and…</vt:lpstr>
      <vt:lpstr>However…</vt:lpstr>
      <vt:lpstr>Would </vt:lpstr>
      <vt:lpstr>Past continuous </vt:lpstr>
      <vt:lpstr>Past Times</vt:lpstr>
      <vt:lpstr>Past continuous </vt:lpstr>
      <vt:lpstr>Choose the correct answer</vt:lpstr>
      <vt:lpstr>PowerPoint Presentation</vt:lpstr>
      <vt:lpstr>Answers </vt:lpstr>
      <vt:lpstr> Put each verb in brackets into a suitable past verb form. Only use the past perfect where this is absolutely necessary. </vt:lpstr>
      <vt:lpstr>PowerPoint Presentation</vt:lpstr>
      <vt:lpstr>Answers </vt:lpstr>
      <vt:lpstr>Put each verb in brackets into a suitable past verb form. </vt:lpstr>
      <vt:lpstr>PowerPoint Presentation</vt:lpstr>
      <vt:lpstr>Answers </vt:lpstr>
      <vt:lpstr>Key points</vt:lpstr>
      <vt:lpstr>PowerPoint Presentation</vt:lpstr>
      <vt:lpstr>PowerPoint Presentation</vt:lpstr>
      <vt:lpstr>Writing task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Past Times</dc:title>
  <dc:creator/>
  <cp:lastModifiedBy>B.C.PIM</cp:lastModifiedBy>
  <cp:revision>20</cp:revision>
  <dcterms:created xsi:type="dcterms:W3CDTF">2006-08-16T00:00:00Z</dcterms:created>
  <dcterms:modified xsi:type="dcterms:W3CDTF">2011-02-21T16:45:13Z</dcterms:modified>
</cp:coreProperties>
</file>