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59" r:id="rId5"/>
    <p:sldId id="260" r:id="rId6"/>
    <p:sldId id="261" r:id="rId7"/>
    <p:sldId id="263" r:id="rId8"/>
    <p:sldId id="262" r:id="rId9"/>
    <p:sldId id="264" r:id="rId10"/>
    <p:sldId id="268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Present perfect 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Recent events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1239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Present perfect simple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present perfect simple is used to describe recent events. </a:t>
            </a:r>
          </a:p>
          <a:p>
            <a:r>
              <a:rPr lang="en-US" b="1" i="1" dirty="0"/>
              <a:t>I've left </a:t>
            </a:r>
            <a:r>
              <a:rPr lang="en-US" i="1" dirty="0"/>
              <a:t>my shopping bag behind.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event happened in the past, but there is a result in the present. </a:t>
            </a:r>
          </a:p>
          <a:p>
            <a:r>
              <a:rPr lang="en-US" b="1" i="1" dirty="0"/>
              <a:t>I've broken my arm, </a:t>
            </a:r>
            <a:r>
              <a:rPr lang="en-US" i="1" dirty="0"/>
              <a:t>as you can see. </a:t>
            </a: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3341775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 definite time is given for the event, but to </a:t>
            </a:r>
            <a:r>
              <a:rPr lang="en-US" dirty="0" err="1"/>
              <a:t>emphasise</a:t>
            </a:r>
            <a:r>
              <a:rPr lang="en-US" dirty="0"/>
              <a:t> the idea of recentness we can use </a:t>
            </a:r>
            <a:r>
              <a:rPr lang="en-US" i="1" dirty="0"/>
              <a:t>just. </a:t>
            </a:r>
            <a:endParaRPr lang="en-US" dirty="0"/>
          </a:p>
          <a:p>
            <a:r>
              <a:rPr lang="en-US" i="1" dirty="0"/>
              <a:t>I've </a:t>
            </a:r>
            <a:r>
              <a:rPr lang="en-US" b="1" i="1" dirty="0"/>
              <a:t>just broken my watch. </a:t>
            </a:r>
          </a:p>
          <a:p>
            <a:pPr marL="0" indent="0">
              <a:buNone/>
            </a:pPr>
            <a:r>
              <a:rPr lang="en-US" dirty="0"/>
              <a:t>We can also describe events that have not happened. </a:t>
            </a:r>
          </a:p>
          <a:p>
            <a:r>
              <a:rPr lang="en-US" dirty="0"/>
              <a:t>I </a:t>
            </a:r>
            <a:r>
              <a:rPr lang="en-US" b="1" i="1" dirty="0"/>
              <a:t>haven't found </a:t>
            </a:r>
            <a:r>
              <a:rPr lang="en-US" i="1" dirty="0"/>
              <a:t>her phone </a:t>
            </a:r>
            <a:r>
              <a:rPr lang="en-US" b="1" i="1" dirty="0"/>
              <a:t>number yet. 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71732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Present perfect 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 smtClean="0"/>
              <a:t>Indefinite </a:t>
            </a:r>
            <a:r>
              <a:rPr lang="it-IT" b="1" dirty="0"/>
              <a:t>events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4434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Present perfect simple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No </a:t>
            </a:r>
            <a:r>
              <a:rPr lang="en-US" dirty="0"/>
              <a:t>definite time is given for the events. They are a series of actions in our life up to now. </a:t>
            </a:r>
          </a:p>
          <a:p>
            <a:r>
              <a:rPr lang="en-US" b="1" i="1" dirty="0"/>
              <a:t>I've been </a:t>
            </a:r>
            <a:r>
              <a:rPr lang="en-US" i="1" dirty="0"/>
              <a:t>to France three times.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After </a:t>
            </a:r>
            <a:r>
              <a:rPr lang="en-US" i="1" dirty="0"/>
              <a:t>It's/This is the first/second time </a:t>
            </a:r>
            <a:r>
              <a:rPr lang="en-US" dirty="0"/>
              <a:t>we use the present perfect.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It </a:t>
            </a:r>
            <a:r>
              <a:rPr lang="en-US" dirty="0"/>
              <a:t>also refers to our life up to now. </a:t>
            </a:r>
          </a:p>
          <a:p>
            <a:r>
              <a:rPr lang="en-US" b="1" i="1" dirty="0"/>
              <a:t>This is the first time I have eaten </a:t>
            </a:r>
            <a:r>
              <a:rPr lang="en-US" i="1" dirty="0"/>
              <a:t>Japanese </a:t>
            </a:r>
            <a:r>
              <a:rPr lang="en-US" b="1" i="1" dirty="0"/>
              <a:t>food.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859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it-IT" dirty="0"/>
              <a:t>Compared with past simple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Events </a:t>
            </a:r>
            <a:r>
              <a:rPr lang="en-US" dirty="0"/>
              <a:t>described using the past simple have definite times. </a:t>
            </a:r>
            <a:endParaRPr lang="en-US" dirty="0" smtClean="0"/>
          </a:p>
          <a:p>
            <a:r>
              <a:rPr lang="en-US" b="1" dirty="0"/>
              <a:t>I</a:t>
            </a:r>
            <a:r>
              <a:rPr lang="en-US" b="1" dirty="0" smtClean="0"/>
              <a:t> </a:t>
            </a:r>
            <a:r>
              <a:rPr lang="en-US" b="1" i="1" dirty="0"/>
              <a:t>went </a:t>
            </a:r>
            <a:r>
              <a:rPr lang="en-US" i="1" dirty="0"/>
              <a:t>to France </a:t>
            </a:r>
            <a:r>
              <a:rPr lang="en-US" b="1" i="1" dirty="0"/>
              <a:t>last year. </a:t>
            </a:r>
            <a:endParaRPr lang="en-US" dirty="0"/>
          </a:p>
          <a:p>
            <a:r>
              <a:rPr lang="en-US" dirty="0"/>
              <a:t>I</a:t>
            </a:r>
            <a:r>
              <a:rPr lang="en-US" i="1" dirty="0" smtClean="0"/>
              <a:t> </a:t>
            </a:r>
            <a:r>
              <a:rPr lang="en-US" b="1" i="1" dirty="0"/>
              <a:t>ate </a:t>
            </a:r>
            <a:r>
              <a:rPr lang="en-US" i="1" dirty="0"/>
              <a:t>at a Japanese restaurant </a:t>
            </a:r>
            <a:r>
              <a:rPr lang="en-US" b="1" i="1" dirty="0"/>
              <a:t>on Saturday. </a:t>
            </a:r>
            <a:endParaRPr lang="en-US" b="1" i="1" dirty="0" smtClean="0"/>
          </a:p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dirty="0"/>
              <a:t>we think of a definite place for an event, this may suggest a definite time. </a:t>
            </a:r>
          </a:p>
          <a:p>
            <a:r>
              <a:rPr lang="en-US" dirty="0"/>
              <a:t>I</a:t>
            </a:r>
            <a:r>
              <a:rPr lang="en-US" dirty="0" smtClean="0"/>
              <a:t> </a:t>
            </a:r>
            <a:r>
              <a:rPr lang="en-US" b="1" i="1" dirty="0"/>
              <a:t>left </a:t>
            </a:r>
            <a:r>
              <a:rPr lang="en-US" i="1" dirty="0"/>
              <a:t>my shopping bag </a:t>
            </a:r>
            <a:r>
              <a:rPr lang="en-US" b="1" i="1" dirty="0"/>
              <a:t>on the train.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40563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Present perfect 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>Present perfect continuous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Extended or repeated events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1168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Present </a:t>
            </a:r>
            <a:r>
              <a:rPr lang="it-IT" dirty="0"/>
              <a:t>perfect simple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present perfect simple describes a state which lasts up to the present. </a:t>
            </a:r>
          </a:p>
          <a:p>
            <a:r>
              <a:rPr lang="en-US" b="1" i="1" dirty="0"/>
              <a:t>I've lived </a:t>
            </a:r>
            <a:r>
              <a:rPr lang="en-US" i="1" dirty="0"/>
              <a:t>in this house for five years.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present perfect simple can describe a habitual action in a period of time up to the present. </a:t>
            </a:r>
          </a:p>
          <a:p>
            <a:r>
              <a:rPr lang="en-US" b="1" i="1" dirty="0"/>
              <a:t>I've never worn </a:t>
            </a:r>
            <a:r>
              <a:rPr lang="en-US" i="1" dirty="0"/>
              <a:t>a tie to work, and I refuse to start now!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76146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Present </a:t>
            </a:r>
            <a:r>
              <a:rPr lang="it-IT" dirty="0"/>
              <a:t>perfect continuous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876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present perfect continuous can also describe a state which lasts up to the present moment. </a:t>
            </a:r>
          </a:p>
          <a:p>
            <a:r>
              <a:rPr lang="en-US" i="1" dirty="0"/>
              <a:t>I've </a:t>
            </a:r>
            <a:r>
              <a:rPr lang="en-US" b="1" i="1" dirty="0"/>
              <a:t>been living </a:t>
            </a:r>
            <a:r>
              <a:rPr lang="en-US" i="1" dirty="0"/>
              <a:t>in this house for five years.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There </a:t>
            </a:r>
            <a:r>
              <a:rPr lang="en-US" dirty="0"/>
              <a:t>is little difference in meaning between simple and continuous in this case, or with </a:t>
            </a:r>
            <a:r>
              <a:rPr lang="en-US" i="1" dirty="0"/>
              <a:t>How long </a:t>
            </a:r>
            <a:r>
              <a:rPr lang="en-US" dirty="0"/>
              <a:t>questions. </a:t>
            </a:r>
          </a:p>
          <a:p>
            <a:r>
              <a:rPr lang="en-US" i="1" dirty="0"/>
              <a:t>How long have you </a:t>
            </a:r>
            <a:r>
              <a:rPr lang="en-US" b="1" i="1" dirty="0"/>
              <a:t>lived/been living </a:t>
            </a:r>
            <a:r>
              <a:rPr lang="en-US" i="1" dirty="0"/>
              <a:t>in this house?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verbs </a:t>
            </a:r>
            <a:r>
              <a:rPr lang="en-US" i="1" dirty="0"/>
              <a:t>wait, sit, lie, stay </a:t>
            </a:r>
            <a:r>
              <a:rPr lang="en-US" dirty="0"/>
              <a:t>prefer the present perfect continuous. </a:t>
            </a:r>
          </a:p>
          <a:p>
            <a:r>
              <a:rPr lang="en-US" b="1" i="1" dirty="0"/>
              <a:t>I've been waiting </a:t>
            </a:r>
            <a:r>
              <a:rPr lang="en-US" i="1" dirty="0"/>
              <a:t>for ages.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34534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Present perfect </a:t>
            </a:r>
            <a:br>
              <a:rPr lang="it-IT" dirty="0" smtClean="0"/>
            </a:br>
            <a:r>
              <a:rPr lang="it-IT" dirty="0" smtClean="0"/>
              <a:t>or</a:t>
            </a:r>
            <a:br>
              <a:rPr lang="it-IT" dirty="0" smtClean="0"/>
            </a:br>
            <a:r>
              <a:rPr lang="it-IT" dirty="0" smtClean="0"/>
              <a:t>Present </a:t>
            </a:r>
            <a:r>
              <a:rPr lang="it-IT" dirty="0"/>
              <a:t>perfect </a:t>
            </a:r>
            <a:r>
              <a:rPr lang="it-IT" dirty="0" smtClean="0"/>
              <a:t>continuous?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371600"/>
          </a:xfrm>
        </p:spPr>
        <p:txBody>
          <a:bodyPr/>
          <a:lstStyle/>
          <a:p>
            <a:r>
              <a:rPr lang="it-IT" dirty="0"/>
              <a:t>f</a:t>
            </a:r>
            <a:r>
              <a:rPr lang="it-IT" dirty="0" smtClean="0"/>
              <a:t>or, since, ago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7875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Completed actions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present perfect simple can show that an action is complete. </a:t>
            </a:r>
          </a:p>
          <a:p>
            <a:r>
              <a:rPr lang="en-US" b="1" i="1" dirty="0" smtClean="0"/>
              <a:t>I've </a:t>
            </a:r>
            <a:r>
              <a:rPr lang="en-US" b="1" i="1" dirty="0"/>
              <a:t>finished </a:t>
            </a:r>
            <a:r>
              <a:rPr lang="en-US" i="1" dirty="0"/>
              <a:t>my homework!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dirty="0"/>
              <a:t>we say </a:t>
            </a:r>
            <a:r>
              <a:rPr lang="en-US" i="1" dirty="0"/>
              <a:t>how many </a:t>
            </a:r>
            <a:r>
              <a:rPr lang="en-US" dirty="0"/>
              <a:t>or </a:t>
            </a:r>
            <a:r>
              <a:rPr lang="en-US" i="1" dirty="0"/>
              <a:t>how much </a:t>
            </a:r>
            <a:r>
              <a:rPr lang="en-US" dirty="0"/>
              <a:t>we use the simple form. A certain amount </a:t>
            </a:r>
            <a:r>
              <a:rPr lang="it-IT" dirty="0" smtClean="0"/>
              <a:t>has </a:t>
            </a:r>
            <a:r>
              <a:rPr lang="it-IT" dirty="0"/>
              <a:t>been completed. </a:t>
            </a:r>
          </a:p>
          <a:p>
            <a:r>
              <a:rPr lang="en-US" b="1" i="1" dirty="0"/>
              <a:t>I've written ten pages </a:t>
            </a:r>
            <a:r>
              <a:rPr lang="en-US" i="1" dirty="0"/>
              <a:t>of my homework!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8921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Not completed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present perfect continuous can show that an action is not completed, or that it has finished recently. </a:t>
            </a:r>
            <a:endParaRPr lang="en-US" dirty="0" smtClean="0"/>
          </a:p>
          <a:p>
            <a:r>
              <a:rPr lang="en-US" b="1" i="1" dirty="0" smtClean="0"/>
              <a:t>We've </a:t>
            </a:r>
            <a:r>
              <a:rPr lang="en-US" b="1" i="1" dirty="0"/>
              <a:t>been walking </a:t>
            </a:r>
            <a:r>
              <a:rPr lang="en-US" i="1" dirty="0"/>
              <a:t>for hours! Let's have a rest. </a:t>
            </a:r>
            <a:endParaRPr lang="en-US" dirty="0"/>
          </a:p>
          <a:p>
            <a:r>
              <a:rPr lang="en-US" b="1" i="1" dirty="0"/>
              <a:t>I've been digging </a:t>
            </a:r>
            <a:r>
              <a:rPr lang="en-US" i="1" dirty="0"/>
              <a:t>the garden. That's why I'm so dirty!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8921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 result or action in progress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use the present perfect simple if our attention is on the present result. </a:t>
            </a:r>
          </a:p>
          <a:p>
            <a:r>
              <a:rPr lang="en-US" b="1" i="1" dirty="0"/>
              <a:t>I've written </a:t>
            </a:r>
            <a:r>
              <a:rPr lang="en-US" i="1" dirty="0"/>
              <a:t>my homework. Now I can watch the television. 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use the present perfect continuous if our attention is on the action in progress. </a:t>
            </a:r>
            <a:endParaRPr lang="en-US" dirty="0" smtClean="0"/>
          </a:p>
          <a:p>
            <a:r>
              <a:rPr lang="en-US" b="1" i="1" dirty="0" smtClean="0"/>
              <a:t>I've </a:t>
            </a:r>
            <a:r>
              <a:rPr lang="en-US" b="1" i="1" dirty="0"/>
              <a:t>been writing </a:t>
            </a:r>
            <a:r>
              <a:rPr lang="en-US" i="1" dirty="0"/>
              <a:t>my homework all evening! I didn't know it would take so </a:t>
            </a:r>
            <a:r>
              <a:rPr lang="it-IT" i="1" dirty="0" smtClean="0"/>
              <a:t>long</a:t>
            </a:r>
            <a:r>
              <a:rPr lang="it-IT" i="1" dirty="0"/>
              <a:t>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90821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the correct answer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/>
              <a:t>) </a:t>
            </a:r>
            <a:r>
              <a:rPr lang="en-US" i="1" dirty="0"/>
              <a:t>Did you see/Have you seen </a:t>
            </a:r>
            <a:r>
              <a:rPr lang="en-US" dirty="0"/>
              <a:t>my bag anywhere? I can't find it. </a:t>
            </a:r>
          </a:p>
          <a:p>
            <a:pPr marL="0" indent="0">
              <a:buNone/>
            </a:pPr>
            <a:r>
              <a:rPr lang="en-US" dirty="0"/>
              <a:t>b) Larry </a:t>
            </a:r>
            <a:r>
              <a:rPr lang="en-US" i="1" dirty="0"/>
              <a:t>is writing/has been writing/has written </a:t>
            </a:r>
            <a:r>
              <a:rPr lang="en-US" dirty="0"/>
              <a:t>his novel for the last two years. </a:t>
            </a:r>
          </a:p>
          <a:p>
            <a:pPr marL="0" indent="0">
              <a:buNone/>
            </a:pPr>
            <a:r>
              <a:rPr lang="en-US" dirty="0"/>
              <a:t>c) From the minute he got up this morning Gary </a:t>
            </a:r>
            <a:r>
              <a:rPr lang="en-US" i="1" dirty="0"/>
              <a:t>asked/has asked/has been asking </a:t>
            </a:r>
            <a:r>
              <a:rPr lang="en-US" dirty="0"/>
              <a:t>silly questions! </a:t>
            </a:r>
          </a:p>
          <a:p>
            <a:pPr marL="0" indent="0">
              <a:buNone/>
            </a:pPr>
            <a:r>
              <a:rPr lang="en-US" dirty="0"/>
              <a:t>d) </a:t>
            </a:r>
            <a:r>
              <a:rPr lang="en-US" i="1" dirty="0"/>
              <a:t>Have you given/Did you give </a:t>
            </a:r>
            <a:r>
              <a:rPr lang="en-US" dirty="0"/>
              <a:t>Helen my message when you </a:t>
            </a:r>
            <a:r>
              <a:rPr lang="en-US" i="1" dirty="0"/>
              <a:t>have seen/saw </a:t>
            </a:r>
            <a:r>
              <a:rPr lang="en-US" dirty="0"/>
              <a:t>her? </a:t>
            </a:r>
          </a:p>
        </p:txBody>
      </p:sp>
    </p:spTree>
    <p:extLst>
      <p:ext uri="{BB962C8B-B14F-4D97-AF65-F5344CB8AC3E}">
        <p14:creationId xmlns:p14="http://schemas.microsoft.com/office/powerpoint/2010/main" val="3480856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e) Sorry, could you say that again? I </a:t>
            </a:r>
            <a:r>
              <a:rPr lang="en-US" i="1" dirty="0"/>
              <a:t>didn't listen/haven't listened/haven't been listening </a:t>
            </a:r>
            <a:r>
              <a:rPr lang="en-US" dirty="0"/>
              <a:t>to you. </a:t>
            </a:r>
          </a:p>
          <a:p>
            <a:pPr marL="0" indent="0">
              <a:buNone/>
            </a:pPr>
            <a:r>
              <a:rPr lang="en-US" dirty="0"/>
              <a:t>f) The police think that they </a:t>
            </a:r>
            <a:r>
              <a:rPr lang="en-US" i="1" dirty="0"/>
              <a:t>found/have found </a:t>
            </a:r>
            <a:r>
              <a:rPr lang="en-US" dirty="0"/>
              <a:t>your wallet, so call this number. </a:t>
            </a:r>
          </a:p>
          <a:p>
            <a:pPr marL="0" indent="0">
              <a:buNone/>
            </a:pPr>
            <a:r>
              <a:rPr lang="en-US" dirty="0"/>
              <a:t>g) </a:t>
            </a:r>
            <a:r>
              <a:rPr lang="en-US" i="1" dirty="0"/>
              <a:t>Did you two meet/Have you two met </a:t>
            </a:r>
            <a:r>
              <a:rPr lang="en-US" dirty="0"/>
              <a:t>before? Eric, this is Amanda.</a:t>
            </a:r>
          </a:p>
          <a:p>
            <a:pPr marL="0" indent="0">
              <a:buNone/>
            </a:pPr>
            <a:r>
              <a:rPr lang="en-US" dirty="0"/>
              <a:t>h) </a:t>
            </a:r>
            <a:r>
              <a:rPr lang="en-US" i="1" dirty="0"/>
              <a:t>Did you meet/Have you met </a:t>
            </a:r>
            <a:r>
              <a:rPr lang="en-US" dirty="0"/>
              <a:t>anyone interesting at the reception? 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6192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Answers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766888"/>
            <a:ext cx="4648200" cy="432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717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Put </a:t>
            </a:r>
            <a:r>
              <a:rPr lang="en-US" dirty="0"/>
              <a:t>each verb in brackets into a suitable verb form.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/>
              <a:t>) I'm sorry about not coming last week. I (</a:t>
            </a:r>
            <a:r>
              <a:rPr lang="en-US" dirty="0" smtClean="0"/>
              <a:t>have)__</a:t>
            </a:r>
            <a:r>
              <a:rPr lang="en-US" b="1" i="1" dirty="0" smtClean="0"/>
              <a:t> </a:t>
            </a:r>
            <a:r>
              <a:rPr lang="en-US" dirty="0"/>
              <a:t>a </a:t>
            </a:r>
            <a:r>
              <a:rPr lang="en-US" dirty="0" smtClean="0"/>
              <a:t>cold </a:t>
            </a:r>
            <a:r>
              <a:rPr lang="en-US" dirty="0"/>
              <a:t>and so I (stay) at home. </a:t>
            </a:r>
          </a:p>
          <a:p>
            <a:pPr marL="0" indent="0">
              <a:buNone/>
            </a:pPr>
            <a:r>
              <a:rPr lang="en-US" dirty="0"/>
              <a:t>b) Wait a minute! I (have) </a:t>
            </a:r>
            <a:r>
              <a:rPr lang="en-US" dirty="0" smtClean="0"/>
              <a:t>__an </a:t>
            </a:r>
            <a:r>
              <a:rPr lang="en-US" dirty="0"/>
              <a:t>idea. Let's go and see </a:t>
            </a:r>
            <a:r>
              <a:rPr lang="en-US" dirty="0" smtClean="0"/>
              <a:t>Roger</a:t>
            </a:r>
            <a:r>
              <a:rPr lang="en-US" dirty="0"/>
              <a:t>. We last (see) him a long time ago. </a:t>
            </a:r>
          </a:p>
          <a:p>
            <a:pPr marL="0" indent="0">
              <a:buNone/>
            </a:pPr>
            <a:r>
              <a:rPr lang="en-US" dirty="0"/>
              <a:t>c) It's nice to be back here in London. This is the second time I (come</a:t>
            </a:r>
            <a:r>
              <a:rPr lang="en-US" dirty="0" smtClean="0"/>
              <a:t>)__ </a:t>
            </a:r>
            <a:r>
              <a:rPr lang="en-US" dirty="0"/>
              <a:t>here. </a:t>
            </a:r>
          </a:p>
          <a:p>
            <a:pPr marL="0" indent="0">
              <a:buNone/>
            </a:pPr>
            <a:r>
              <a:rPr lang="en-US" dirty="0"/>
              <a:t>d) I'm phoning about your bicycle for sale, which I (see</a:t>
            </a:r>
            <a:r>
              <a:rPr lang="en-US" dirty="0" smtClean="0"/>
              <a:t>)__in </a:t>
            </a:r>
            <a:r>
              <a:rPr lang="en-US" dirty="0"/>
              <a:t>the local paper. (you sell</a:t>
            </a:r>
            <a:r>
              <a:rPr lang="en-US" dirty="0" smtClean="0"/>
              <a:t>)__ </a:t>
            </a:r>
            <a:r>
              <a:rPr lang="en-US" dirty="0"/>
              <a:t>it? Or is it still available? </a:t>
            </a:r>
          </a:p>
        </p:txBody>
      </p:sp>
    </p:spTree>
    <p:extLst>
      <p:ext uri="{BB962C8B-B14F-4D97-AF65-F5344CB8AC3E}">
        <p14:creationId xmlns:p14="http://schemas.microsoft.com/office/powerpoint/2010/main" val="2168622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e) This place is in a terrible mess! What on earth (you do)__ ? </a:t>
            </a:r>
          </a:p>
          <a:p>
            <a:pPr marL="0" indent="0">
              <a:buNone/>
            </a:pPr>
            <a:r>
              <a:rPr lang="en-US" dirty="0"/>
              <a:t>f) And now for an item of local news. Hampshire police (find)__the dangerous snake which (go)__missing earlier in the week. </a:t>
            </a:r>
          </a:p>
          <a:p>
            <a:pPr marL="0" indent="0">
              <a:buNone/>
            </a:pPr>
            <a:r>
              <a:rPr lang="en-US" dirty="0"/>
              <a:t>g) This tooth (kill)__ me lately! So I (make)__an appointment with the dentist for next Tuesday. </a:t>
            </a:r>
          </a:p>
          <a:p>
            <a:pPr marL="0" indent="0">
              <a:buNone/>
            </a:pPr>
            <a:r>
              <a:rPr lang="en-US" dirty="0"/>
              <a:t>h) I can't give you the report I (promise)__ for today because I (not finish)__ it. 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148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Answers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1600200"/>
            <a:ext cx="540067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3340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Choose the correct answer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/>
              <a:t>) I haven't seen Gerry </a:t>
            </a:r>
            <a:r>
              <a:rPr lang="en-US" i="1" dirty="0"/>
              <a:t>for/since </a:t>
            </a:r>
            <a:r>
              <a:rPr lang="en-US" dirty="0"/>
              <a:t>a long time. How is he? </a:t>
            </a:r>
          </a:p>
          <a:p>
            <a:pPr marL="0" indent="0">
              <a:buNone/>
            </a:pPr>
            <a:r>
              <a:rPr lang="en-US" dirty="0"/>
              <a:t>b) It's ages </a:t>
            </a:r>
            <a:r>
              <a:rPr lang="en-US" i="1" dirty="0"/>
              <a:t>ago/since </a:t>
            </a:r>
            <a:r>
              <a:rPr lang="en-US" dirty="0"/>
              <a:t>I last went to a football match. </a:t>
            </a:r>
          </a:p>
          <a:p>
            <a:pPr marL="0" indent="0">
              <a:buNone/>
            </a:pPr>
            <a:r>
              <a:rPr lang="en-US" dirty="0"/>
              <a:t>c) I've written to Deborah </a:t>
            </a:r>
            <a:r>
              <a:rPr lang="en-US" i="1" dirty="0"/>
              <a:t>last week/recently.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d) What have you been doing </a:t>
            </a:r>
            <a:r>
              <a:rPr lang="en-US" i="1" dirty="0"/>
              <a:t>today/yesterday?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e) Have you eaten Italian food </a:t>
            </a:r>
            <a:r>
              <a:rPr lang="en-US" i="1" dirty="0"/>
              <a:t>before/already?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45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f) I've been living here </a:t>
            </a:r>
            <a:r>
              <a:rPr lang="en-US" i="1" dirty="0"/>
              <a:t>in/since </a:t>
            </a:r>
            <a:r>
              <a:rPr lang="en-US" dirty="0"/>
              <a:t>the end of last year. </a:t>
            </a:r>
          </a:p>
          <a:p>
            <a:pPr marL="0" indent="0">
              <a:buNone/>
            </a:pPr>
            <a:r>
              <a:rPr lang="en-US" dirty="0"/>
              <a:t>g) Actually I had dinner with Sue </a:t>
            </a:r>
            <a:r>
              <a:rPr lang="en-US" i="1" dirty="0"/>
              <a:t>last night/lately.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h) I've been trying to get in touch with David </a:t>
            </a:r>
            <a:r>
              <a:rPr lang="en-US" i="1" dirty="0"/>
              <a:t>for ages/for the last time. </a:t>
            </a:r>
          </a:p>
          <a:p>
            <a:pPr marL="0" indent="0">
              <a:buNone/>
            </a:pPr>
            <a:r>
              <a:rPr lang="en-US" dirty="0"/>
              <a:t>i) Terry hasn't been to Edinburgh </a:t>
            </a:r>
            <a:r>
              <a:rPr lang="en-US" i="1" dirty="0"/>
              <a:t>since/when </a:t>
            </a:r>
            <a:r>
              <a:rPr lang="en-US" dirty="0"/>
              <a:t>we went there together. </a:t>
            </a:r>
          </a:p>
          <a:p>
            <a:pPr marL="0" indent="0">
              <a:buNone/>
            </a:pPr>
            <a:r>
              <a:rPr lang="en-US" dirty="0"/>
              <a:t>j) I can't remember </a:t>
            </a:r>
            <a:r>
              <a:rPr lang="en-US" i="1" dirty="0"/>
              <a:t>how long/when </a:t>
            </a:r>
            <a:r>
              <a:rPr lang="en-US" dirty="0"/>
              <a:t>I've had this watch. 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23897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Answers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813" y="1714500"/>
            <a:ext cx="22383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39" y="2857500"/>
            <a:ext cx="28575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4800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Key </a:t>
            </a:r>
            <a:r>
              <a:rPr lang="it-IT" b="1" dirty="0"/>
              <a:t>points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763000" cy="4906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1 </a:t>
            </a:r>
            <a:r>
              <a:rPr lang="en-US" dirty="0"/>
              <a:t>The present perfect simple describes events without a definite time.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Either </a:t>
            </a:r>
            <a:r>
              <a:rPr lang="en-US" dirty="0"/>
              <a:t>these events take place in a period of time leading up to the present moment, or the result of the event is still evident. </a:t>
            </a:r>
          </a:p>
          <a:p>
            <a:pPr marL="0" indent="0">
              <a:buNone/>
            </a:pPr>
            <a:r>
              <a:rPr lang="en-US" dirty="0"/>
              <a:t>The choice between the present perfect simple and the past simple can depend on how the speaker thinks. Compare: </a:t>
            </a:r>
            <a:endParaRPr lang="en-US" dirty="0" smtClean="0"/>
          </a:p>
          <a:p>
            <a:r>
              <a:rPr lang="en-US" dirty="0" smtClean="0"/>
              <a:t>A</a:t>
            </a:r>
            <a:r>
              <a:rPr lang="en-US" dirty="0"/>
              <a:t>: </a:t>
            </a:r>
            <a:r>
              <a:rPr lang="en-US" i="1" dirty="0"/>
              <a:t>What's the matter? A: What's the matter? </a:t>
            </a:r>
            <a:endParaRPr lang="en-US" dirty="0"/>
          </a:p>
          <a:p>
            <a:r>
              <a:rPr lang="en-US" dirty="0"/>
              <a:t>B: </a:t>
            </a:r>
            <a:r>
              <a:rPr lang="en-US" i="1" dirty="0"/>
              <a:t>I</a:t>
            </a:r>
            <a:r>
              <a:rPr lang="en-US" i="1" dirty="0" smtClean="0"/>
              <a:t>'ve </a:t>
            </a:r>
            <a:r>
              <a:rPr lang="en-US" i="1" dirty="0"/>
              <a:t>had an accident. </a:t>
            </a:r>
            <a:r>
              <a:rPr lang="en-US" dirty="0"/>
              <a:t>B: </a:t>
            </a:r>
            <a:r>
              <a:rPr lang="en-US" dirty="0" smtClean="0"/>
              <a:t>I </a:t>
            </a:r>
            <a:r>
              <a:rPr lang="en-US" i="1" dirty="0"/>
              <a:t>had an accident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r>
              <a:rPr lang="en-US" i="1" dirty="0" smtClean="0"/>
              <a:t> </a:t>
            </a:r>
            <a:r>
              <a:rPr lang="en-US" dirty="0"/>
              <a:t>In the second example, the speaker thinks of the event as finished rather than still connected with the present.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4680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2 </a:t>
            </a:r>
            <a:r>
              <a:rPr lang="en-US" dirty="0"/>
              <a:t>Events described with the present perfect simple may be recent, or not. </a:t>
            </a:r>
          </a:p>
          <a:p>
            <a:pPr marL="0" indent="0">
              <a:buNone/>
            </a:pPr>
            <a:r>
              <a:rPr lang="en-US" dirty="0"/>
              <a:t>3 The present perfect continuous is used for an action in progress. It suggests that the action is unfinished, or recently finished. Compare: </a:t>
            </a:r>
            <a:endParaRPr lang="en-US" dirty="0" smtClean="0"/>
          </a:p>
          <a:p>
            <a:r>
              <a:rPr lang="en-US" i="1" dirty="0" smtClean="0"/>
              <a:t>I've </a:t>
            </a:r>
            <a:r>
              <a:rPr lang="en-US" i="1" dirty="0"/>
              <a:t>read this book. </a:t>
            </a:r>
            <a:r>
              <a:rPr lang="en-US" dirty="0"/>
              <a:t>(completion of the action is </a:t>
            </a:r>
            <a:r>
              <a:rPr lang="en-US" dirty="0" err="1"/>
              <a:t>emphasised</a:t>
            </a:r>
            <a:r>
              <a:rPr lang="en-US" dirty="0"/>
              <a:t>) </a:t>
            </a:r>
            <a:endParaRPr lang="en-US" dirty="0" smtClean="0"/>
          </a:p>
          <a:p>
            <a:r>
              <a:rPr lang="en-US" i="1" dirty="0" smtClean="0"/>
              <a:t>I've </a:t>
            </a:r>
            <a:r>
              <a:rPr lang="en-US" i="1" dirty="0"/>
              <a:t>been reading this book. </a:t>
            </a:r>
            <a:r>
              <a:rPr lang="en-US" dirty="0"/>
              <a:t>(the action itself is </a:t>
            </a:r>
            <a:r>
              <a:rPr lang="en-US" dirty="0" err="1"/>
              <a:t>emphasised</a:t>
            </a:r>
            <a:r>
              <a:rPr lang="en-US" dirty="0"/>
              <a:t> - it may not be </a:t>
            </a:r>
            <a:r>
              <a:rPr lang="it-IT" dirty="0" smtClean="0"/>
              <a:t>complete</a:t>
            </a:r>
            <a:r>
              <a:rPr lang="it-IT" dirty="0"/>
              <a:t>) </a:t>
            </a:r>
            <a:endParaRPr lang="it-IT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present perfect continuous can also </a:t>
            </a:r>
            <a:r>
              <a:rPr lang="en-US" dirty="0" err="1"/>
              <a:t>emphasise</a:t>
            </a:r>
            <a:r>
              <a:rPr lang="en-US" dirty="0"/>
              <a:t> the length of time of the action.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1023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smtClean="0"/>
              <a:t>For</a:t>
            </a:r>
            <a:r>
              <a:rPr lang="en-US" i="1" dirty="0" smtClean="0"/>
              <a:t> </a:t>
            </a:r>
            <a:r>
              <a:rPr lang="en-US" dirty="0"/>
              <a:t>refers to a finished or unfinished period of time. </a:t>
            </a:r>
          </a:p>
          <a:p>
            <a:r>
              <a:rPr lang="it-IT" dirty="0" smtClean="0"/>
              <a:t>I </a:t>
            </a:r>
            <a:r>
              <a:rPr lang="it-IT" i="1" dirty="0"/>
              <a:t>waited </a:t>
            </a:r>
            <a:r>
              <a:rPr lang="it-IT" b="1" i="1" dirty="0"/>
              <a:t>for three hours. </a:t>
            </a:r>
            <a:endParaRPr lang="it-IT" dirty="0"/>
          </a:p>
          <a:p>
            <a:r>
              <a:rPr lang="en-US" i="1" dirty="0"/>
              <a:t>He's been sitting there </a:t>
            </a:r>
            <a:r>
              <a:rPr lang="en-US" b="1" i="1" dirty="0"/>
              <a:t>for </a:t>
            </a:r>
            <a:r>
              <a:rPr lang="en-US" i="1" dirty="0"/>
              <a:t>ages. </a:t>
            </a:r>
            <a:endParaRPr lang="en-US" i="1" dirty="0" smtClean="0"/>
          </a:p>
          <a:p>
            <a:pPr marL="0" indent="0">
              <a:buNone/>
            </a:pPr>
            <a:r>
              <a:rPr lang="en-US" b="1" i="1" dirty="0" smtClean="0"/>
              <a:t>Since</a:t>
            </a:r>
            <a:r>
              <a:rPr lang="en-US" i="1" dirty="0" smtClean="0"/>
              <a:t> </a:t>
            </a:r>
            <a:r>
              <a:rPr lang="en-US" dirty="0"/>
              <a:t>refers to the point at which an unfinished period of time began. </a:t>
            </a:r>
          </a:p>
          <a:p>
            <a:r>
              <a:rPr lang="en-US" i="1" dirty="0"/>
              <a:t>He's been sitting there since </a:t>
            </a:r>
            <a:r>
              <a:rPr lang="en-US" b="1" i="1" dirty="0"/>
              <a:t>two o'clock. </a:t>
            </a:r>
            <a:endParaRPr lang="en-US" b="1" i="1" dirty="0" smtClean="0"/>
          </a:p>
          <a:p>
            <a:pPr marL="0" indent="0">
              <a:buNone/>
            </a:pPr>
            <a:r>
              <a:rPr lang="en-US" b="1" i="1" dirty="0" smtClean="0"/>
              <a:t>Ago</a:t>
            </a:r>
            <a:r>
              <a:rPr lang="en-US" i="1" dirty="0" smtClean="0"/>
              <a:t> </a:t>
            </a:r>
            <a:r>
              <a:rPr lang="en-US" dirty="0"/>
              <a:t>refers to the time of a finished event. </a:t>
            </a:r>
          </a:p>
          <a:p>
            <a:r>
              <a:rPr lang="en-US" i="1" dirty="0"/>
              <a:t>Jill arrived a week ago.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5793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0129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1274</Words>
  <Application>Microsoft Office PowerPoint</Application>
  <PresentationFormat>On-screen Show (4:3)</PresentationFormat>
  <Paragraphs>106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Present perfect </vt:lpstr>
      <vt:lpstr>Present perfect simple </vt:lpstr>
      <vt:lpstr>PowerPoint Presentation</vt:lpstr>
      <vt:lpstr>Present perfect </vt:lpstr>
      <vt:lpstr>Present perfect simple </vt:lpstr>
      <vt:lpstr>Compared with past simple </vt:lpstr>
      <vt:lpstr>Present perfect  Present perfect continuous </vt:lpstr>
      <vt:lpstr>Present perfect simple </vt:lpstr>
      <vt:lpstr>Present perfect continuous </vt:lpstr>
      <vt:lpstr>Present perfect  or Present perfect continuous?</vt:lpstr>
      <vt:lpstr>Completed actions</vt:lpstr>
      <vt:lpstr>Not completed </vt:lpstr>
      <vt:lpstr>Present result or action in progress </vt:lpstr>
      <vt:lpstr>Choose the correct answer </vt:lpstr>
      <vt:lpstr>PowerPoint Presentation</vt:lpstr>
      <vt:lpstr>Answers </vt:lpstr>
      <vt:lpstr>Put each verb in brackets into a suitable verb form. </vt:lpstr>
      <vt:lpstr>PowerPoint Presentation</vt:lpstr>
      <vt:lpstr>Answers </vt:lpstr>
      <vt:lpstr>Choose the correct answer</vt:lpstr>
      <vt:lpstr>PowerPoint Presentation</vt:lpstr>
      <vt:lpstr>Answers </vt:lpstr>
      <vt:lpstr>Key points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perfect </dc:title>
  <dc:creator/>
  <cp:lastModifiedBy>B.C.PIM</cp:lastModifiedBy>
  <cp:revision>12</cp:revision>
  <dcterms:created xsi:type="dcterms:W3CDTF">2006-08-16T00:00:00Z</dcterms:created>
  <dcterms:modified xsi:type="dcterms:W3CDTF">2011-02-25T13:37:59Z</dcterms:modified>
</cp:coreProperties>
</file>