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8" r:id="rId14"/>
    <p:sldId id="270" r:id="rId15"/>
    <p:sldId id="271" r:id="rId16"/>
    <p:sldId id="272" r:id="rId17"/>
    <p:sldId id="273" r:id="rId18"/>
    <p:sldId id="274" r:id="rId19"/>
    <p:sldId id="283" r:id="rId20"/>
    <p:sldId id="284" r:id="rId21"/>
    <p:sldId id="275" r:id="rId22"/>
    <p:sldId id="276" r:id="rId23"/>
    <p:sldId id="277" r:id="rId24"/>
    <p:sldId id="278" r:id="rId25"/>
    <p:sldId id="279" r:id="rId26"/>
    <p:sldId id="285" r:id="rId2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7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9A128-C56A-420E-B035-562FDCCD8CBF}" type="datetimeFigureOut">
              <a:rPr lang="it-IT" smtClean="0"/>
              <a:pPr/>
              <a:t>10/12/2012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FA59F-2BA8-4369-B356-C2063E1F35E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2)</a:t>
            </a:r>
            <a:r>
              <a:rPr lang="it-IT" baseline="0" dirty="0" smtClean="0"/>
              <a:t> Differenza con i partiti di estrema destra: sono </a:t>
            </a:r>
            <a:r>
              <a:rPr lang="it-IT" u="sng" baseline="0" dirty="0" smtClean="0"/>
              <a:t>partiti organizzati</a:t>
            </a:r>
            <a:r>
              <a:rPr lang="it-IT" baseline="0" dirty="0" smtClean="0"/>
              <a:t>, spesso al governo (o con </a:t>
            </a:r>
            <a:r>
              <a:rPr lang="it-IT" u="sng" baseline="0" dirty="0" smtClean="0"/>
              <a:t>incarichi di potere</a:t>
            </a:r>
            <a:r>
              <a:rPr lang="it-IT" baseline="0" dirty="0" smtClean="0"/>
              <a:t>) e composti da </a:t>
            </a:r>
            <a:r>
              <a:rPr lang="it-IT" u="sng" baseline="0" dirty="0" smtClean="0"/>
              <a:t>soggetti non riconducibili all’area di destra</a:t>
            </a:r>
            <a:r>
              <a:rPr lang="it-IT" baseline="0" dirty="0" smtClean="0"/>
              <a:t>, anche se ideologicamente affini.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FA59F-2BA8-4369-B356-C2063E1F35E6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Democrazia immediata: i cittadini saltano la mediazione delle</a:t>
            </a:r>
            <a:r>
              <a:rPr lang="it-IT" baseline="0" dirty="0" smtClean="0"/>
              <a:t> istituzioni grazie all’uso nei new media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FA59F-2BA8-4369-B356-C2063E1F35E6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Grossolano</a:t>
            </a:r>
            <a:r>
              <a:rPr lang="it-IT" baseline="0" dirty="0" smtClean="0"/>
              <a:t> = votato a soluzioni semplicistiche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FA59F-2BA8-4369-B356-C2063E1F35E6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FA59F-2BA8-4369-B356-C2063E1F35E6}" type="slidenum">
              <a:rPr lang="it-IT" smtClean="0"/>
              <a:pPr/>
              <a:t>10</a:t>
            </a:fld>
            <a:endParaRPr lang="it-IT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Una certa forma</a:t>
            </a:r>
            <a:r>
              <a:rPr lang="it-IT" baseline="0" dirty="0" smtClean="0"/>
              <a:t> di populismo è rintracciabile già nel pensiero politico degli Illuministi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FA59F-2BA8-4369-B356-C2063E1F35E6}" type="slidenum">
              <a:rPr lang="it-IT" smtClean="0"/>
              <a:pPr/>
              <a:t>11</a:t>
            </a:fld>
            <a:endParaRPr lang="it-IT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L’ambivalenza</a:t>
            </a:r>
            <a:r>
              <a:rPr lang="it-IT" baseline="0" dirty="0" smtClean="0"/>
              <a:t> del termine “popolo” deriva dall’antichità, in cui sia </a:t>
            </a:r>
            <a:r>
              <a:rPr lang="it-IT" i="1" baseline="0" dirty="0" err="1" smtClean="0"/>
              <a:t>demos</a:t>
            </a:r>
            <a:r>
              <a:rPr lang="it-IT" baseline="0" dirty="0" smtClean="0"/>
              <a:t> sia </a:t>
            </a:r>
            <a:r>
              <a:rPr lang="it-IT" i="1" baseline="0" dirty="0" err="1" smtClean="0"/>
              <a:t>populus</a:t>
            </a:r>
            <a:r>
              <a:rPr lang="it-IT" i="1" baseline="0" dirty="0" smtClean="0"/>
              <a:t> </a:t>
            </a:r>
            <a:r>
              <a:rPr lang="it-IT" i="0" baseline="0" dirty="0" smtClean="0"/>
              <a:t>furono coniati per indicare l’insieme di cittadini e successivamente vennero usati per indicare le persone di </a:t>
            </a:r>
            <a:r>
              <a:rPr lang="it-IT" i="0" baseline="0" dirty="0" err="1" smtClean="0"/>
              <a:t>unile</a:t>
            </a:r>
            <a:r>
              <a:rPr lang="it-IT" i="0" baseline="0" dirty="0" smtClean="0"/>
              <a:t> estrazione (M. </a:t>
            </a:r>
            <a:r>
              <a:rPr lang="it-IT" i="0" baseline="0" dirty="0" err="1" smtClean="0"/>
              <a:t>Grodent</a:t>
            </a:r>
            <a:r>
              <a:rPr lang="it-IT" i="0" baseline="0" dirty="0" smtClean="0"/>
              <a:t>)</a:t>
            </a:r>
            <a:endParaRPr lang="it-IT" i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FA59F-2BA8-4369-B356-C2063E1F35E6}" type="slidenum">
              <a:rPr lang="it-IT" smtClean="0"/>
              <a:pPr/>
              <a:t>13</a:t>
            </a:fld>
            <a:endParaRPr lang="it-IT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FA59F-2BA8-4369-B356-C2063E1F35E6}" type="slidenum">
              <a:rPr lang="it-IT" smtClean="0"/>
              <a:pPr/>
              <a:t>14</a:t>
            </a:fld>
            <a:endParaRPr lang="it-IT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Anziché aiutare il sistema democratico</a:t>
            </a:r>
            <a:r>
              <a:rPr lang="it-IT" baseline="0" dirty="0" smtClean="0"/>
              <a:t> a guarire potrebbero portare all’attacco distruttivo della democrazia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FA59F-2BA8-4369-B356-C2063E1F35E6}" type="slidenum">
              <a:rPr lang="it-IT" smtClean="0"/>
              <a:pPr/>
              <a:t>25</a:t>
            </a:fld>
            <a:endParaRPr lang="it-IT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olo rettango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grpSp>
        <p:nvGrpSpPr>
          <p:cNvPr id="2" name="Grup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igura a mano liber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igura a mano liber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igura a mano liber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Connettore 1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CDC6105-CBE8-48D1-887E-E0587CDCB9BF}" type="datetimeFigureOut">
              <a:rPr lang="it-IT" smtClean="0"/>
              <a:pPr/>
              <a:t>10/12/2012</a:t>
            </a:fld>
            <a:endParaRPr lang="it-IT" dirty="0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it-IT" dirty="0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1E957B7-3605-4433-AB24-88B053C90EF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6105-CBE8-48D1-887E-E0587CDCB9BF}" type="datetimeFigureOut">
              <a:rPr lang="it-IT" smtClean="0"/>
              <a:pPr/>
              <a:t>10/12/2012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E957B7-3605-4433-AB24-88B053C90EF6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6105-CBE8-48D1-887E-E0587CDCB9BF}" type="datetimeFigureOut">
              <a:rPr lang="it-IT" smtClean="0"/>
              <a:pPr/>
              <a:t>10/12/2012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E957B7-3605-4433-AB24-88B053C90EF6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7" name="Gallone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Gallone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6105-CBE8-48D1-887E-E0587CDCB9BF}" type="datetimeFigureOut">
              <a:rPr lang="it-IT" smtClean="0"/>
              <a:pPr/>
              <a:t>10/12/2012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E957B7-3605-4433-AB24-88B053C90EF6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6105-CBE8-48D1-887E-E0587CDCB9BF}" type="datetimeFigureOut">
              <a:rPr lang="it-IT" smtClean="0"/>
              <a:pPr/>
              <a:t>10/12/2012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E957B7-3605-4433-AB24-88B053C90EF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6105-CBE8-48D1-887E-E0587CDCB9BF}" type="datetimeFigureOut">
              <a:rPr lang="it-IT" smtClean="0"/>
              <a:pPr/>
              <a:t>10/12/2012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E957B7-3605-4433-AB24-88B053C90EF6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6105-CBE8-48D1-887E-E0587CDCB9BF}" type="datetimeFigureOut">
              <a:rPr lang="it-IT" smtClean="0"/>
              <a:pPr/>
              <a:t>10/12/2012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E957B7-3605-4433-AB24-88B053C90EF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CDC6105-CBE8-48D1-887E-E0587CDCB9BF}" type="datetimeFigureOut">
              <a:rPr lang="it-IT" smtClean="0"/>
              <a:pPr/>
              <a:t>10/12/2012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E957B7-3605-4433-AB24-88B053C90EF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dirty="0" smtClean="0"/>
              <a:t>Fare clic sull'icona per inserire un'immagine</a:t>
            </a:r>
            <a:endParaRPr kumimoji="0" lang="en-US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CDC6105-CBE8-48D1-887E-E0587CDCB9BF}" type="datetimeFigureOut">
              <a:rPr lang="it-IT" smtClean="0"/>
              <a:pPr/>
              <a:t>10/12/2012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1E957B7-3605-4433-AB24-88B053C90EF6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igura a mano liber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Triangolo rettango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Connettore 1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Gallone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Gallone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6105-CBE8-48D1-887E-E0587CDCB9BF}" type="datetimeFigureOut">
              <a:rPr lang="it-IT" smtClean="0"/>
              <a:pPr/>
              <a:t>10/12/2012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E957B7-3605-4433-AB24-88B053C90EF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DC6105-CBE8-48D1-887E-E0587CDCB9BF}" type="datetimeFigureOut">
              <a:rPr lang="it-IT" smtClean="0"/>
              <a:pPr/>
              <a:t>10/12/2012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E957B7-3605-4433-AB24-88B053C90EF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igura a mano liber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igura a mano liber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Triangolo rettango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Connettore 1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CDC6105-CBE8-48D1-887E-E0587CDCB9BF}" type="datetimeFigureOut">
              <a:rPr lang="it-IT" smtClean="0"/>
              <a:pPr/>
              <a:t>10/12/2012</a:t>
            </a:fld>
            <a:endParaRPr lang="it-IT" dirty="0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it-IT" dirty="0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1E957B7-3605-4433-AB24-88B053C90EF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23528" y="1196752"/>
            <a:ext cx="8820472" cy="1829761"/>
          </a:xfrm>
        </p:spPr>
        <p:txBody>
          <a:bodyPr>
            <a:normAutofit/>
          </a:bodyPr>
          <a:lstStyle/>
          <a:p>
            <a:r>
              <a:rPr lang="it-IT" dirty="0" smtClean="0"/>
              <a:t>Il ritorno del populismo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7772400" cy="1199704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/>
              <a:t>Una riflessione sul neopopulismo e sul suo rapporto con il popolare, il popolo e la democrazia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“Populismo: una definizione indefinita per eccesso di definizioni”</a:t>
            </a:r>
          </a:p>
          <a:p>
            <a:pPr>
              <a:buNone/>
            </a:pPr>
            <a:endParaRPr lang="it-IT" dirty="0" smtClean="0"/>
          </a:p>
          <a:p>
            <a:pPr algn="r">
              <a:buNone/>
            </a:pPr>
            <a:r>
              <a:rPr lang="it-IT" sz="2000" dirty="0" smtClean="0"/>
              <a:t>I. Diamanti, </a:t>
            </a:r>
            <a:r>
              <a:rPr lang="it-IT" sz="2000" i="1" dirty="0" smtClean="0"/>
              <a:t>Sociologia del populismo</a:t>
            </a:r>
            <a:r>
              <a:rPr lang="it-IT" sz="2000" dirty="0" smtClean="0"/>
              <a:t>, 14 ottobre 2010</a:t>
            </a:r>
            <a:endParaRPr lang="it-IT" sz="20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Il populismo: definizione?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083576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Diamanti individua 10 modi di intendere oggi il populismo</a:t>
            </a:r>
            <a:endParaRPr lang="it-IT" dirty="0"/>
          </a:p>
        </p:txBody>
      </p:sp>
      <p:sp>
        <p:nvSpPr>
          <p:cNvPr id="4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Il catalogo del neopopulismo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39552" y="2564904"/>
            <a:ext cx="813690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it-IT" sz="2700" dirty="0" smtClean="0"/>
              <a:t>  Attori politici dell’estrema destra europea</a:t>
            </a:r>
          </a:p>
          <a:p>
            <a:pPr marL="342900" indent="-342900"/>
            <a:r>
              <a:rPr lang="it-IT" dirty="0" smtClean="0"/>
              <a:t>(esempio FN di Marine Le </a:t>
            </a:r>
            <a:r>
              <a:rPr lang="it-IT" dirty="0" err="1" smtClean="0"/>
              <a:t>Pen</a:t>
            </a:r>
            <a:r>
              <a:rPr lang="it-IT" dirty="0" smtClean="0"/>
              <a:t> )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39552" y="3645025"/>
            <a:ext cx="799288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2"/>
            </a:pPr>
            <a:r>
              <a:rPr lang="it-IT" sz="2700" dirty="0" smtClean="0"/>
              <a:t>Partiti autonomisti</a:t>
            </a:r>
          </a:p>
          <a:p>
            <a:pPr marL="514350" indent="-514350"/>
            <a:r>
              <a:rPr lang="it-IT" dirty="0" smtClean="0"/>
              <a:t>(esempio Lega Nord)</a:t>
            </a:r>
            <a:endParaRPr lang="it-IT" sz="2800" dirty="0" smtClean="0"/>
          </a:p>
          <a:p>
            <a:pPr marL="514350" indent="-514350"/>
            <a:endParaRPr lang="it-IT" sz="2700" dirty="0" smtClean="0"/>
          </a:p>
          <a:p>
            <a:pPr marL="514350" indent="-514350"/>
            <a:endParaRPr lang="it-IT" sz="27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39552" y="4869160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dirty="0" smtClean="0"/>
              <a:t>3)  Leader che investono sul dialogo immediato con i cittadini </a:t>
            </a:r>
            <a:endParaRPr lang="it-IT" sz="2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Il catalogo del neopopulismo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39552" y="1556792"/>
            <a:ext cx="813690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4"/>
            </a:pPr>
            <a:r>
              <a:rPr lang="it-IT" sz="2700" dirty="0" smtClean="0"/>
              <a:t> Partiti personali</a:t>
            </a:r>
          </a:p>
          <a:p>
            <a:pPr marL="342900" indent="-342900"/>
            <a:r>
              <a:rPr lang="it-IT" dirty="0" smtClean="0"/>
              <a:t>(costruiti al servizio della leadership)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39552" y="256490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5"/>
            </a:pPr>
            <a:r>
              <a:rPr lang="it-IT" sz="2700" dirty="0" smtClean="0"/>
              <a:t>  Trasformazione della politica in comunicazione</a:t>
            </a:r>
          </a:p>
          <a:p>
            <a:pPr marL="342900" indent="-342900"/>
            <a:r>
              <a:rPr lang="it-IT" dirty="0" smtClean="0"/>
              <a:t>(o immediatezza della comunicazione politica)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467544" y="4077072"/>
            <a:ext cx="8136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6"/>
            </a:pPr>
            <a:r>
              <a:rPr lang="it-IT" sz="2700" dirty="0" smtClean="0"/>
              <a:t>La stile comunicativo dei media</a:t>
            </a:r>
          </a:p>
          <a:p>
            <a:pPr marL="514350" indent="-514350"/>
            <a:r>
              <a:rPr lang="it-IT" sz="1700" dirty="0" smtClean="0"/>
              <a:t>Premia il volgare perché “fa audience”</a:t>
            </a:r>
            <a:endParaRPr lang="it-IT" sz="17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67544" y="5157192"/>
            <a:ext cx="813690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7"/>
            </a:pPr>
            <a:r>
              <a:rPr lang="it-IT" sz="2700" dirty="0" smtClean="0"/>
              <a:t>  e- </a:t>
            </a:r>
            <a:r>
              <a:rPr lang="it-IT" sz="2700" dirty="0" err="1" smtClean="0"/>
              <a:t>democracy</a:t>
            </a:r>
            <a:endParaRPr lang="it-IT" sz="2700" dirty="0" smtClean="0"/>
          </a:p>
          <a:p>
            <a:pPr marL="514350" indent="-514350"/>
            <a:r>
              <a:rPr lang="it-IT" dirty="0" smtClean="0"/>
              <a:t>(o democrazia della rete)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39552" y="2204864"/>
            <a:ext cx="813690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8"/>
            </a:pPr>
            <a:r>
              <a:rPr lang="it-IT" sz="2700" dirty="0" smtClean="0"/>
              <a:t>Ogni forma di democrazia immediata</a:t>
            </a:r>
          </a:p>
          <a:p>
            <a:pPr marL="514350" indent="-514350"/>
            <a:r>
              <a:rPr lang="it-IT" dirty="0" smtClean="0"/>
              <a:t>(abolizione mediazione istituzionale tramite new media)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39552" y="3292242"/>
            <a:ext cx="813690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9"/>
            </a:pPr>
            <a:r>
              <a:rPr lang="it-IT" sz="2700" dirty="0" smtClean="0"/>
              <a:t>Movimenti antipolitici </a:t>
            </a:r>
          </a:p>
          <a:p>
            <a:pPr marL="514350" indent="-514350"/>
            <a:r>
              <a:rPr lang="it-IT" dirty="0" smtClean="0"/>
              <a:t>(o critici della forma politica attuale)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39552" y="4372362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 startAt="10"/>
            </a:pPr>
            <a:r>
              <a:rPr lang="it-IT" sz="2700" dirty="0" smtClean="0"/>
              <a:t>  Le formazioni politiche non “tradizionali” in Italia</a:t>
            </a:r>
          </a:p>
          <a:p>
            <a:pPr marL="514350" indent="-514350"/>
            <a:r>
              <a:rPr lang="it-IT" dirty="0" smtClean="0"/>
              <a:t>(esempio: Forza Italia, Lega Nord)</a:t>
            </a:r>
            <a:endParaRPr lang="it-IT" dirty="0"/>
          </a:p>
        </p:txBody>
      </p:sp>
      <p:sp>
        <p:nvSpPr>
          <p:cNvPr id="7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Il catalogo del neopopulismo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smtClean="0"/>
              <a:t>Quattro sono i punti in comune di tutte queste manifestazioni:</a:t>
            </a:r>
          </a:p>
          <a:p>
            <a:pPr>
              <a:buNone/>
            </a:pPr>
            <a:endParaRPr lang="it-IT" dirty="0" smtClean="0"/>
          </a:p>
          <a:p>
            <a:pPr marL="624078" indent="-514350">
              <a:buFont typeface="+mj-lt"/>
              <a:buAutoNum type="arabicPeriod"/>
            </a:pPr>
            <a:r>
              <a:rPr lang="it-IT" u="sng" dirty="0" smtClean="0"/>
              <a:t>Rapporto diretto tra popolo e leader</a:t>
            </a:r>
          </a:p>
          <a:p>
            <a:pPr marL="624078" indent="-514350">
              <a:buNone/>
            </a:pPr>
            <a:r>
              <a:rPr lang="it-IT" sz="1400" dirty="0" smtClean="0">
                <a:sym typeface="Wingdings" pitchFamily="2" charset="2"/>
              </a:rPr>
              <a:t></a:t>
            </a:r>
            <a:r>
              <a:rPr lang="it-IT" sz="2400" dirty="0" smtClean="0">
                <a:sym typeface="Wingdings" pitchFamily="2" charset="2"/>
              </a:rPr>
              <a:t> Stile diretto, “grossolano” ed emotivo</a:t>
            </a:r>
            <a:endParaRPr lang="it-IT" sz="2400" dirty="0" smtClean="0"/>
          </a:p>
          <a:p>
            <a:pPr marL="624078" indent="-514350">
              <a:buFont typeface="+mj-lt"/>
              <a:buAutoNum type="arabicPeriod"/>
            </a:pPr>
            <a:endParaRPr lang="it-IT" u="sng" dirty="0" smtClean="0"/>
          </a:p>
          <a:p>
            <a:pPr marL="624078" indent="-514350">
              <a:buFont typeface="+mj-lt"/>
              <a:buAutoNum type="arabicPeriod" startAt="2"/>
            </a:pPr>
            <a:r>
              <a:rPr lang="it-IT" u="sng" dirty="0" smtClean="0"/>
              <a:t>Richiamo al popolo sovrano</a:t>
            </a:r>
            <a:endParaRPr lang="it-IT" sz="2400" dirty="0" smtClean="0"/>
          </a:p>
          <a:p>
            <a:pPr marL="624078" indent="-514350">
              <a:buNone/>
            </a:pPr>
            <a:endParaRPr lang="it-IT" sz="2400" dirty="0" smtClean="0"/>
          </a:p>
          <a:p>
            <a:pPr marL="624078" indent="-514350">
              <a:buFont typeface="+mj-lt"/>
              <a:buAutoNum type="arabicPeriod" startAt="3"/>
            </a:pPr>
            <a:r>
              <a:rPr lang="it-IT" u="sng" dirty="0" smtClean="0"/>
              <a:t>Elementi ideologici conservatori</a:t>
            </a:r>
          </a:p>
          <a:p>
            <a:pPr marL="624078" indent="-514350">
              <a:buFont typeface="+mj-lt"/>
              <a:buAutoNum type="arabicPeriod" startAt="3"/>
            </a:pPr>
            <a:endParaRPr lang="it-IT" dirty="0" smtClean="0"/>
          </a:p>
          <a:p>
            <a:pPr marL="624078" indent="-514350">
              <a:buFont typeface="+mj-lt"/>
              <a:buAutoNum type="arabicPeriod" startAt="3"/>
            </a:pPr>
            <a:r>
              <a:rPr lang="it-IT" u="sng" dirty="0" smtClean="0"/>
              <a:t>Ampio uso dei media</a:t>
            </a:r>
          </a:p>
          <a:p>
            <a:pPr marL="624078" indent="-514350">
              <a:buNone/>
            </a:pPr>
            <a:r>
              <a:rPr lang="it-IT" sz="1800" dirty="0" smtClean="0"/>
              <a:t>	</a:t>
            </a:r>
            <a:r>
              <a:rPr lang="it-IT" sz="2400" dirty="0" smtClean="0"/>
              <a:t>(soprattutto dei new media)</a:t>
            </a:r>
          </a:p>
          <a:p>
            <a:pPr marL="624078" indent="-514350">
              <a:buNone/>
            </a:pPr>
            <a:endParaRPr lang="it-IT" u="sng" dirty="0" smtClean="0"/>
          </a:p>
          <a:p>
            <a:pPr marL="624078" indent="-514350">
              <a:buFont typeface="+mj-lt"/>
              <a:buAutoNum type="arabicPeriod"/>
            </a:pPr>
            <a:endParaRPr lang="it-IT" u="sng" dirty="0" smtClean="0"/>
          </a:p>
          <a:p>
            <a:pPr marL="624078" indent="-514350">
              <a:buFont typeface="+mj-lt"/>
              <a:buAutoNum type="arabicPeriod"/>
            </a:pPr>
            <a:endParaRPr lang="it-IT" u="sng" dirty="0"/>
          </a:p>
        </p:txBody>
      </p:sp>
      <p:sp>
        <p:nvSpPr>
          <p:cNvPr id="4" name="Tito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Verso una definizione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1196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Il “popolare” indica:</a:t>
            </a:r>
          </a:p>
          <a:p>
            <a:pPr>
              <a:buNone/>
            </a:pPr>
            <a:endParaRPr lang="it-IT" dirty="0" smtClean="0"/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= ciò che inerisce l’uomo comune</a:t>
            </a:r>
          </a:p>
          <a:p>
            <a:pPr>
              <a:buFont typeface="Wingdings" pitchFamily="2" charset="2"/>
              <a:buChar char="§"/>
            </a:pPr>
            <a:endParaRPr lang="it-IT" dirty="0" smtClean="0"/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= personaggio in vista</a:t>
            </a:r>
          </a:p>
          <a:p>
            <a:pPr>
              <a:buFont typeface="Wingdings" pitchFamily="2" charset="2"/>
              <a:buChar char="§"/>
            </a:pPr>
            <a:endParaRPr lang="it-IT" dirty="0" smtClean="0"/>
          </a:p>
          <a:p>
            <a:pPr>
              <a:buNone/>
            </a:pPr>
            <a:r>
              <a:rPr lang="it-IT" sz="2200" dirty="0" smtClean="0"/>
              <a:t>(Philippe Marion, </a:t>
            </a:r>
            <a:r>
              <a:rPr lang="it-IT" sz="2200" i="1" dirty="0" smtClean="0"/>
              <a:t>De la presse People </a:t>
            </a:r>
            <a:r>
              <a:rPr lang="it-IT" sz="2200" i="1" dirty="0" err="1" smtClean="0"/>
              <a:t>au</a:t>
            </a:r>
            <a:r>
              <a:rPr lang="it-IT" sz="2200" i="1" dirty="0" smtClean="0"/>
              <a:t> </a:t>
            </a:r>
            <a:r>
              <a:rPr lang="it-IT" sz="2200" i="1" dirty="0" err="1" smtClean="0"/>
              <a:t>populaire</a:t>
            </a:r>
            <a:r>
              <a:rPr lang="it-IT" sz="2200" i="1" dirty="0" smtClean="0"/>
              <a:t> </a:t>
            </a:r>
            <a:r>
              <a:rPr lang="it-IT" sz="2200" i="1" dirty="0" err="1" smtClean="0"/>
              <a:t>médiatique</a:t>
            </a:r>
            <a:r>
              <a:rPr lang="it-IT" sz="2200" dirty="0" smtClean="0"/>
              <a:t>)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Con quale “popolare” abbiamo a che fare nel neopopulismo?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Il rapporto con il popolare</a:t>
            </a:r>
            <a:br>
              <a:rPr lang="it-IT" dirty="0" smtClean="0"/>
            </a:br>
            <a:r>
              <a:rPr lang="it-IT" sz="3000" dirty="0" smtClean="0"/>
              <a:t>L’ambiguità del popolare</a:t>
            </a:r>
            <a:endParaRPr lang="it-IT" sz="3000" dirty="0"/>
          </a:p>
        </p:txBody>
      </p:sp>
      <p:sp>
        <p:nvSpPr>
          <p:cNvPr id="4" name="Freccia in giù 3"/>
          <p:cNvSpPr/>
          <p:nvPr/>
        </p:nvSpPr>
        <p:spPr>
          <a:xfrm>
            <a:off x="4067944" y="4293096"/>
            <a:ext cx="936104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A partire dagli anni ‘90 c’è stata: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una tendenza alla </a:t>
            </a:r>
            <a:r>
              <a:rPr lang="it-IT" i="1" u="sng" dirty="0" smtClean="0"/>
              <a:t>personalizzazione 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= anteposizione del leader alle idee di partito</a:t>
            </a:r>
          </a:p>
          <a:p>
            <a:pPr marL="179388" indent="-74613">
              <a:buNone/>
            </a:pPr>
            <a:r>
              <a:rPr lang="it-IT" sz="1600" dirty="0" smtClean="0"/>
              <a:t>(Annie </a:t>
            </a:r>
            <a:r>
              <a:rPr lang="it-IT" sz="1600" dirty="0" err="1" smtClean="0"/>
              <a:t>Collovald</a:t>
            </a:r>
            <a:r>
              <a:rPr lang="it-IT" sz="1600" dirty="0" smtClean="0"/>
              <a:t>, </a:t>
            </a:r>
            <a:r>
              <a:rPr lang="it-IT" sz="1600" i="1" dirty="0" smtClean="0"/>
              <a:t>Le </a:t>
            </a:r>
            <a:r>
              <a:rPr lang="it-IT" sz="1600" i="1" dirty="0" err="1" smtClean="0"/>
              <a:t>populisme</a:t>
            </a:r>
            <a:r>
              <a:rPr lang="it-IT" sz="1600" i="1" dirty="0" smtClean="0"/>
              <a:t>: de la </a:t>
            </a:r>
            <a:r>
              <a:rPr lang="it-IT" sz="1600" i="1" dirty="0" err="1" smtClean="0"/>
              <a:t>valorisation</a:t>
            </a:r>
            <a:r>
              <a:rPr lang="it-IT" sz="1600" i="1" dirty="0" smtClean="0"/>
              <a:t>  à la </a:t>
            </a:r>
            <a:r>
              <a:rPr lang="it-IT" sz="1600" i="1" dirty="0" err="1" smtClean="0"/>
              <a:t>stigmatisation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du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populaire</a:t>
            </a:r>
            <a:r>
              <a:rPr lang="it-IT" sz="1600" dirty="0" smtClean="0"/>
              <a:t>)</a:t>
            </a:r>
          </a:p>
          <a:p>
            <a:pPr marL="179388" indent="-74613">
              <a:buNone/>
            </a:pPr>
            <a:endParaRPr lang="it-IT" sz="1600" dirty="0" smtClean="0"/>
          </a:p>
          <a:p>
            <a:pPr marL="179388" indent="-74613">
              <a:buNone/>
            </a:pPr>
            <a:endParaRPr lang="it-IT" sz="1600" dirty="0" smtClean="0"/>
          </a:p>
          <a:p>
            <a:pPr marL="179388" indent="-74613">
              <a:buNone/>
            </a:pPr>
            <a:r>
              <a:rPr lang="it-IT" dirty="0" smtClean="0"/>
              <a:t>Il leader è una persona che si è imparato a conoscere e, perciò, a fidarsi</a:t>
            </a:r>
          </a:p>
          <a:p>
            <a:pPr marL="179388" indent="-74613">
              <a:buNone/>
            </a:pPr>
            <a:endParaRPr lang="it-IT" dirty="0" smtClean="0"/>
          </a:p>
          <a:p>
            <a:pPr marL="179388" indent="-74613">
              <a:buNone/>
            </a:pPr>
            <a:endParaRPr lang="it-IT" dirty="0" smtClean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Il rapporto con il popolare</a:t>
            </a:r>
            <a:br>
              <a:rPr lang="it-IT" dirty="0" smtClean="0"/>
            </a:br>
            <a:r>
              <a:rPr lang="it-IT" sz="3000" dirty="0" smtClean="0"/>
              <a:t>La valorizzazione della notorietà</a:t>
            </a:r>
            <a:endParaRPr lang="it-IT" dirty="0"/>
          </a:p>
        </p:txBody>
      </p:sp>
      <p:cxnSp>
        <p:nvCxnSpPr>
          <p:cNvPr id="8" name="Connettore 7 7"/>
          <p:cNvCxnSpPr/>
          <p:nvPr/>
        </p:nvCxnSpPr>
        <p:spPr>
          <a:xfrm rot="5400000">
            <a:off x="4319972" y="3032956"/>
            <a:ext cx="360040" cy="14401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ccia in giù 8"/>
          <p:cNvSpPr/>
          <p:nvPr/>
        </p:nvSpPr>
        <p:spPr>
          <a:xfrm>
            <a:off x="2843808" y="4221088"/>
            <a:ext cx="720080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Un sempre maggiore richiamo alla cultura popolare</a:t>
            </a:r>
          </a:p>
          <a:p>
            <a:pPr>
              <a:buNone/>
            </a:pPr>
            <a:r>
              <a:rPr lang="it-IT" sz="2000" dirty="0" smtClean="0"/>
              <a:t>(soprattutto nella gestualità esteriore)</a:t>
            </a:r>
          </a:p>
          <a:p>
            <a:pPr>
              <a:buNone/>
            </a:pPr>
            <a:endParaRPr lang="it-IT" sz="2000" dirty="0" smtClean="0"/>
          </a:p>
          <a:p>
            <a:pPr algn="ctr">
              <a:buNone/>
            </a:pPr>
            <a:r>
              <a:rPr lang="it-IT" dirty="0" smtClean="0"/>
              <a:t>			Presa sui gruppi sociali che vi si identificano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	</a:t>
            </a:r>
          </a:p>
          <a:p>
            <a:pPr>
              <a:buNone/>
            </a:pPr>
            <a:r>
              <a:rPr lang="it-IT" dirty="0" smtClean="0"/>
              <a:t>		</a:t>
            </a:r>
            <a:r>
              <a:rPr lang="it-IT" i="1" u="sng" dirty="0" smtClean="0"/>
              <a:t>Strumentalizzazione</a:t>
            </a:r>
            <a:r>
              <a:rPr lang="it-IT" dirty="0" smtClean="0"/>
              <a:t> del popolare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Serve a conferire </a:t>
            </a:r>
            <a:r>
              <a:rPr lang="it-IT" i="1" u="sng" dirty="0" smtClean="0"/>
              <a:t>legittimità</a:t>
            </a:r>
            <a:r>
              <a:rPr lang="it-IT" dirty="0" smtClean="0"/>
              <a:t> alle idee del leader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Il rapporto con il popolare</a:t>
            </a:r>
            <a:br>
              <a:rPr lang="it-IT" dirty="0" smtClean="0"/>
            </a:br>
            <a:r>
              <a:rPr lang="it-IT" sz="3000" dirty="0" smtClean="0"/>
              <a:t>La strumentalizzazione dell’“uomo comune”</a:t>
            </a:r>
            <a:endParaRPr lang="it-IT" dirty="0"/>
          </a:p>
        </p:txBody>
      </p:sp>
      <p:sp>
        <p:nvSpPr>
          <p:cNvPr id="8" name="Freccia circolare a sinistra 7"/>
          <p:cNvSpPr/>
          <p:nvPr/>
        </p:nvSpPr>
        <p:spPr>
          <a:xfrm>
            <a:off x="8244408" y="2060848"/>
            <a:ext cx="288032" cy="108012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9" name="Freccia in giù 8"/>
          <p:cNvSpPr/>
          <p:nvPr/>
        </p:nvSpPr>
        <p:spPr>
          <a:xfrm>
            <a:off x="3419872" y="3717032"/>
            <a:ext cx="144016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1" name="Connettore 2 10"/>
          <p:cNvCxnSpPr/>
          <p:nvPr/>
        </p:nvCxnSpPr>
        <p:spPr>
          <a:xfrm>
            <a:off x="6588224" y="486916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3491880" y="6106070"/>
            <a:ext cx="5616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Annie </a:t>
            </a:r>
            <a:r>
              <a:rPr lang="it-IT" dirty="0" err="1" smtClean="0"/>
              <a:t>Collovald</a:t>
            </a:r>
            <a:r>
              <a:rPr lang="it-IT" dirty="0" smtClean="0"/>
              <a:t>, </a:t>
            </a:r>
            <a:r>
              <a:rPr lang="it-IT" i="1" dirty="0" smtClean="0"/>
              <a:t>Le </a:t>
            </a:r>
            <a:r>
              <a:rPr lang="it-IT" i="1" dirty="0" err="1" smtClean="0"/>
              <a:t>populisme</a:t>
            </a:r>
            <a:r>
              <a:rPr lang="it-IT" i="1" dirty="0" smtClean="0"/>
              <a:t>: de la </a:t>
            </a:r>
            <a:r>
              <a:rPr lang="it-IT" i="1" dirty="0" err="1" smtClean="0"/>
              <a:t>valorisation</a:t>
            </a:r>
            <a:r>
              <a:rPr lang="it-IT" i="1" dirty="0" smtClean="0"/>
              <a:t>  à la </a:t>
            </a:r>
            <a:r>
              <a:rPr lang="it-IT" i="1" dirty="0" err="1" smtClean="0"/>
              <a:t>stigmatisation</a:t>
            </a:r>
            <a:r>
              <a:rPr lang="it-IT" i="1" dirty="0" smtClean="0"/>
              <a:t> </a:t>
            </a:r>
            <a:r>
              <a:rPr lang="it-IT" i="1" dirty="0" err="1" smtClean="0"/>
              <a:t>du</a:t>
            </a:r>
            <a:r>
              <a:rPr lang="it-IT" i="1" dirty="0" smtClean="0"/>
              <a:t> </a:t>
            </a:r>
            <a:r>
              <a:rPr lang="it-IT" i="1" dirty="0" err="1" smtClean="0"/>
              <a:t>populaire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dirty="0" err="1" smtClean="0"/>
              <a:t>Collovald</a:t>
            </a:r>
            <a:r>
              <a:rPr lang="it-IT" dirty="0" smtClean="0"/>
              <a:t>: </a:t>
            </a:r>
          </a:p>
          <a:p>
            <a:pPr>
              <a:buNone/>
            </a:pPr>
            <a:endParaRPr lang="it-IT" dirty="0" smtClean="0"/>
          </a:p>
          <a:p>
            <a:pPr algn="just">
              <a:buNone/>
            </a:pPr>
            <a:r>
              <a:rPr lang="it-IT" dirty="0" smtClean="0"/>
              <a:t>«Esso [il richiamo alla cultura popolare] conferisce un’apparenza popolare e d’etica filantropica […]. L’obiettivo non è sovvertire l’ordine esistente nell’interesse dei più svantaggiati, ma nell’interesse di questi nuovi pretendenti [i leader populisti]. Fare del “populismo” per queste “avanguardie radicali” non consiste nella valorizzazione del popolo, ma si serve di esso per conferire una sembianza di legittimità sociale a una causa che, però, gli è estranea»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Il rapporto con il popolare</a:t>
            </a:r>
            <a:br>
              <a:rPr lang="it-IT" dirty="0" smtClean="0"/>
            </a:b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1481328"/>
            <a:ext cx="8686800" cy="4525963"/>
          </a:xfrm>
        </p:spPr>
        <p:txBody>
          <a:bodyPr/>
          <a:lstStyle/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People’s Party (USA)</a:t>
            </a:r>
          </a:p>
          <a:p>
            <a:pPr>
              <a:buNone/>
            </a:pPr>
            <a:r>
              <a:rPr lang="it-IT" dirty="0" smtClean="0"/>
              <a:t>Socialismo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				si facevano portavoce degli 			interessi della </a:t>
            </a:r>
            <a:r>
              <a:rPr lang="it-IT" u="sng" dirty="0" smtClean="0"/>
              <a:t>classe popolare</a:t>
            </a:r>
          </a:p>
          <a:p>
            <a:pPr>
              <a:buNone/>
            </a:pPr>
            <a:r>
              <a:rPr lang="it-IT" dirty="0" smtClean="0"/>
              <a:t>	</a:t>
            </a:r>
          </a:p>
          <a:p>
            <a:pPr>
              <a:buNone/>
            </a:pPr>
            <a:r>
              <a:rPr lang="it-IT" dirty="0" smtClean="0"/>
              <a:t>= coloro che erano esclusi dalla rappresentanza politica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sz="4600" dirty="0" smtClean="0"/>
              <a:t>L’altro populismo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3000" dirty="0" smtClean="0"/>
              <a:t>Caratteri generali</a:t>
            </a:r>
            <a:endParaRPr lang="it-IT" sz="3000" dirty="0"/>
          </a:p>
        </p:txBody>
      </p:sp>
      <p:sp>
        <p:nvSpPr>
          <p:cNvPr id="4" name="Parentesi graffa chiusa 3"/>
          <p:cNvSpPr/>
          <p:nvPr/>
        </p:nvSpPr>
        <p:spPr>
          <a:xfrm>
            <a:off x="3995936" y="1772816"/>
            <a:ext cx="144016" cy="108012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4355976" y="1929606"/>
            <a:ext cx="410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dirty="0" smtClean="0"/>
              <a:t>Prime incarnazioni del populismo</a:t>
            </a:r>
            <a:endParaRPr lang="it-IT" sz="2700" dirty="0"/>
          </a:p>
        </p:txBody>
      </p:sp>
      <p:cxnSp>
        <p:nvCxnSpPr>
          <p:cNvPr id="7" name="Connettore 2 6"/>
          <p:cNvCxnSpPr/>
          <p:nvPr/>
        </p:nvCxnSpPr>
        <p:spPr>
          <a:xfrm>
            <a:off x="6372200" y="2564904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>
            <a:off x="6228184" y="4149080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3491880" y="6106070"/>
            <a:ext cx="5616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Annie </a:t>
            </a:r>
            <a:r>
              <a:rPr lang="it-IT" dirty="0" err="1" smtClean="0"/>
              <a:t>Collovald</a:t>
            </a:r>
            <a:r>
              <a:rPr lang="it-IT" dirty="0" smtClean="0"/>
              <a:t>, </a:t>
            </a:r>
            <a:r>
              <a:rPr lang="it-IT" i="1" dirty="0" smtClean="0"/>
              <a:t>Le </a:t>
            </a:r>
            <a:r>
              <a:rPr lang="it-IT" i="1" dirty="0" err="1" smtClean="0"/>
              <a:t>populisme</a:t>
            </a:r>
            <a:r>
              <a:rPr lang="it-IT" i="1" dirty="0" smtClean="0"/>
              <a:t>: de la </a:t>
            </a:r>
            <a:r>
              <a:rPr lang="it-IT" i="1" dirty="0" err="1" smtClean="0"/>
              <a:t>valorisation</a:t>
            </a:r>
            <a:r>
              <a:rPr lang="it-IT" i="1" dirty="0" smtClean="0"/>
              <a:t>  à la </a:t>
            </a:r>
            <a:r>
              <a:rPr lang="it-IT" i="1" dirty="0" err="1" smtClean="0"/>
              <a:t>stigmatisation</a:t>
            </a:r>
            <a:r>
              <a:rPr lang="it-IT" i="1" dirty="0" smtClean="0"/>
              <a:t> </a:t>
            </a:r>
            <a:r>
              <a:rPr lang="it-IT" i="1" dirty="0" err="1" smtClean="0"/>
              <a:t>du</a:t>
            </a:r>
            <a:r>
              <a:rPr lang="it-IT" i="1" dirty="0" smtClean="0"/>
              <a:t> </a:t>
            </a:r>
            <a:r>
              <a:rPr lang="it-IT" i="1" dirty="0" err="1" smtClean="0"/>
              <a:t>populaire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Due populismi a confronto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>
          <a:xfrm>
            <a:off x="457200" y="5763344"/>
            <a:ext cx="4040188" cy="762000"/>
          </a:xfrm>
        </p:spPr>
        <p:txBody>
          <a:bodyPr/>
          <a:lstStyle/>
          <a:p>
            <a:pPr algn="ctr"/>
            <a:r>
              <a:rPr lang="it-IT" dirty="0" smtClean="0"/>
              <a:t>Populismo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half" idx="3"/>
          </p:nvPr>
        </p:nvSpPr>
        <p:spPr>
          <a:xfrm>
            <a:off x="4645026" y="5763344"/>
            <a:ext cx="4041775" cy="762000"/>
          </a:xfrm>
        </p:spPr>
        <p:txBody>
          <a:bodyPr/>
          <a:lstStyle/>
          <a:p>
            <a:pPr algn="ctr"/>
            <a:r>
              <a:rPr lang="it-IT" dirty="0" smtClean="0"/>
              <a:t>Neopopulismo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2"/>
          </p:nvPr>
        </p:nvSpPr>
        <p:spPr>
          <a:xfrm>
            <a:off x="251520" y="1444294"/>
            <a:ext cx="4245868" cy="4216954"/>
          </a:xfrm>
        </p:spPr>
        <p:txBody>
          <a:bodyPr>
            <a:normAutofit fontScale="85000" lnSpcReduction="10000"/>
          </a:bodyPr>
          <a:lstStyle/>
          <a:p>
            <a:r>
              <a:rPr lang="it-IT" u="sng" dirty="0" smtClean="0"/>
              <a:t>Fondamento ideologico</a:t>
            </a:r>
          </a:p>
          <a:p>
            <a:pPr marL="88900" indent="20638">
              <a:buNone/>
            </a:pPr>
            <a:r>
              <a:rPr lang="it-IT" sz="1800" dirty="0" smtClean="0"/>
              <a:t>(partiti fondati sulla comunanza di stili di pensiero e obiettivi)</a:t>
            </a:r>
          </a:p>
          <a:p>
            <a:pPr>
              <a:buNone/>
            </a:pPr>
            <a:endParaRPr lang="it-IT" sz="1800" dirty="0" smtClean="0"/>
          </a:p>
          <a:p>
            <a:r>
              <a:rPr lang="it-IT" u="sng" dirty="0" smtClean="0"/>
              <a:t>Progressismo</a:t>
            </a:r>
          </a:p>
          <a:p>
            <a:pPr>
              <a:buNone/>
            </a:pPr>
            <a:r>
              <a:rPr lang="it-IT" sz="1900" dirty="0" smtClean="0"/>
              <a:t>(partiti di sinistra)</a:t>
            </a:r>
          </a:p>
          <a:p>
            <a:pPr>
              <a:buNone/>
            </a:pPr>
            <a:endParaRPr lang="it-IT" sz="1900" dirty="0" smtClean="0"/>
          </a:p>
          <a:p>
            <a:r>
              <a:rPr lang="it-IT" u="sng" dirty="0" smtClean="0"/>
              <a:t>Valorizzazione del popolare</a:t>
            </a:r>
          </a:p>
          <a:p>
            <a:pPr>
              <a:buNone/>
            </a:pPr>
            <a:endParaRPr lang="it-IT" u="sng" dirty="0" smtClean="0"/>
          </a:p>
          <a:p>
            <a:r>
              <a:rPr lang="it-IT" u="sng" dirty="0" smtClean="0"/>
              <a:t>Riferimento plurale al popolo</a:t>
            </a:r>
            <a:endParaRPr lang="it-IT" dirty="0" smtClean="0"/>
          </a:p>
          <a:p>
            <a:pPr>
              <a:buNone/>
            </a:pPr>
            <a:endParaRPr lang="it-IT" sz="1900" dirty="0" smtClean="0"/>
          </a:p>
          <a:p>
            <a:r>
              <a:rPr lang="it-IT" u="sng" dirty="0" smtClean="0"/>
              <a:t>Valorizzazione della democrazia</a:t>
            </a:r>
          </a:p>
        </p:txBody>
      </p:sp>
      <p:sp>
        <p:nvSpPr>
          <p:cNvPr id="8" name="Segnaposto contenuto 7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247455" cy="3941763"/>
          </a:xfrm>
        </p:spPr>
        <p:txBody>
          <a:bodyPr>
            <a:normAutofit fontScale="92500" lnSpcReduction="10000"/>
          </a:bodyPr>
          <a:lstStyle/>
          <a:p>
            <a:r>
              <a:rPr lang="it-IT" sz="2200" u="sng" dirty="0" smtClean="0"/>
              <a:t>Fondamento carismatico</a:t>
            </a:r>
          </a:p>
          <a:p>
            <a:pPr marL="88900" indent="20638">
              <a:buNone/>
            </a:pPr>
            <a:r>
              <a:rPr lang="it-IT" sz="1800" dirty="0" smtClean="0"/>
              <a:t>(i partiti sono apparati al servizio del leader)</a:t>
            </a:r>
          </a:p>
          <a:p>
            <a:pPr>
              <a:buNone/>
            </a:pPr>
            <a:endParaRPr lang="it-IT" sz="2200" dirty="0" smtClean="0"/>
          </a:p>
          <a:p>
            <a:r>
              <a:rPr lang="it-IT" sz="2200" u="sng" dirty="0" smtClean="0"/>
              <a:t>Conservatorismo</a:t>
            </a:r>
          </a:p>
          <a:p>
            <a:pPr>
              <a:buNone/>
            </a:pPr>
            <a:r>
              <a:rPr lang="it-IT" sz="1800" dirty="0" smtClean="0"/>
              <a:t>(partiti di destra)</a:t>
            </a:r>
          </a:p>
          <a:p>
            <a:pPr>
              <a:buNone/>
            </a:pPr>
            <a:endParaRPr lang="it-IT" sz="2200" u="sng" dirty="0" smtClean="0"/>
          </a:p>
          <a:p>
            <a:r>
              <a:rPr lang="it-IT" sz="2200" u="sng" dirty="0" smtClean="0"/>
              <a:t>Strumentalizzazione del popolare</a:t>
            </a:r>
          </a:p>
          <a:p>
            <a:endParaRPr lang="it-IT" sz="2200" u="sng" dirty="0" smtClean="0"/>
          </a:p>
          <a:p>
            <a:r>
              <a:rPr lang="it-IT" sz="2200" u="sng" dirty="0" smtClean="0"/>
              <a:t>Riferimento al popolo in generale</a:t>
            </a:r>
          </a:p>
          <a:p>
            <a:endParaRPr lang="it-IT" sz="2200" u="sng" dirty="0" smtClean="0"/>
          </a:p>
          <a:p>
            <a:r>
              <a:rPr lang="it-IT" sz="2200" u="sng" dirty="0" smtClean="0"/>
              <a:t>Antidemocraticità</a:t>
            </a:r>
            <a:endParaRPr lang="it-IT" sz="2200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dirty="0" smtClean="0"/>
              <a:t>Concezione plurale del popolo: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Classe popolare</a:t>
            </a:r>
          </a:p>
          <a:p>
            <a:pPr>
              <a:buNone/>
            </a:pPr>
            <a:r>
              <a:rPr lang="it-IT" sz="1900" dirty="0" smtClean="0"/>
              <a:t>(concezione ristretta)</a:t>
            </a:r>
          </a:p>
          <a:p>
            <a:r>
              <a:rPr lang="it-IT" dirty="0" smtClean="0"/>
              <a:t>Insieme dei cittadini</a:t>
            </a:r>
          </a:p>
          <a:p>
            <a:pPr>
              <a:buNone/>
            </a:pPr>
            <a:r>
              <a:rPr lang="it-IT" sz="1700" dirty="0" smtClean="0"/>
              <a:t>(concezione allargata)</a:t>
            </a:r>
          </a:p>
          <a:p>
            <a:pPr>
              <a:buNone/>
            </a:pPr>
            <a:endParaRPr lang="it-IT" sz="1700" dirty="0" smtClean="0"/>
          </a:p>
          <a:p>
            <a:pPr>
              <a:buNone/>
            </a:pPr>
            <a:endParaRPr lang="it-IT" sz="1700" dirty="0" smtClean="0"/>
          </a:p>
          <a:p>
            <a:pPr>
              <a:buNone/>
            </a:pPr>
            <a:endParaRPr lang="it-IT" sz="1700" dirty="0" smtClean="0"/>
          </a:p>
          <a:p>
            <a:pPr algn="ctr">
              <a:buNone/>
            </a:pPr>
            <a:endParaRPr lang="it-IT" b="1" dirty="0" smtClean="0"/>
          </a:p>
          <a:p>
            <a:pPr algn="ctr">
              <a:buNone/>
            </a:pPr>
            <a:endParaRPr lang="it-IT" b="1" dirty="0" smtClean="0"/>
          </a:p>
          <a:p>
            <a:pPr algn="ctr">
              <a:buNone/>
            </a:pPr>
            <a:r>
              <a:rPr lang="it-IT" b="1" dirty="0" smtClean="0"/>
              <a:t>Populismo democratico  per una maggiore democraticità</a:t>
            </a:r>
          </a:p>
          <a:p>
            <a:endParaRPr lang="it" sz="1800" dirty="0" smtClean="0"/>
          </a:p>
          <a:p>
            <a:pPr>
              <a:buNone/>
            </a:pPr>
            <a:endParaRPr lang="it-IT" sz="1700" dirty="0" smtClean="0"/>
          </a:p>
          <a:p>
            <a:pPr>
              <a:buNone/>
            </a:pPr>
            <a:endParaRPr lang="it-IT" dirty="0" smtClean="0"/>
          </a:p>
        </p:txBody>
      </p:sp>
      <p:sp>
        <p:nvSpPr>
          <p:cNvPr id="4" name="Tito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600" dirty="0" smtClean="0"/>
              <a:t>Popolo e populismo</a:t>
            </a:r>
            <a:endParaRPr lang="it-IT" sz="3000" dirty="0"/>
          </a:p>
        </p:txBody>
      </p:sp>
      <p:sp>
        <p:nvSpPr>
          <p:cNvPr id="11" name="Freccia in giù 10"/>
          <p:cNvSpPr/>
          <p:nvPr/>
        </p:nvSpPr>
        <p:spPr>
          <a:xfrm rot="16200000">
            <a:off x="4391980" y="2600908"/>
            <a:ext cx="504056" cy="432048"/>
          </a:xfrm>
          <a:prstGeom prst="downArrow">
            <a:avLst>
              <a:gd name="adj1" fmla="val 50000"/>
              <a:gd name="adj2" fmla="val 465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5004048" y="2276872"/>
            <a:ext cx="331236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sz="2700" dirty="0" smtClean="0"/>
              <a:t>Si vuole che il popolo non sia escluso dal popolo</a:t>
            </a:r>
            <a:endParaRPr lang="it-IT" sz="2700" dirty="0"/>
          </a:p>
        </p:txBody>
      </p:sp>
      <p:sp>
        <p:nvSpPr>
          <p:cNvPr id="14" name="Freccia in giù 13"/>
          <p:cNvSpPr/>
          <p:nvPr/>
        </p:nvSpPr>
        <p:spPr>
          <a:xfrm>
            <a:off x="3851920" y="4293096"/>
            <a:ext cx="1512168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4726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scompare l’ambivalenza semantica del termine popolo</a:t>
            </a:r>
          </a:p>
          <a:p>
            <a:pPr>
              <a:buNone/>
            </a:pPr>
            <a:endParaRPr lang="it-IT" sz="1200" dirty="0" smtClean="0"/>
          </a:p>
          <a:p>
            <a:pPr algn="just">
              <a:buNone/>
            </a:pPr>
            <a:r>
              <a:rPr lang="it-IT" dirty="0" smtClean="0"/>
              <a:t>«è vero: [i populismi] offrono soluzioni semplici a problemi complessi, ma la loro semplificazione più carica di conseguenze consiste nell’idea che il “popolo” si possa definire in modo chiaro e rappresentare in maniera univoca»</a:t>
            </a:r>
          </a:p>
          <a:p>
            <a:pPr algn="r">
              <a:buNone/>
            </a:pPr>
            <a:r>
              <a:rPr lang="it-IT" sz="1800" dirty="0" smtClean="0"/>
              <a:t>Jan </a:t>
            </a:r>
            <a:r>
              <a:rPr lang="it-IT" sz="1800" dirty="0" err="1" smtClean="0"/>
              <a:t>Werner</a:t>
            </a:r>
            <a:r>
              <a:rPr lang="it-IT" sz="1800" dirty="0" smtClean="0"/>
              <a:t> </a:t>
            </a:r>
            <a:r>
              <a:rPr lang="it-IT" sz="1800" dirty="0" err="1" smtClean="0"/>
              <a:t>Müller</a:t>
            </a:r>
            <a:r>
              <a:rPr lang="it-IT" sz="1800" dirty="0" smtClean="0"/>
              <a:t>, </a:t>
            </a:r>
            <a:r>
              <a:rPr lang="it-IT" sz="1800" i="1" dirty="0" smtClean="0"/>
              <a:t>Nel nome del popolo</a:t>
            </a:r>
          </a:p>
          <a:p>
            <a:pPr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smtClean="0"/>
              <a:t>Passaggio dalla concezione plurale alla 	</a:t>
            </a:r>
            <a:r>
              <a:rPr lang="it-IT" b="1" u="sng" dirty="0" smtClean="0"/>
              <a:t>concezione </a:t>
            </a:r>
            <a:r>
              <a:rPr lang="it-IT" b="1" u="sng" dirty="0" err="1" smtClean="0"/>
              <a:t>identitaria</a:t>
            </a:r>
            <a:r>
              <a:rPr lang="it-IT" b="1" u="sng" dirty="0" smtClean="0"/>
              <a:t> del popolo</a:t>
            </a:r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Popolo e neopopulismo</a:t>
            </a:r>
            <a:endParaRPr lang="it-IT" dirty="0"/>
          </a:p>
        </p:txBody>
      </p:sp>
      <p:sp>
        <p:nvSpPr>
          <p:cNvPr id="9" name="Freccia in giù 8"/>
          <p:cNvSpPr/>
          <p:nvPr/>
        </p:nvSpPr>
        <p:spPr>
          <a:xfrm>
            <a:off x="3923928" y="5229200"/>
            <a:ext cx="136815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it-IT" dirty="0" smtClean="0"/>
              <a:t>Conseguenza</a:t>
            </a:r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smtClean="0"/>
              <a:t>ESCLUSIONE e ESCLUSIVITÀ</a:t>
            </a:r>
            <a:endParaRPr lang="it-IT" dirty="0"/>
          </a:p>
        </p:txBody>
      </p:sp>
      <p:sp>
        <p:nvSpPr>
          <p:cNvPr id="4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Popolo e neopopulismo</a:t>
            </a:r>
            <a:endParaRPr lang="it-IT" dirty="0"/>
          </a:p>
        </p:txBody>
      </p:sp>
      <p:cxnSp>
        <p:nvCxnSpPr>
          <p:cNvPr id="6" name="Connettore 2 5"/>
          <p:cNvCxnSpPr/>
          <p:nvPr/>
        </p:nvCxnSpPr>
        <p:spPr>
          <a:xfrm>
            <a:off x="4644008" y="206084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4 7"/>
          <p:cNvCxnSpPr/>
          <p:nvPr/>
        </p:nvCxnSpPr>
        <p:spPr>
          <a:xfrm rot="5400000">
            <a:off x="2850158" y="2924944"/>
            <a:ext cx="497706" cy="22237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4 10"/>
          <p:cNvCxnSpPr/>
          <p:nvPr/>
        </p:nvCxnSpPr>
        <p:spPr>
          <a:xfrm rot="16200000" flipH="1">
            <a:off x="5544108" y="2960948"/>
            <a:ext cx="504056" cy="28803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1043608" y="3356992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Dei gruppi non allineati all’identità del popolo</a:t>
            </a:r>
            <a:endParaRPr lang="it-IT" sz="2400" dirty="0"/>
          </a:p>
        </p:txBody>
      </p:sp>
      <p:cxnSp>
        <p:nvCxnSpPr>
          <p:cNvPr id="15" name="Connettore 1 14"/>
          <p:cNvCxnSpPr/>
          <p:nvPr/>
        </p:nvCxnSpPr>
        <p:spPr>
          <a:xfrm flipH="1">
            <a:off x="1403648" y="4725144"/>
            <a:ext cx="432048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3131840" y="4725144"/>
            <a:ext cx="36004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0" y="5013176"/>
            <a:ext cx="27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 smtClean="0"/>
              <a:t>Èlite</a:t>
            </a:r>
            <a:r>
              <a:rPr lang="it-IT" dirty="0" smtClean="0"/>
              <a:t> </a:t>
            </a:r>
          </a:p>
          <a:p>
            <a:pPr algn="ctr"/>
            <a:r>
              <a:rPr lang="it-IT" dirty="0" smtClean="0"/>
              <a:t>(prospettiva cosmopolita)</a:t>
            </a:r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2699792" y="5085184"/>
            <a:ext cx="20882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Stranieri</a:t>
            </a:r>
          </a:p>
          <a:p>
            <a:pPr algn="ctr"/>
            <a:endParaRPr lang="it-IT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5436096" y="3356992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Solo il popolo ha diritto a governare</a:t>
            </a:r>
            <a:endParaRPr lang="it-IT" sz="2400" dirty="0"/>
          </a:p>
        </p:txBody>
      </p:sp>
      <p:sp>
        <p:nvSpPr>
          <p:cNvPr id="21" name="Freccia in giù 20"/>
          <p:cNvSpPr/>
          <p:nvPr/>
        </p:nvSpPr>
        <p:spPr>
          <a:xfrm>
            <a:off x="6876256" y="4221088"/>
            <a:ext cx="504056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/>
          <p:cNvSpPr txBox="1"/>
          <p:nvPr/>
        </p:nvSpPr>
        <p:spPr>
          <a:xfrm>
            <a:off x="5292080" y="4725144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Pretesa di VERA DEMOCRATICITÀ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 smtClean="0"/>
              <a:t>Viktor </a:t>
            </a:r>
            <a:r>
              <a:rPr lang="it-IT" dirty="0" err="1" smtClean="0"/>
              <a:t>Orbàn</a:t>
            </a:r>
            <a:r>
              <a:rPr lang="it-IT" dirty="0" smtClean="0"/>
              <a:t>: premier appartenente al partito populista ungherese</a:t>
            </a:r>
          </a:p>
          <a:p>
            <a:pPr>
              <a:buNone/>
            </a:pPr>
            <a:endParaRPr lang="it-IT" sz="1200" dirty="0" smtClean="0">
              <a:solidFill>
                <a:srgbClr val="FF0000"/>
              </a:solidFill>
            </a:endParaRPr>
          </a:p>
          <a:p>
            <a:r>
              <a:rPr lang="it-IT" dirty="0" smtClean="0"/>
              <a:t>Attacco alla divisione dei poteri</a:t>
            </a:r>
          </a:p>
          <a:p>
            <a:pPr>
              <a:buNone/>
            </a:pPr>
            <a:r>
              <a:rPr lang="it-IT" sz="1800" dirty="0" smtClean="0"/>
              <a:t>(CSM ungherese sotto controllo governativo)</a:t>
            </a:r>
          </a:p>
          <a:p>
            <a:r>
              <a:rPr lang="it-IT" dirty="0" smtClean="0"/>
              <a:t>Attacco al pluralismo</a:t>
            </a:r>
          </a:p>
          <a:p>
            <a:pPr>
              <a:buNone/>
            </a:pPr>
            <a:r>
              <a:rPr lang="it-IT" sz="1800" dirty="0" smtClean="0"/>
              <a:t>(monopolizzazione delle reti televisive)</a:t>
            </a:r>
          </a:p>
          <a:p>
            <a:r>
              <a:rPr lang="it-IT" dirty="0" smtClean="0"/>
              <a:t>Attacco all’opposizione</a:t>
            </a:r>
          </a:p>
          <a:p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La democrazia nel populismo non è intesa in 	senso tradizionale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sz="4600" dirty="0" smtClean="0"/>
              <a:t>Neopopulismo e democrazia</a:t>
            </a:r>
            <a:br>
              <a:rPr lang="it-IT" sz="4600" dirty="0" smtClean="0"/>
            </a:br>
            <a:r>
              <a:rPr lang="it-IT" sz="3000" dirty="0" smtClean="0"/>
              <a:t>Il caso Ungherese</a:t>
            </a:r>
            <a:endParaRPr lang="it-IT" sz="3000" dirty="0"/>
          </a:p>
        </p:txBody>
      </p:sp>
      <p:sp>
        <p:nvSpPr>
          <p:cNvPr id="4" name="Freccia circolare a sinistra 3"/>
          <p:cNvSpPr/>
          <p:nvPr/>
        </p:nvSpPr>
        <p:spPr>
          <a:xfrm>
            <a:off x="5076056" y="3573016"/>
            <a:ext cx="216024" cy="7200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5" name="Freccia in giù 4"/>
          <p:cNvSpPr/>
          <p:nvPr/>
        </p:nvSpPr>
        <p:spPr>
          <a:xfrm>
            <a:off x="4211960" y="4653136"/>
            <a:ext cx="136815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Democrazia tradizionale</a:t>
            </a:r>
          </a:p>
          <a:p>
            <a:pPr>
              <a:buNone/>
            </a:pPr>
            <a:endParaRPr lang="it-IT" dirty="0" smtClean="0"/>
          </a:p>
          <a:p>
            <a:pPr algn="just">
              <a:buNone/>
            </a:pPr>
            <a:r>
              <a:rPr lang="it-IT" dirty="0" smtClean="0"/>
              <a:t>«I cittadini sono uguali a livello politico, ma diversi nelle loro convinzioni, e per questo devono discutere pacificamente del loro bene comune prima di agire insieme»</a:t>
            </a:r>
          </a:p>
          <a:p>
            <a:pPr algn="r">
              <a:buNone/>
            </a:pPr>
            <a:endParaRPr lang="it-IT" sz="1800" dirty="0" smtClean="0"/>
          </a:p>
          <a:p>
            <a:pPr algn="r">
              <a:buNone/>
            </a:pPr>
            <a:r>
              <a:rPr lang="it-IT" sz="1800" dirty="0" err="1" smtClean="0"/>
              <a:t>Hannah</a:t>
            </a:r>
            <a:r>
              <a:rPr lang="it-IT" sz="1800" dirty="0" smtClean="0"/>
              <a:t> </a:t>
            </a:r>
            <a:r>
              <a:rPr lang="it-IT" sz="1800" dirty="0" err="1" smtClean="0"/>
              <a:t>Arendt</a:t>
            </a:r>
            <a:r>
              <a:rPr lang="it-IT" sz="1800" dirty="0" smtClean="0"/>
              <a:t>, cit. in </a:t>
            </a:r>
            <a:r>
              <a:rPr lang="it-IT" sz="1800" dirty="0" err="1" smtClean="0"/>
              <a:t>Müller</a:t>
            </a:r>
            <a:r>
              <a:rPr lang="it-IT" sz="1800" dirty="0" smtClean="0"/>
              <a:t>, </a:t>
            </a:r>
            <a:r>
              <a:rPr lang="it-IT" sz="1800" i="1" dirty="0" smtClean="0"/>
              <a:t>Nel nome del popolo</a:t>
            </a:r>
          </a:p>
          <a:p>
            <a:pPr>
              <a:buNone/>
            </a:pPr>
            <a:endParaRPr lang="it-IT" dirty="0" smtClean="0"/>
          </a:p>
        </p:txBody>
      </p:sp>
      <p:sp>
        <p:nvSpPr>
          <p:cNvPr id="4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sz="4600" dirty="0" smtClean="0"/>
              <a:t>Neopopulismo e democrazia</a:t>
            </a:r>
            <a:endParaRPr lang="it-IT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La democrazia populista poggia sul principio di </a:t>
            </a:r>
            <a:r>
              <a:rPr lang="it-IT" b="1" u="sng" dirty="0" smtClean="0"/>
              <a:t>uniformità del popolo</a:t>
            </a:r>
          </a:p>
          <a:p>
            <a:pPr>
              <a:buNone/>
            </a:pPr>
            <a:endParaRPr lang="it-IT" b="1" u="sng" dirty="0" smtClean="0"/>
          </a:p>
          <a:p>
            <a:pPr marL="88900" indent="20638">
              <a:buNone/>
            </a:pPr>
            <a:r>
              <a:rPr lang="it-IT" dirty="0" smtClean="0"/>
              <a:t>Il popolo non ha bisogno di discutere </a:t>
            </a:r>
          </a:p>
          <a:p>
            <a:pPr marL="88900" indent="20638">
              <a:buNone/>
            </a:pPr>
            <a:endParaRPr lang="it-IT" dirty="0" smtClean="0"/>
          </a:p>
          <a:p>
            <a:pPr marL="88900" indent="20638" algn="ctr">
              <a:buNone/>
            </a:pPr>
            <a:r>
              <a:rPr lang="it-IT" dirty="0" smtClean="0"/>
              <a:t>Perché non può entrare in conflitto con se stesso</a:t>
            </a:r>
          </a:p>
          <a:p>
            <a:pPr marL="88900" indent="20638" algn="ctr">
              <a:buNone/>
            </a:pPr>
            <a:endParaRPr lang="it-IT" dirty="0" smtClean="0"/>
          </a:p>
          <a:p>
            <a:pPr marL="88900" indent="20638" algn="ctr">
              <a:buNone/>
            </a:pPr>
            <a:r>
              <a:rPr lang="it-IT" b="1" u="sng" dirty="0" smtClean="0"/>
              <a:t>Fine del dibattito politico</a:t>
            </a:r>
          </a:p>
          <a:p>
            <a:pPr>
              <a:buNone/>
            </a:pPr>
            <a:endParaRPr lang="it-IT" b="1" u="sng" dirty="0" smtClean="0"/>
          </a:p>
          <a:p>
            <a:pPr>
              <a:buNone/>
            </a:pPr>
            <a:endParaRPr lang="it-IT" b="1" u="sng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4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sz="4600" dirty="0" smtClean="0"/>
              <a:t>Neopopulismo e democrazia</a:t>
            </a:r>
            <a:endParaRPr lang="it-IT" sz="3000" dirty="0"/>
          </a:p>
        </p:txBody>
      </p:sp>
      <p:sp>
        <p:nvSpPr>
          <p:cNvPr id="5" name="Freccia in giù 4"/>
          <p:cNvSpPr/>
          <p:nvPr/>
        </p:nvSpPr>
        <p:spPr>
          <a:xfrm>
            <a:off x="2915816" y="2420888"/>
            <a:ext cx="504056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2 6"/>
          <p:cNvCxnSpPr/>
          <p:nvPr/>
        </p:nvCxnSpPr>
        <p:spPr>
          <a:xfrm>
            <a:off x="5652120" y="3212976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ccia in giù 7"/>
          <p:cNvSpPr/>
          <p:nvPr/>
        </p:nvSpPr>
        <p:spPr>
          <a:xfrm>
            <a:off x="3707904" y="4725144"/>
            <a:ext cx="100811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Democrazia tradizionale ≠ democrazia 						neopopulista</a:t>
            </a:r>
          </a:p>
          <a:p>
            <a:pPr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smtClean="0"/>
              <a:t>anche etimologicamente</a:t>
            </a:r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smtClean="0"/>
              <a:t>Democrazia </a:t>
            </a:r>
            <a:r>
              <a:rPr lang="it-IT" dirty="0" smtClean="0">
                <a:sym typeface="Wingdings" pitchFamily="2" charset="2"/>
              </a:rPr>
              <a:t> </a:t>
            </a:r>
            <a:r>
              <a:rPr lang="el-GR" dirty="0" smtClean="0"/>
              <a:t>δῆμος</a:t>
            </a:r>
            <a:r>
              <a:rPr lang="it-IT" dirty="0" smtClean="0"/>
              <a:t> + </a:t>
            </a:r>
            <a:r>
              <a:rPr lang="el-GR" dirty="0" smtClean="0"/>
              <a:t>κράτος</a:t>
            </a:r>
            <a:endParaRPr lang="it-IT" dirty="0" smtClean="0"/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smtClean="0"/>
              <a:t>				</a:t>
            </a:r>
          </a:p>
          <a:p>
            <a:pPr>
              <a:buNone/>
            </a:pPr>
            <a:endParaRPr lang="it-IT" dirty="0" smtClean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dirty="0" smtClean="0"/>
              <a:t>Neopopulismo e democrazia</a:t>
            </a:r>
            <a:endParaRPr lang="it-IT" dirty="0"/>
          </a:p>
        </p:txBody>
      </p:sp>
      <p:cxnSp>
        <p:nvCxnSpPr>
          <p:cNvPr id="9" name="Connettore 1 8"/>
          <p:cNvCxnSpPr/>
          <p:nvPr/>
        </p:nvCxnSpPr>
        <p:spPr>
          <a:xfrm>
            <a:off x="4788024" y="2132856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arentesi graffa chiusa 9"/>
          <p:cNvSpPr/>
          <p:nvPr/>
        </p:nvSpPr>
        <p:spPr>
          <a:xfrm rot="5400000">
            <a:off x="4824028" y="3969060"/>
            <a:ext cx="504056" cy="1008112"/>
          </a:xfrm>
          <a:prstGeom prst="rightBrace">
            <a:avLst>
              <a:gd name="adj1" fmla="val 3214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4283968" y="4797152"/>
            <a:ext cx="417934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700" dirty="0" smtClean="0"/>
              <a:t>≠ </a:t>
            </a:r>
            <a:r>
              <a:rPr lang="it-IT" sz="2700" dirty="0" err="1" smtClean="0"/>
              <a:t>populus</a:t>
            </a:r>
            <a:r>
              <a:rPr lang="it-IT" sz="2700" dirty="0" smtClean="0"/>
              <a:t> </a:t>
            </a:r>
            <a:r>
              <a:rPr lang="it-IT" sz="2700" dirty="0" smtClean="0">
                <a:sym typeface="Wingdings" pitchFamily="2" charset="2"/>
              </a:rPr>
              <a:t>populismo</a:t>
            </a:r>
            <a:endParaRPr lang="it-IT" sz="2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dirty="0" smtClean="0"/>
              <a:t>Neopopulismo e democrazia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l-GR" dirty="0" smtClean="0"/>
              <a:t>δῆμος</a:t>
            </a:r>
            <a:endParaRPr lang="it-IT" dirty="0"/>
          </a:p>
        </p:txBody>
      </p:sp>
      <p:sp>
        <p:nvSpPr>
          <p:cNvPr id="9" name="Segnaposto testo 8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it-IT" dirty="0" err="1" smtClean="0"/>
              <a:t>populus</a:t>
            </a:r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2"/>
          </p:nvPr>
        </p:nvSpPr>
        <p:spPr>
          <a:xfrm>
            <a:off x="179512" y="1444294"/>
            <a:ext cx="4317876" cy="3941763"/>
          </a:xfrm>
        </p:spPr>
        <p:txBody>
          <a:bodyPr/>
          <a:lstStyle/>
          <a:p>
            <a:pPr>
              <a:buNone/>
            </a:pPr>
            <a:r>
              <a:rPr lang="it-IT" sz="2600" dirty="0" smtClean="0"/>
              <a:t>Derivazione etimologica:</a:t>
            </a:r>
          </a:p>
          <a:p>
            <a:pPr algn="ctr">
              <a:buNone/>
            </a:pPr>
            <a:r>
              <a:rPr lang="it-IT" sz="2600" dirty="0" err="1" smtClean="0">
                <a:latin typeface="Symbol" pitchFamily="18" charset="2"/>
              </a:rPr>
              <a:t>Daiomai</a:t>
            </a:r>
            <a:r>
              <a:rPr lang="it-IT" sz="2600" dirty="0" smtClean="0">
                <a:latin typeface="Symbol" pitchFamily="18" charset="2"/>
              </a:rPr>
              <a:t> =</a:t>
            </a:r>
            <a:r>
              <a:rPr lang="it-IT" sz="2600" dirty="0" smtClean="0">
                <a:latin typeface="+mj-lt"/>
              </a:rPr>
              <a:t> distribuire/</a:t>
            </a:r>
          </a:p>
          <a:p>
            <a:pPr algn="r">
              <a:buNone/>
            </a:pPr>
            <a:r>
              <a:rPr lang="it-IT" sz="2600" dirty="0" smtClean="0">
                <a:latin typeface="+mj-lt"/>
              </a:rPr>
              <a:t>spartire </a:t>
            </a:r>
          </a:p>
          <a:p>
            <a:pPr algn="r">
              <a:buNone/>
            </a:pPr>
            <a:r>
              <a:rPr lang="it-IT" dirty="0" smtClean="0">
                <a:latin typeface="+mj-lt"/>
              </a:rPr>
              <a:t>(nello spec. il territorio)</a:t>
            </a:r>
          </a:p>
          <a:p>
            <a:pPr algn="r">
              <a:buNone/>
            </a:pPr>
            <a:endParaRPr lang="it-IT" dirty="0" smtClean="0">
              <a:latin typeface="+mj-lt"/>
            </a:endParaRPr>
          </a:p>
          <a:p>
            <a:pPr algn="ctr">
              <a:buNone/>
            </a:pPr>
            <a:r>
              <a:rPr lang="it-IT" dirty="0" smtClean="0">
                <a:latin typeface="+mj-lt"/>
              </a:rPr>
              <a:t>Insieme di persone che abitano (e gestiscono) un medesimo territorio	</a:t>
            </a:r>
          </a:p>
          <a:p>
            <a:pPr algn="r">
              <a:buNone/>
            </a:pPr>
            <a:endParaRPr lang="it-IT" dirty="0" smtClean="0">
              <a:latin typeface="+mj-lt"/>
            </a:endParaRPr>
          </a:p>
          <a:p>
            <a:pPr algn="r">
              <a:buNone/>
            </a:pPr>
            <a:endParaRPr lang="it-IT" dirty="0">
              <a:latin typeface="Symbol" pitchFamily="18" charset="2"/>
            </a:endParaRPr>
          </a:p>
        </p:txBody>
      </p:sp>
      <p:sp>
        <p:nvSpPr>
          <p:cNvPr id="10" name="Segnaposto contenuto 9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498975" cy="39417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 smtClean="0"/>
              <a:t>Derivazione etimologica:</a:t>
            </a:r>
          </a:p>
          <a:p>
            <a:pPr algn="ctr">
              <a:buNone/>
            </a:pPr>
            <a:r>
              <a:rPr lang="it-IT" dirty="0" err="1" smtClean="0"/>
              <a:t>Pul.pul.us</a:t>
            </a:r>
            <a:endParaRPr lang="it-IT" dirty="0" smtClean="0"/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err="1" smtClean="0"/>
              <a:t>Rad</a:t>
            </a:r>
            <a:r>
              <a:rPr lang="it-IT" dirty="0" smtClean="0"/>
              <a:t>. par-/ </a:t>
            </a:r>
            <a:r>
              <a:rPr lang="it-IT" dirty="0" err="1" smtClean="0"/>
              <a:t>pal-</a:t>
            </a:r>
            <a:endParaRPr lang="it-IT" dirty="0" smtClean="0"/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smtClean="0"/>
              <a:t>= mettere insieme</a:t>
            </a:r>
          </a:p>
          <a:p>
            <a:pPr algn="ctr">
              <a:buNone/>
            </a:pPr>
            <a:r>
              <a:rPr lang="it-IT" sz="1800" dirty="0" smtClean="0"/>
              <a:t>(</a:t>
            </a:r>
            <a:r>
              <a:rPr lang="it-IT" sz="1800" dirty="0" err="1" smtClean="0"/>
              <a:t>vd</a:t>
            </a:r>
            <a:r>
              <a:rPr lang="it-IT" sz="1800" dirty="0" smtClean="0"/>
              <a:t> </a:t>
            </a:r>
            <a:r>
              <a:rPr lang="it-IT" sz="1800" dirty="0" err="1" smtClean="0"/>
              <a:t>sscr</a:t>
            </a:r>
            <a:r>
              <a:rPr lang="it-IT" sz="1800" dirty="0" smtClean="0"/>
              <a:t>. </a:t>
            </a:r>
            <a:r>
              <a:rPr lang="it-IT" sz="1800" dirty="0" err="1" smtClean="0"/>
              <a:t>Pr-nâmi</a:t>
            </a:r>
            <a:r>
              <a:rPr lang="it-IT" sz="1800" dirty="0" smtClean="0"/>
              <a:t> per </a:t>
            </a:r>
            <a:r>
              <a:rPr lang="it-IT" sz="1800" dirty="0" err="1" smtClean="0"/>
              <a:t>par-nâmi</a:t>
            </a:r>
            <a:r>
              <a:rPr lang="it-IT" sz="1800" dirty="0" smtClean="0"/>
              <a:t>)</a:t>
            </a:r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r>
              <a:rPr lang="it-IT" dirty="0" smtClean="0"/>
              <a:t>Comunità fondata sulla nazionalità comune dei membri</a:t>
            </a:r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sz="1800" dirty="0" smtClean="0"/>
          </a:p>
          <a:p>
            <a:pPr algn="ctr">
              <a:buNone/>
            </a:pPr>
            <a:endParaRPr lang="it-IT" dirty="0"/>
          </a:p>
        </p:txBody>
      </p:sp>
      <p:sp>
        <p:nvSpPr>
          <p:cNvPr id="13" name="Freccia in giù 12"/>
          <p:cNvSpPr/>
          <p:nvPr/>
        </p:nvSpPr>
        <p:spPr>
          <a:xfrm>
            <a:off x="2267744" y="3212976"/>
            <a:ext cx="79208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Parentesi graffa aperta 13"/>
          <p:cNvSpPr/>
          <p:nvPr/>
        </p:nvSpPr>
        <p:spPr>
          <a:xfrm rot="16200000">
            <a:off x="6192180" y="2168860"/>
            <a:ext cx="540060" cy="46805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Parentesi graffa aperta 14"/>
          <p:cNvSpPr/>
          <p:nvPr/>
        </p:nvSpPr>
        <p:spPr>
          <a:xfrm rot="16200000">
            <a:off x="7034082" y="2335071"/>
            <a:ext cx="540060" cy="157579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Freccia in giù 15"/>
          <p:cNvSpPr/>
          <p:nvPr/>
        </p:nvSpPr>
        <p:spPr>
          <a:xfrm>
            <a:off x="6588224" y="3861048"/>
            <a:ext cx="93610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72008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Il neopopulismo esclude la democrazia tradizionale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Passa il potere a un altro tipo di popolo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Bisogna procedere a un giudizio comparativo</a:t>
            </a:r>
          </a:p>
          <a:p>
            <a:pPr algn="r"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Non può prescindere dal riconoscere:</a:t>
            </a:r>
          </a:p>
          <a:p>
            <a:r>
              <a:rPr lang="it-IT" dirty="0" smtClean="0"/>
              <a:t>Negatività dell’esclusione</a:t>
            </a:r>
          </a:p>
          <a:p>
            <a:r>
              <a:rPr lang="it-IT" dirty="0" smtClean="0"/>
              <a:t>Non totale originalità</a:t>
            </a:r>
          </a:p>
          <a:p>
            <a:pPr>
              <a:buNone/>
            </a:pPr>
            <a:r>
              <a:rPr lang="it-IT" sz="1700" dirty="0" smtClean="0"/>
              <a:t>(Bruno Spampanato, </a:t>
            </a:r>
            <a:r>
              <a:rPr lang="it-IT" sz="1700" i="1" dirty="0" smtClean="0"/>
              <a:t>La democrazia fascista </a:t>
            </a:r>
            <a:r>
              <a:rPr lang="it-IT" sz="1700" dirty="0" smtClean="0"/>
              <a:t>)	</a:t>
            </a:r>
          </a:p>
          <a:p>
            <a:pPr algn="r">
              <a:buNone/>
            </a:pPr>
            <a:endParaRPr lang="it-IT" dirty="0" smtClean="0"/>
          </a:p>
          <a:p>
            <a:pPr algn="r"/>
            <a:endParaRPr lang="it-IT" dirty="0" smtClean="0"/>
          </a:p>
          <a:p>
            <a:pPr algn="r">
              <a:buNone/>
            </a:pPr>
            <a:endParaRPr lang="it-IT" dirty="0" smtClean="0"/>
          </a:p>
          <a:p>
            <a:pPr algn="r">
              <a:buNone/>
            </a:pPr>
            <a:endParaRPr lang="it-IT" dirty="0" smtClean="0"/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4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sz="4600" dirty="0" smtClean="0"/>
              <a:t>Neopopulismo e democrazia</a:t>
            </a:r>
            <a:br>
              <a:rPr lang="it-IT" sz="4600" dirty="0" smtClean="0"/>
            </a:br>
            <a:r>
              <a:rPr lang="it-IT" sz="3000" dirty="0" smtClean="0"/>
              <a:t>Conclusioni</a:t>
            </a:r>
            <a:endParaRPr lang="it-IT" sz="3000" dirty="0"/>
          </a:p>
        </p:txBody>
      </p:sp>
      <p:cxnSp>
        <p:nvCxnSpPr>
          <p:cNvPr id="13" name="Connettore 2 12"/>
          <p:cNvCxnSpPr/>
          <p:nvPr/>
        </p:nvCxnSpPr>
        <p:spPr>
          <a:xfrm>
            <a:off x="6084168" y="436510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>
            <a:off x="3131840" y="2564904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ccia in giù 7"/>
          <p:cNvSpPr/>
          <p:nvPr/>
        </p:nvSpPr>
        <p:spPr>
          <a:xfrm>
            <a:off x="5436096" y="3573016"/>
            <a:ext cx="64807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Successi elettorali sempre più ampi in UE</a:t>
            </a:r>
          </a:p>
          <a:p>
            <a:pPr>
              <a:buNone/>
            </a:pPr>
            <a:endParaRPr lang="it-IT" dirty="0" smtClean="0"/>
          </a:p>
          <a:p>
            <a:pPr>
              <a:buFont typeface="Wingdings" pitchFamily="2" charset="2"/>
              <a:buChar char="Ø"/>
            </a:pPr>
            <a:r>
              <a:rPr lang="it-IT" dirty="0" smtClean="0"/>
              <a:t>Partito dei pirati 9%  alle regionali</a:t>
            </a:r>
          </a:p>
          <a:p>
            <a:pPr>
              <a:buFont typeface="Wingdings" pitchFamily="2" charset="2"/>
              <a:buChar char="Ø"/>
            </a:pPr>
            <a:r>
              <a:rPr lang="it-IT" dirty="0" smtClean="0"/>
              <a:t>FN 17.9% alle presidenziali</a:t>
            </a:r>
          </a:p>
          <a:p>
            <a:pPr>
              <a:buFont typeface="Wingdings" pitchFamily="2" charset="2"/>
              <a:buChar char="Ø"/>
            </a:pPr>
            <a:r>
              <a:rPr lang="it-IT" dirty="0" smtClean="0"/>
              <a:t>Movimento 5 Stelle 16% nei sondaggi</a:t>
            </a:r>
          </a:p>
          <a:p>
            <a:pPr>
              <a:buFont typeface="Wingdings" pitchFamily="2" charset="2"/>
              <a:buChar char="Ø"/>
            </a:pPr>
            <a:endParaRPr lang="it-IT" dirty="0" smtClean="0"/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smtClean="0"/>
              <a:t>Transizione alla post-democrazia</a:t>
            </a:r>
          </a:p>
          <a:p>
            <a:pPr algn="r">
              <a:buNone/>
            </a:pPr>
            <a:r>
              <a:rPr lang="it-IT" sz="1800" dirty="0" err="1" smtClean="0"/>
              <a:t>Crouch</a:t>
            </a:r>
            <a:r>
              <a:rPr lang="it-IT" sz="1800" dirty="0" smtClean="0"/>
              <a:t> (2003)</a:t>
            </a:r>
          </a:p>
          <a:p>
            <a:pPr algn="ctr">
              <a:buNone/>
            </a:pP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Quale futuro per il neopopulismo?</a:t>
            </a:r>
            <a:endParaRPr lang="it-IT" dirty="0"/>
          </a:p>
        </p:txBody>
      </p:sp>
      <p:sp>
        <p:nvSpPr>
          <p:cNvPr id="4" name="Freccia in giù 3"/>
          <p:cNvSpPr/>
          <p:nvPr/>
        </p:nvSpPr>
        <p:spPr>
          <a:xfrm>
            <a:off x="3707904" y="4005064"/>
            <a:ext cx="93610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88032"/>
          </a:xfrm>
        </p:spPr>
        <p:txBody>
          <a:bodyPr>
            <a:normAutofit/>
          </a:bodyPr>
          <a:lstStyle/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err="1" smtClean="0"/>
              <a:t>Ilvo</a:t>
            </a:r>
            <a:r>
              <a:rPr lang="it-IT" dirty="0" smtClean="0"/>
              <a:t> Diamanti:</a:t>
            </a:r>
          </a:p>
          <a:p>
            <a:pPr>
              <a:buNone/>
            </a:pPr>
            <a:r>
              <a:rPr lang="it-IT" dirty="0" smtClean="0"/>
              <a:t>I populismi sono </a:t>
            </a:r>
            <a:r>
              <a:rPr lang="it-IT" u="sng" dirty="0" smtClean="0"/>
              <a:t>fenomeni</a:t>
            </a:r>
            <a:r>
              <a:rPr lang="it-IT" b="1" u="sng" dirty="0" smtClean="0"/>
              <a:t> ciclici </a:t>
            </a:r>
            <a:r>
              <a:rPr lang="it-IT" u="sng" dirty="0" smtClean="0"/>
              <a:t>di frattura</a:t>
            </a:r>
          </a:p>
          <a:p>
            <a:pPr>
              <a:buNone/>
            </a:pPr>
            <a:endParaRPr lang="it-IT" u="sng" dirty="0" smtClean="0"/>
          </a:p>
          <a:p>
            <a:pPr algn="ctr">
              <a:buNone/>
            </a:pPr>
            <a:r>
              <a:rPr lang="it-IT" dirty="0" smtClean="0"/>
              <a:t>Compaiono quando la presenza sociale dei partiti va in declino</a:t>
            </a:r>
          </a:p>
          <a:p>
            <a:pPr>
              <a:buNone/>
            </a:pPr>
            <a:r>
              <a:rPr lang="it-IT" sz="1800" dirty="0" smtClean="0"/>
              <a:t>(cioè i partiti si iniziano a concentrare sulle sole istituzioni) </a:t>
            </a:r>
          </a:p>
          <a:p>
            <a:pPr>
              <a:buNone/>
            </a:pPr>
            <a:endParaRPr lang="it-IT" sz="1800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						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/>
          </a:p>
        </p:txBody>
      </p:sp>
      <p:sp>
        <p:nvSpPr>
          <p:cNvPr id="4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Quale futuro per il neopopulismo?</a:t>
            </a:r>
            <a:endParaRPr lang="it-IT" dirty="0"/>
          </a:p>
        </p:txBody>
      </p:sp>
      <p:sp>
        <p:nvSpPr>
          <p:cNvPr id="5" name="Freccia in giù 4"/>
          <p:cNvSpPr/>
          <p:nvPr/>
        </p:nvSpPr>
        <p:spPr>
          <a:xfrm>
            <a:off x="4499992" y="2924944"/>
            <a:ext cx="43204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err="1" smtClean="0"/>
              <a:t>Ilvo</a:t>
            </a:r>
            <a:r>
              <a:rPr lang="it-IT" dirty="0" smtClean="0"/>
              <a:t> Diamanti:</a:t>
            </a:r>
          </a:p>
          <a:p>
            <a:pPr>
              <a:buNone/>
            </a:pPr>
            <a:r>
              <a:rPr lang="it-IT" dirty="0" smtClean="0"/>
              <a:t>I populismo non sono un virus per la democrazia ma gli </a:t>
            </a:r>
            <a:r>
              <a:rPr lang="it-IT" b="1" u="sng" dirty="0" smtClean="0"/>
              <a:t>anticorpi della democrazia</a:t>
            </a:r>
          </a:p>
          <a:p>
            <a:pPr>
              <a:buNone/>
            </a:pPr>
            <a:endParaRPr lang="it-IT" b="1" u="sng" dirty="0" smtClean="0"/>
          </a:p>
          <a:p>
            <a:pPr algn="r">
              <a:buNone/>
            </a:pPr>
            <a:r>
              <a:rPr lang="it-IT" dirty="0" smtClean="0"/>
              <a:t>Riportano la democrazia rappresentativa </a:t>
            </a:r>
          </a:p>
          <a:p>
            <a:pPr algn="r">
              <a:buNone/>
            </a:pPr>
            <a:r>
              <a:rPr lang="it-IT" dirty="0" smtClean="0"/>
              <a:t>al suo stato normale</a:t>
            </a:r>
          </a:p>
          <a:p>
            <a:pPr algn="r"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Cioè spingono a ristabilire un legame</a:t>
            </a:r>
          </a:p>
          <a:p>
            <a:pPr>
              <a:buNone/>
            </a:pPr>
            <a:r>
              <a:rPr lang="it-IT" dirty="0" smtClean="0"/>
              <a:t>con i cittadini</a:t>
            </a:r>
          </a:p>
        </p:txBody>
      </p:sp>
      <p:sp>
        <p:nvSpPr>
          <p:cNvPr id="4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Quale futuro per il neopopulismo?</a:t>
            </a:r>
            <a:endParaRPr lang="it-IT" dirty="0"/>
          </a:p>
        </p:txBody>
      </p:sp>
      <p:cxnSp>
        <p:nvCxnSpPr>
          <p:cNvPr id="6" name="Connettore 2 5"/>
          <p:cNvCxnSpPr/>
          <p:nvPr/>
        </p:nvCxnSpPr>
        <p:spPr>
          <a:xfrm>
            <a:off x="5940152" y="2852936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4 7"/>
          <p:cNvCxnSpPr/>
          <p:nvPr/>
        </p:nvCxnSpPr>
        <p:spPr>
          <a:xfrm rot="5400000">
            <a:off x="4680012" y="4185084"/>
            <a:ext cx="432048" cy="36004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Problema: </a:t>
            </a:r>
            <a:r>
              <a:rPr lang="it-IT" u="sng" dirty="0" smtClean="0"/>
              <a:t>rischio autoimmunità</a:t>
            </a:r>
          </a:p>
          <a:p>
            <a:pPr marL="354013" indent="-244475">
              <a:buNone/>
            </a:pPr>
            <a:r>
              <a:rPr lang="it-IT" sz="1900" dirty="0" smtClean="0"/>
              <a:t>Anziché riportare i partiti a interessarsi dei temi del dibattito pubblico potrebbero distruggere il dibattito pubblico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it-IT" dirty="0" smtClean="0"/>
              <a:t>I populismi non sono anticorpi ma </a:t>
            </a:r>
            <a:r>
              <a:rPr lang="it-IT" b="1" u="sng" dirty="0" smtClean="0"/>
              <a:t>sintomi</a:t>
            </a:r>
            <a:r>
              <a:rPr lang="it-IT" dirty="0" smtClean="0"/>
              <a:t> </a:t>
            </a:r>
          </a:p>
          <a:p>
            <a:pPr>
              <a:buNone/>
            </a:pPr>
            <a:endParaRPr lang="it-IT" dirty="0" smtClean="0"/>
          </a:p>
          <a:p>
            <a:pPr algn="r">
              <a:buNone/>
            </a:pPr>
            <a:r>
              <a:rPr lang="it-IT" dirty="0" smtClean="0"/>
              <a:t>Segnalano alla politica che bisogna</a:t>
            </a:r>
          </a:p>
          <a:p>
            <a:pPr algn="r">
              <a:buNone/>
            </a:pPr>
            <a:r>
              <a:rPr lang="it-IT" dirty="0" smtClean="0"/>
              <a:t>cambiare approccio</a:t>
            </a:r>
          </a:p>
          <a:p>
            <a:pPr>
              <a:buNone/>
            </a:pPr>
            <a:endParaRPr lang="it-IT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it-IT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it-IT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4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Quale futuro per il neopopulismo?</a:t>
            </a:r>
            <a:endParaRPr lang="it-IT" dirty="0"/>
          </a:p>
        </p:txBody>
      </p:sp>
      <p:sp>
        <p:nvSpPr>
          <p:cNvPr id="7" name="Freccia in giù 6"/>
          <p:cNvSpPr/>
          <p:nvPr/>
        </p:nvSpPr>
        <p:spPr>
          <a:xfrm>
            <a:off x="3779912" y="2924944"/>
            <a:ext cx="93610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9" name="Connettore 2 8"/>
          <p:cNvCxnSpPr/>
          <p:nvPr/>
        </p:nvCxnSpPr>
        <p:spPr>
          <a:xfrm>
            <a:off x="7020272" y="393305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88032"/>
          </a:xfrm>
        </p:spPr>
        <p:txBody>
          <a:bodyPr>
            <a:normAutofit/>
          </a:bodyPr>
          <a:lstStyle/>
          <a:p>
            <a:pPr marL="88900" indent="20638">
              <a:buNone/>
            </a:pPr>
            <a:r>
              <a:rPr lang="it-IT" dirty="0" smtClean="0"/>
              <a:t>Il passaggio dal populismo al neopopulismo ha comportato cambiamenti nella relazione con il popolare e il popolo:</a:t>
            </a:r>
          </a:p>
          <a:p>
            <a:pPr marL="88900" indent="20638">
              <a:buNone/>
            </a:pPr>
            <a:endParaRPr lang="it-IT" dirty="0" smtClean="0"/>
          </a:p>
          <a:p>
            <a:pPr marL="88900" indent="20638"/>
            <a:r>
              <a:rPr lang="it-IT" dirty="0" smtClean="0"/>
              <a:t>Strumentalizzazione del popolare</a:t>
            </a:r>
          </a:p>
          <a:p>
            <a:pPr marL="88900" indent="20638"/>
            <a:r>
              <a:rPr lang="it-IT" dirty="0" smtClean="0"/>
              <a:t>Omologazione </a:t>
            </a:r>
            <a:r>
              <a:rPr lang="it-IT" dirty="0" err="1" smtClean="0"/>
              <a:t>identitaria</a:t>
            </a:r>
            <a:r>
              <a:rPr lang="it-IT" dirty="0" smtClean="0"/>
              <a:t> del popolo</a:t>
            </a:r>
          </a:p>
          <a:p>
            <a:pPr marL="88900" indent="20638">
              <a:buNone/>
            </a:pPr>
            <a:endParaRPr lang="it-IT" dirty="0" smtClean="0"/>
          </a:p>
          <a:p>
            <a:pPr marL="88900" indent="20638">
              <a:buNone/>
            </a:pPr>
            <a:r>
              <a:rPr lang="it-IT" dirty="0" smtClean="0"/>
              <a:t>In stretto rapporto con l’</a:t>
            </a:r>
            <a:r>
              <a:rPr lang="it-IT" u="sng" dirty="0" smtClean="0"/>
              <a:t>immediatezza</a:t>
            </a:r>
            <a:r>
              <a:rPr lang="it-IT" dirty="0" smtClean="0"/>
              <a:t> politica</a:t>
            </a:r>
          </a:p>
          <a:p>
            <a:pPr marL="88900" indent="20638" algn="r">
              <a:buNone/>
            </a:pPr>
            <a:endParaRPr lang="it-IT" dirty="0" smtClean="0"/>
          </a:p>
          <a:p>
            <a:pPr marL="88900" indent="20638" algn="r">
              <a:buNone/>
            </a:pPr>
            <a:r>
              <a:rPr lang="it-IT" dirty="0" smtClean="0"/>
              <a:t>Non riesce a ricomporre le differenze</a:t>
            </a:r>
          </a:p>
          <a:p>
            <a:pPr marL="88900" indent="20638" algn="r">
              <a:buNone/>
            </a:pPr>
            <a:r>
              <a:rPr lang="it-IT" dirty="0" smtClean="0"/>
              <a:t>e perciò le esclude</a:t>
            </a:r>
          </a:p>
          <a:p>
            <a:pPr marL="88900" indent="20638"/>
            <a:endParaRPr lang="it-IT" dirty="0" smtClean="0"/>
          </a:p>
          <a:p>
            <a:pPr marL="88900" indent="20638"/>
            <a:endParaRPr lang="it-IT" dirty="0" smtClean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Conclusioni</a:t>
            </a:r>
            <a:endParaRPr lang="it-IT" dirty="0"/>
          </a:p>
        </p:txBody>
      </p:sp>
      <p:cxnSp>
        <p:nvCxnSpPr>
          <p:cNvPr id="8" name="Connettore 2 7"/>
          <p:cNvCxnSpPr/>
          <p:nvPr/>
        </p:nvCxnSpPr>
        <p:spPr>
          <a:xfrm>
            <a:off x="3131840" y="4149080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>
            <a:off x="5796136" y="501317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le">
  <a:themeElements>
    <a:clrScheme name="Galassia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Vial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Vial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3955</TotalTime>
  <Words>1238</Words>
  <Application>Microsoft Office PowerPoint</Application>
  <PresentationFormat>Presentazione su schermo (4:3)</PresentationFormat>
  <Paragraphs>286</Paragraphs>
  <Slides>26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27" baseType="lpstr">
      <vt:lpstr>Viale</vt:lpstr>
      <vt:lpstr>Il ritorno del populismo</vt:lpstr>
      <vt:lpstr>Il populismo: definizione?</vt:lpstr>
      <vt:lpstr>Il catalogo del neopopulismo</vt:lpstr>
      <vt:lpstr>Il catalogo del neopopulismo</vt:lpstr>
      <vt:lpstr>Il catalogo del neopopulismo</vt:lpstr>
      <vt:lpstr>Verso una definizione</vt:lpstr>
      <vt:lpstr>Il rapporto con il popolare L’ambiguità del popolare</vt:lpstr>
      <vt:lpstr>Il rapporto con il popolare La valorizzazione della notorietà</vt:lpstr>
      <vt:lpstr>Il rapporto con il popolare La strumentalizzazione dell’“uomo comune”</vt:lpstr>
      <vt:lpstr>Il rapporto con il popolare </vt:lpstr>
      <vt:lpstr>L’altro populismo Caratteri generali</vt:lpstr>
      <vt:lpstr>Due populismi a confronto</vt:lpstr>
      <vt:lpstr>Popolo e populismo</vt:lpstr>
      <vt:lpstr>Popolo e neopopulismo</vt:lpstr>
      <vt:lpstr>Popolo e neopopulismo</vt:lpstr>
      <vt:lpstr>Neopopulismo e democrazia Il caso Ungherese</vt:lpstr>
      <vt:lpstr>Neopopulismo e democrazia</vt:lpstr>
      <vt:lpstr>Neopopulismo e democrazia</vt:lpstr>
      <vt:lpstr>Neopopulismo e democrazia</vt:lpstr>
      <vt:lpstr>Neopopulismo e democrazia</vt:lpstr>
      <vt:lpstr>Neopopulismo e democrazia Conclusioni</vt:lpstr>
      <vt:lpstr>Quale futuro per il neopopulismo?</vt:lpstr>
      <vt:lpstr>Quale futuro per il neopopulismo?</vt:lpstr>
      <vt:lpstr>Quale futuro per il neopopulismo?</vt:lpstr>
      <vt:lpstr>Quale futuro per il neopopulismo?</vt:lpstr>
      <vt:lpstr>Conclusioni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populismo: tra utopia e ideologia</dc:title>
  <dc:creator>Valentina</dc:creator>
  <cp:lastModifiedBy>Valentina</cp:lastModifiedBy>
  <cp:revision>113</cp:revision>
  <dcterms:created xsi:type="dcterms:W3CDTF">2012-11-27T14:34:12Z</dcterms:created>
  <dcterms:modified xsi:type="dcterms:W3CDTF">2012-12-10T11:00:10Z</dcterms:modified>
</cp:coreProperties>
</file>