
<file path=[Content_Types].xml><?xml version="1.0" encoding="utf-8"?>
<Types xmlns="http://schemas.openxmlformats.org/package/2006/content-types">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docProps/app.xml" ContentType="application/vnd.openxmlformats-officedocument.extended-properties+xml"/>
  <Override PartName="/ppt/slides/slide5.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Override PartName="/ppt/slideLayouts/slideLayout3.xml" ContentType="application/vnd.openxmlformats-officedocument.presentationml.slideLayout+xml"/>
  <Override PartName="/ppt/slides/slide3.xml" ContentType="application/vnd.openxmlformats-officedocument.presentationml.slide+xml"/>
  <Override PartName="/ppt/slides/slide4.xml" ContentType="application/vnd.openxmlformats-officedocument.presentationml.slide+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viewProps.xml" ContentType="application/vnd.openxmlformats-officedocument.presentationml.viewProps+xml"/>
  <Default Extension="bin" ContentType="application/vnd.openxmlformats-officedocument.presentationml.printerSettings"/>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85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snapToObjects="1">
      <p:cViewPr varScale="1">
        <p:scale>
          <a:sx n="74" d="100"/>
          <a:sy n="74" d="100"/>
        </p:scale>
        <p:origin x="-1336" y="-1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4" Type="http://schemas.openxmlformats.org/officeDocument/2006/relationships/printerSettings" Target="printerSettings/printerSettings1.bin"/><Relationship Id="rId4" Type="http://schemas.openxmlformats.org/officeDocument/2006/relationships/slide" Target="slides/slide3.xml"/><Relationship Id="rId7" Type="http://schemas.openxmlformats.org/officeDocument/2006/relationships/slide" Target="slides/slide6.xml"/><Relationship Id="rId11" Type="http://schemas.openxmlformats.org/officeDocument/2006/relationships/slide" Target="slides/slide10.xml"/><Relationship Id="rId1" Type="http://schemas.openxmlformats.org/officeDocument/2006/relationships/slideMaster" Target="slideMasters/slideMaster1.xml"/><Relationship Id="rId6" Type="http://schemas.openxmlformats.org/officeDocument/2006/relationships/slide" Target="slides/slide5.xml"/><Relationship Id="rId16" Type="http://schemas.openxmlformats.org/officeDocument/2006/relationships/viewProps" Target="viewProps.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5" Type="http://schemas.openxmlformats.org/officeDocument/2006/relationships/slide" Target="slides/slide4.xml"/><Relationship Id="rId15"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9" Type="http://schemas.openxmlformats.org/officeDocument/2006/relationships/slide" Target="slides/slide8.xml"/><Relationship Id="rId3" Type="http://schemas.openxmlformats.org/officeDocument/2006/relationships/slide" Target="slides/slide2.xml"/><Relationship Id="rId1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titolo">
    <p:spTree>
      <p:nvGrpSpPr>
        <p:cNvPr id="1" name=""/>
        <p:cNvGrpSpPr/>
        <p:nvPr/>
      </p:nvGrpSpPr>
      <p:grpSpPr>
        <a:xfrm>
          <a:off x="0" y="0"/>
          <a:ext cx="0" cy="0"/>
          <a:chOff x="0" y="0"/>
          <a:chExt cx="0" cy="0"/>
        </a:xfrm>
      </p:grpSpPr>
      <p:sp>
        <p:nvSpPr>
          <p:cNvPr id="8" name="Titolo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it-IT" smtClean="0"/>
              <a:t>Fare clic per modificare stile</a:t>
            </a:r>
            <a:endParaRPr kumimoji="0" lang="en-US"/>
          </a:p>
        </p:txBody>
      </p:sp>
      <p:sp>
        <p:nvSpPr>
          <p:cNvPr id="28" name="Segnaposto data 27"/>
          <p:cNvSpPr>
            <a:spLocks noGrp="1"/>
          </p:cNvSpPr>
          <p:nvPr>
            <p:ph type="dt" sz="half" idx="10"/>
          </p:nvPr>
        </p:nvSpPr>
        <p:spPr/>
        <p:txBody>
          <a:bodyPr/>
          <a:lstStyle/>
          <a:p>
            <a:fld id="{FDF03BA9-114C-A442-BCDC-E1978E58AA16}" type="datetimeFigureOut">
              <a:rPr lang="it-IT" smtClean="0"/>
              <a:t>13-03-2014</a:t>
            </a:fld>
            <a:endParaRPr lang="en-GB"/>
          </a:p>
        </p:txBody>
      </p:sp>
      <p:sp>
        <p:nvSpPr>
          <p:cNvPr id="17" name="Segnaposto piè di pagina 16"/>
          <p:cNvSpPr>
            <a:spLocks noGrp="1"/>
          </p:cNvSpPr>
          <p:nvPr>
            <p:ph type="ftr" sz="quarter" idx="11"/>
          </p:nvPr>
        </p:nvSpPr>
        <p:spPr/>
        <p:txBody>
          <a:bodyPr/>
          <a:lstStyle/>
          <a:p>
            <a:endParaRPr lang="en-GB"/>
          </a:p>
        </p:txBody>
      </p:sp>
      <p:sp>
        <p:nvSpPr>
          <p:cNvPr id="29" name="Segnaposto numero diapositiva 28"/>
          <p:cNvSpPr>
            <a:spLocks noGrp="1"/>
          </p:cNvSpPr>
          <p:nvPr>
            <p:ph type="sldNum" sz="quarter" idx="12"/>
          </p:nvPr>
        </p:nvSpPr>
        <p:spPr/>
        <p:txBody>
          <a:bodyPr/>
          <a:lstStyle/>
          <a:p>
            <a:fld id="{69E29E33-B620-47F9-BB04-8846C2A5AFCC}" type="slidenum">
              <a:rPr kumimoji="0" lang="en-US" smtClean="0"/>
              <a:pPr/>
              <a:t>‹n.›</a:t>
            </a:fld>
            <a:endParaRPr kumimoji="0" lang="en-US"/>
          </a:p>
        </p:txBody>
      </p:sp>
      <p:sp>
        <p:nvSpPr>
          <p:cNvPr id="9" name="Sottotitolo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stile</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FDF03BA9-114C-A442-BCDC-E1978E58AA16}" type="datetimeFigureOut">
              <a:rPr lang="it-IT" smtClean="0"/>
              <a:t>13-03-2014</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BF540089-95EA-F54D-A1FB-674A9103AE62}" type="slidenum">
              <a:rPr lang="en-GB" smtClean="0"/>
              <a:t>‹n.›</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Intestazione sezione">
    <p:bg>
      <p:bgRef idx="1003">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it-IT" smtClean="0"/>
              <a:t>Fare clic per modificare stile</a:t>
            </a:r>
            <a:endParaRPr kumimoji="0" lang="en-US"/>
          </a:p>
        </p:txBody>
      </p:sp>
      <p:sp>
        <p:nvSpPr>
          <p:cNvPr id="3" name="Segnaposto testo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gli stili del testo dello schema</a:t>
            </a:r>
          </a:p>
        </p:txBody>
      </p:sp>
      <p:sp>
        <p:nvSpPr>
          <p:cNvPr id="4" name="Segnaposto data 3"/>
          <p:cNvSpPr>
            <a:spLocks noGrp="1"/>
          </p:cNvSpPr>
          <p:nvPr>
            <p:ph type="dt" sz="half" idx="10"/>
          </p:nvPr>
        </p:nvSpPr>
        <p:spPr/>
        <p:txBody>
          <a:bodyPr/>
          <a:lstStyle/>
          <a:p>
            <a:fld id="{FDF03BA9-114C-A442-BCDC-E1978E58AA16}" type="datetimeFigureOut">
              <a:rPr lang="it-IT" smtClean="0"/>
              <a:t>13-03-2014</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a:xfrm>
            <a:off x="7924800" y="6416675"/>
            <a:ext cx="762000" cy="365125"/>
          </a:xfrm>
        </p:spPr>
        <p:txBody>
          <a:bodyPr/>
          <a:lstStyle/>
          <a:p>
            <a:fld id="{2361A3BC-1721-41A9-A28E-3ABDE20B2BFB}"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stile</a:t>
            </a:r>
            <a:endParaRPr kumimoji="0" lang="en-US"/>
          </a:p>
        </p:txBody>
      </p:sp>
      <p:sp>
        <p:nvSpPr>
          <p:cNvPr id="3" name="Segnaposto contenuto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FDF03BA9-114C-A442-BCDC-E1978E58AA16}" type="datetimeFigureOut">
              <a:rPr lang="it-IT" smtClean="0"/>
              <a:t>13-03-2014</a:t>
            </a:fld>
            <a:endParaRPr lang="en-GB"/>
          </a:p>
        </p:txBody>
      </p:sp>
      <p:sp>
        <p:nvSpPr>
          <p:cNvPr id="6" name="Segnaposto piè di pagina 5"/>
          <p:cNvSpPr>
            <a:spLocks noGrp="1"/>
          </p:cNvSpPr>
          <p:nvPr>
            <p:ph type="ftr" sz="quarter" idx="11"/>
          </p:nvPr>
        </p:nvSpPr>
        <p:spPr/>
        <p:txBody>
          <a:bodyPr/>
          <a:lstStyle/>
          <a:p>
            <a:endParaRPr lang="en-GB"/>
          </a:p>
        </p:txBody>
      </p:sp>
      <p:sp>
        <p:nvSpPr>
          <p:cNvPr id="7" name="Segnaposto numero diapositiva 6"/>
          <p:cNvSpPr>
            <a:spLocks noGrp="1"/>
          </p:cNvSpPr>
          <p:nvPr>
            <p:ph type="sldNum" sz="quarter" idx="12"/>
          </p:nvPr>
        </p:nvSpPr>
        <p:spPr/>
        <p:txBody>
          <a:bodyPr/>
          <a:lstStyle/>
          <a:p>
            <a:fld id="{BF540089-95EA-F54D-A1FB-674A9103AE62}" type="slidenum">
              <a:rPr lang="en-GB" smtClean="0"/>
              <a:t>‹n.›</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8229600" cy="1143000"/>
          </a:xfrm>
        </p:spPr>
        <p:txBody>
          <a:bodyPr anchor="ctr"/>
          <a:lstStyle>
            <a:lvl1pPr>
              <a:defRPr/>
            </a:lvl1pPr>
          </a:lstStyle>
          <a:p>
            <a:r>
              <a:rPr kumimoji="0" lang="it-IT" smtClean="0"/>
              <a:t>Fare clic per modificare stile</a:t>
            </a:r>
            <a:endParaRPr kumimoji="0" lang="en-US"/>
          </a:p>
        </p:txBody>
      </p:sp>
      <p:sp>
        <p:nvSpPr>
          <p:cNvPr id="3" name="Segnaposto testo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gli stili del testo dello schema</a:t>
            </a:r>
          </a:p>
        </p:txBody>
      </p:sp>
      <p:sp>
        <p:nvSpPr>
          <p:cNvPr id="4" name="Segnaposto testo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gli stili del testo dello schema</a:t>
            </a:r>
          </a:p>
        </p:txBody>
      </p:sp>
      <p:sp>
        <p:nvSpPr>
          <p:cNvPr id="5" name="Segnaposto contenuto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FDF03BA9-114C-A442-BCDC-E1978E58AA16}" type="datetimeFigureOut">
              <a:rPr lang="it-IT" smtClean="0"/>
              <a:t>13-03-2014</a:t>
            </a:fld>
            <a:endParaRPr lang="en-GB"/>
          </a:p>
        </p:txBody>
      </p:sp>
      <p:sp>
        <p:nvSpPr>
          <p:cNvPr id="8" name="Segnaposto piè di pagina 7"/>
          <p:cNvSpPr>
            <a:spLocks noGrp="1"/>
          </p:cNvSpPr>
          <p:nvPr>
            <p:ph type="ftr" sz="quarter" idx="11"/>
          </p:nvPr>
        </p:nvSpPr>
        <p:spPr/>
        <p:txBody>
          <a:bodyPr/>
          <a:lstStyle/>
          <a:p>
            <a:endParaRPr lang="en-GB"/>
          </a:p>
        </p:txBody>
      </p:sp>
      <p:sp>
        <p:nvSpPr>
          <p:cNvPr id="9" name="Segnaposto numero diapositiva 8"/>
          <p:cNvSpPr>
            <a:spLocks noGrp="1"/>
          </p:cNvSpPr>
          <p:nvPr>
            <p:ph type="sldNum" sz="quarter" idx="12"/>
          </p:nvPr>
        </p:nvSpPr>
        <p:spPr/>
        <p:txBody>
          <a:bodyPr/>
          <a:lstStyle/>
          <a:p>
            <a:fld id="{BF540089-95EA-F54D-A1FB-674A9103AE62}" type="slidenum">
              <a:rPr lang="en-GB" smtClean="0"/>
              <a:t>‹n.›</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stile</a:t>
            </a:r>
            <a:endParaRPr kumimoji="0" lang="en-US"/>
          </a:p>
        </p:txBody>
      </p:sp>
      <p:sp>
        <p:nvSpPr>
          <p:cNvPr id="3" name="Segnaposto data 2"/>
          <p:cNvSpPr>
            <a:spLocks noGrp="1"/>
          </p:cNvSpPr>
          <p:nvPr>
            <p:ph type="dt" sz="half" idx="10"/>
          </p:nvPr>
        </p:nvSpPr>
        <p:spPr/>
        <p:txBody>
          <a:bodyPr/>
          <a:lstStyle/>
          <a:p>
            <a:fld id="{FDF03BA9-114C-A442-BCDC-E1978E58AA16}" type="datetimeFigureOut">
              <a:rPr lang="it-IT" smtClean="0"/>
              <a:t>13-03-2014</a:t>
            </a:fld>
            <a:endParaRPr lang="en-GB"/>
          </a:p>
        </p:txBody>
      </p:sp>
      <p:sp>
        <p:nvSpPr>
          <p:cNvPr id="4" name="Segnaposto piè di pagina 3"/>
          <p:cNvSpPr>
            <a:spLocks noGrp="1"/>
          </p:cNvSpPr>
          <p:nvPr>
            <p:ph type="ftr" sz="quarter" idx="11"/>
          </p:nvPr>
        </p:nvSpPr>
        <p:spPr/>
        <p:txBody>
          <a:bodyPr/>
          <a:lstStyle/>
          <a:p>
            <a:endParaRPr lang="en-GB"/>
          </a:p>
        </p:txBody>
      </p:sp>
      <p:sp>
        <p:nvSpPr>
          <p:cNvPr id="5" name="Segnaposto numero diapositiva 4"/>
          <p:cNvSpPr>
            <a:spLocks noGrp="1"/>
          </p:cNvSpPr>
          <p:nvPr>
            <p:ph type="sldNum" sz="quarter" idx="12"/>
          </p:nvPr>
        </p:nvSpPr>
        <p:spPr/>
        <p:txBody>
          <a:bodyPr/>
          <a:lstStyle/>
          <a:p>
            <a:fld id="{BF540089-95EA-F54D-A1FB-674A9103AE62}" type="slidenum">
              <a:rPr lang="en-GB" smtClean="0"/>
              <a:t>‹n.›</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FDF03BA9-114C-A442-BCDC-E1978E58AA16}" type="datetimeFigureOut">
              <a:rPr lang="it-IT" smtClean="0"/>
              <a:t>13-03-2014</a:t>
            </a:fld>
            <a:endParaRPr lang="en-GB"/>
          </a:p>
        </p:txBody>
      </p:sp>
      <p:sp>
        <p:nvSpPr>
          <p:cNvPr id="3" name="Segnaposto piè di pagina 2"/>
          <p:cNvSpPr>
            <a:spLocks noGrp="1"/>
          </p:cNvSpPr>
          <p:nvPr>
            <p:ph type="ftr" sz="quarter" idx="11"/>
          </p:nvPr>
        </p:nvSpPr>
        <p:spPr/>
        <p:txBody>
          <a:bodyPr/>
          <a:lstStyle/>
          <a:p>
            <a:endParaRPr lang="en-GB"/>
          </a:p>
        </p:txBody>
      </p:sp>
      <p:sp>
        <p:nvSpPr>
          <p:cNvPr id="4" name="Segnaposto numero diapositiva 3"/>
          <p:cNvSpPr>
            <a:spLocks noGrp="1"/>
          </p:cNvSpPr>
          <p:nvPr>
            <p:ph type="sldNum" sz="quarter" idx="12"/>
          </p:nvPr>
        </p:nvSpPr>
        <p:spPr/>
        <p:txBody>
          <a:bodyPr/>
          <a:lstStyle/>
          <a:p>
            <a:fld id="{BF540089-95EA-F54D-A1FB-674A9103AE62}" type="slidenum">
              <a:rPr lang="en-GB" smtClean="0"/>
              <a:t>‹n.›</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it-IT" smtClean="0"/>
              <a:t>Fare clic per modificare stile</a:t>
            </a:r>
            <a:endParaRPr kumimoji="0" lang="en-US"/>
          </a:p>
        </p:txBody>
      </p:sp>
      <p:sp>
        <p:nvSpPr>
          <p:cNvPr id="3" name="Segnaposto testo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gli stili del testo dello schema</a:t>
            </a:r>
          </a:p>
        </p:txBody>
      </p:sp>
      <p:sp>
        <p:nvSpPr>
          <p:cNvPr id="4" name="Segnaposto contenuto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FDF03BA9-114C-A442-BCDC-E1978E58AA16}" type="datetimeFigureOut">
              <a:rPr lang="it-IT" smtClean="0"/>
              <a:t>13-03-2014</a:t>
            </a:fld>
            <a:endParaRPr lang="en-GB"/>
          </a:p>
        </p:txBody>
      </p:sp>
      <p:sp>
        <p:nvSpPr>
          <p:cNvPr id="6" name="Segnaposto piè di pagina 5"/>
          <p:cNvSpPr>
            <a:spLocks noGrp="1"/>
          </p:cNvSpPr>
          <p:nvPr>
            <p:ph type="ftr" sz="quarter" idx="11"/>
          </p:nvPr>
        </p:nvSpPr>
        <p:spPr/>
        <p:txBody>
          <a:bodyPr/>
          <a:lstStyle/>
          <a:p>
            <a:endParaRPr lang="en-GB"/>
          </a:p>
        </p:txBody>
      </p:sp>
      <p:sp>
        <p:nvSpPr>
          <p:cNvPr id="7" name="Segnaposto numero diapositiva 6"/>
          <p:cNvSpPr>
            <a:spLocks noGrp="1"/>
          </p:cNvSpPr>
          <p:nvPr>
            <p:ph type="sldNum" sz="quarter" idx="12"/>
          </p:nvPr>
        </p:nvSpPr>
        <p:spPr/>
        <p:txBody>
          <a:bodyPr/>
          <a:lstStyle/>
          <a:p>
            <a:fld id="{69E29E33-B620-47F9-BB04-8846C2A5AFCC}" type="slidenum">
              <a:rPr kumimoji="0" lang="en-US" smtClean="0"/>
              <a:pPr/>
              <a:t>‹n.›</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it-IT" smtClean="0"/>
              <a:t>Fare clic per modificare stile</a:t>
            </a:r>
            <a:endParaRPr kumimoji="0" lang="en-US"/>
          </a:p>
        </p:txBody>
      </p:sp>
      <p:sp>
        <p:nvSpPr>
          <p:cNvPr id="3" name="Segnaposto immagine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it-IT" smtClean="0">
                <a:solidFill>
                  <a:schemeClr val="lt1"/>
                </a:solidFill>
                <a:latin typeface="+mn-lt"/>
                <a:ea typeface="+mn-ea"/>
                <a:cs typeface="+mn-cs"/>
              </a:rPr>
              <a:t>Fare clic sull'icona per inserire un'immagine</a:t>
            </a:r>
            <a:endParaRPr kumimoji="0" lang="en-US" dirty="0">
              <a:solidFill>
                <a:schemeClr val="lt1"/>
              </a:solidFill>
              <a:latin typeface="+mn-lt"/>
              <a:ea typeface="+mn-ea"/>
              <a:cs typeface="+mn-cs"/>
            </a:endParaRPr>
          </a:p>
        </p:txBody>
      </p:sp>
      <p:sp>
        <p:nvSpPr>
          <p:cNvPr id="4" name="Segnaposto testo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it-IT" smtClean="0"/>
              <a:t>Fare clic per modificare gli stili del testo dello schema</a:t>
            </a:r>
          </a:p>
        </p:txBody>
      </p:sp>
      <p:sp>
        <p:nvSpPr>
          <p:cNvPr id="5" name="Segnaposto data 4"/>
          <p:cNvSpPr>
            <a:spLocks noGrp="1"/>
          </p:cNvSpPr>
          <p:nvPr>
            <p:ph type="dt" sz="half" idx="10"/>
          </p:nvPr>
        </p:nvSpPr>
        <p:spPr/>
        <p:txBody>
          <a:bodyPr/>
          <a:lstStyle/>
          <a:p>
            <a:fld id="{FDF03BA9-114C-A442-BCDC-E1978E58AA16}" type="datetimeFigureOut">
              <a:rPr lang="it-IT" smtClean="0"/>
              <a:t>13-03-2014</a:t>
            </a:fld>
            <a:endParaRPr lang="en-GB"/>
          </a:p>
        </p:txBody>
      </p:sp>
      <p:sp>
        <p:nvSpPr>
          <p:cNvPr id="6" name="Segnaposto piè di pagina 5"/>
          <p:cNvSpPr>
            <a:spLocks noGrp="1"/>
          </p:cNvSpPr>
          <p:nvPr>
            <p:ph type="ftr" sz="quarter" idx="11"/>
          </p:nvPr>
        </p:nvSpPr>
        <p:spPr/>
        <p:txBody>
          <a:bodyPr/>
          <a:lstStyle/>
          <a:p>
            <a:endParaRPr lang="en-GB"/>
          </a:p>
        </p:txBody>
      </p:sp>
      <p:sp>
        <p:nvSpPr>
          <p:cNvPr id="7" name="Segnaposto numero diapositiva 6"/>
          <p:cNvSpPr>
            <a:spLocks noGrp="1"/>
          </p:cNvSpPr>
          <p:nvPr>
            <p:ph type="sldNum" sz="quarter" idx="12"/>
          </p:nvPr>
        </p:nvSpPr>
        <p:spPr/>
        <p:txBody>
          <a:bodyPr/>
          <a:lstStyle/>
          <a:p>
            <a:fld id="{BF540089-95EA-F54D-A1FB-674A9103AE62}" type="slidenum">
              <a:rPr lang="en-GB" smtClean="0"/>
              <a:t>‹n.›</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stile</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FDF03BA9-114C-A442-BCDC-E1978E58AA16}" type="datetimeFigureOut">
              <a:rPr lang="it-IT" smtClean="0"/>
              <a:t>13-03-2014</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BF540089-95EA-F54D-A1FB-674A9103AE62}" type="slidenum">
              <a:rPr lang="en-GB" smtClean="0"/>
              <a:t>‹n.›</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kumimoji="0" lang="it-IT" smtClean="0"/>
              <a:t>Fare clic per modificare stile</a:t>
            </a:r>
            <a:endParaRPr kumimoji="0"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FDF03BA9-114C-A442-BCDC-E1978E58AA16}" type="datetimeFigureOut">
              <a:rPr lang="it-IT" smtClean="0"/>
              <a:t>13-03-2014</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BF540089-95EA-F54D-A1FB-674A9103AE62}" type="slidenum">
              <a:rPr lang="en-GB" smtClean="0"/>
              <a:t>‹n.›</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2"/>
      </p:bgRef>
    </p:bg>
    <p:spTree>
      <p:nvGrpSpPr>
        <p:cNvPr id="1" name=""/>
        <p:cNvGrpSpPr/>
        <p:nvPr/>
      </p:nvGrpSpPr>
      <p:grpSpPr>
        <a:xfrm>
          <a:off x="0" y="0"/>
          <a:ext cx="0" cy="0"/>
          <a:chOff x="0" y="0"/>
          <a:chExt cx="0" cy="0"/>
        </a:xfrm>
      </p:grpSpPr>
      <p:sp>
        <p:nvSpPr>
          <p:cNvPr id="22" name="Segnaposto titolo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it-IT" smtClean="0"/>
              <a:t>Fare clic per modificare stile</a:t>
            </a:r>
            <a:endParaRPr kumimoji="0" lang="en-US"/>
          </a:p>
        </p:txBody>
      </p:sp>
      <p:sp>
        <p:nvSpPr>
          <p:cNvPr id="13" name="Segnaposto testo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it-IT" smtClean="0"/>
              <a:t>Fare clic per modificare gli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FDF03BA9-114C-A442-BCDC-E1978E58AA16}" type="datetimeFigureOut">
              <a:rPr lang="it-IT" smtClean="0"/>
              <a:t>13-03-2014</a:t>
            </a:fld>
            <a:endParaRPr lang="en-GB"/>
          </a:p>
        </p:txBody>
      </p:sp>
      <p:sp>
        <p:nvSpPr>
          <p:cNvPr id="3" name="Segnaposto piè di pagina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GB"/>
          </a:p>
        </p:txBody>
      </p:sp>
      <p:sp>
        <p:nvSpPr>
          <p:cNvPr id="23" name="Segnaposto numero diapositiva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F540089-95EA-F54D-A1FB-674A9103AE62}" type="slidenum">
              <a:rPr lang="en-GB" smtClean="0"/>
              <a:t>‹n.›</a:t>
            </a:fld>
            <a:endParaRPr lang="en-GB"/>
          </a:p>
        </p:txBody>
      </p:sp>
    </p:spTree>
  </p:cSld>
  <p:clrMap bg1="dk1" tx1="lt1" bg2="dk2" tx2="lt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err="1" smtClean="0"/>
              <a:t>T</a:t>
            </a:r>
            <a:r>
              <a:rPr lang="en-GB" dirty="0" smtClean="0"/>
              <a:t>he Media</a:t>
            </a:r>
            <a:endParaRPr lang="en-GB" dirty="0"/>
          </a:p>
        </p:txBody>
      </p:sp>
      <p:sp>
        <p:nvSpPr>
          <p:cNvPr id="3" name="Sottotitolo 2"/>
          <p:cNvSpPr>
            <a:spLocks noGrp="1"/>
          </p:cNvSpPr>
          <p:nvPr>
            <p:ph type="subTitle" idx="1"/>
          </p:nvPr>
        </p:nvSpPr>
        <p:spPr/>
        <p:txBody>
          <a:bodyPr/>
          <a:lstStyle/>
          <a:p>
            <a:endParaRPr lang="en-GB"/>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N</a:t>
            </a:r>
            <a:r>
              <a:rPr lang="en-GB" dirty="0" err="1" smtClean="0"/>
              <a:t>ewspapers</a:t>
            </a:r>
            <a:endParaRPr lang="en-GB" dirty="0"/>
          </a:p>
        </p:txBody>
      </p:sp>
      <p:sp>
        <p:nvSpPr>
          <p:cNvPr id="3" name="Segnaposto contenuto 2"/>
          <p:cNvSpPr>
            <a:spLocks noGrp="1"/>
          </p:cNvSpPr>
          <p:nvPr>
            <p:ph idx="1"/>
          </p:nvPr>
        </p:nvSpPr>
        <p:spPr/>
        <p:txBody>
          <a:bodyPr>
            <a:normAutofit lnSpcReduction="10000"/>
          </a:bodyPr>
          <a:lstStyle/>
          <a:p>
            <a:r>
              <a:rPr lang="it-IT" dirty="0" err="1" smtClean="0"/>
              <a:t>W</a:t>
            </a:r>
            <a:r>
              <a:rPr lang="en-GB" dirty="0" smtClean="0"/>
              <a:t>hat kind of newspaper?</a:t>
            </a:r>
          </a:p>
          <a:p>
            <a:r>
              <a:rPr lang="it-IT" dirty="0" err="1" smtClean="0"/>
              <a:t>T</a:t>
            </a:r>
            <a:r>
              <a:rPr lang="en-GB" dirty="0" smtClean="0"/>
              <a:t>here are national daily papers (published in the morning), national evening papers, local morning and evening papers.</a:t>
            </a:r>
          </a:p>
          <a:p>
            <a:r>
              <a:rPr lang="it-IT" dirty="0" err="1" smtClean="0"/>
              <a:t>N</a:t>
            </a:r>
            <a:r>
              <a:rPr lang="en-GB" dirty="0" err="1" smtClean="0"/>
              <a:t>ational</a:t>
            </a:r>
            <a:r>
              <a:rPr lang="en-GB" dirty="0" smtClean="0"/>
              <a:t> papers are mostly printed in London and distributed from there.</a:t>
            </a:r>
          </a:p>
          <a:p>
            <a:r>
              <a:rPr lang="it-IT" dirty="0" err="1" smtClean="0"/>
              <a:t>N</a:t>
            </a:r>
            <a:r>
              <a:rPr lang="en-GB" dirty="0" err="1" smtClean="0"/>
              <a:t>ational</a:t>
            </a:r>
            <a:r>
              <a:rPr lang="en-GB" dirty="0" smtClean="0"/>
              <a:t> papers are either “quality” or  “popular”.</a:t>
            </a:r>
          </a:p>
          <a:p>
            <a:r>
              <a:rPr lang="it-IT" dirty="0" smtClean="0"/>
              <a:t>I</a:t>
            </a:r>
            <a:r>
              <a:rPr lang="en-GB" dirty="0" err="1" smtClean="0"/>
              <a:t>n</a:t>
            </a:r>
            <a:r>
              <a:rPr lang="en-GB" dirty="0" smtClean="0"/>
              <a:t> Britain people are encouraged to read a newspaper regularly because, for a small extra charge, it is delivered daily to their door.</a:t>
            </a:r>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T</a:t>
            </a:r>
            <a:r>
              <a:rPr lang="en-GB" dirty="0" smtClean="0"/>
              <a:t>he popular papers</a:t>
            </a:r>
            <a:endParaRPr lang="en-GB" dirty="0"/>
          </a:p>
        </p:txBody>
      </p:sp>
      <p:sp>
        <p:nvSpPr>
          <p:cNvPr id="3" name="Segnaposto contenuto 2"/>
          <p:cNvSpPr>
            <a:spLocks noGrp="1"/>
          </p:cNvSpPr>
          <p:nvPr>
            <p:ph idx="1"/>
          </p:nvPr>
        </p:nvSpPr>
        <p:spPr/>
        <p:txBody>
          <a:bodyPr/>
          <a:lstStyle/>
          <a:p>
            <a:r>
              <a:rPr lang="it-IT" dirty="0" err="1" smtClean="0"/>
              <a:t>P</a:t>
            </a:r>
            <a:r>
              <a:rPr lang="en-GB" dirty="0" err="1" smtClean="0"/>
              <a:t>opular</a:t>
            </a:r>
            <a:r>
              <a:rPr lang="en-GB" dirty="0" smtClean="0"/>
              <a:t> papers are called “tabloids” because they are published in a small page format.</a:t>
            </a:r>
          </a:p>
          <a:p>
            <a:r>
              <a:rPr lang="it-IT" dirty="0" err="1" smtClean="0"/>
              <a:t>S</a:t>
            </a:r>
            <a:r>
              <a:rPr lang="en-GB" dirty="0" err="1" smtClean="0"/>
              <a:t>ome</a:t>
            </a:r>
            <a:r>
              <a:rPr lang="en-GB" dirty="0" smtClean="0"/>
              <a:t> names: </a:t>
            </a:r>
            <a:r>
              <a:rPr lang="en-GB" dirty="0" smtClean="0">
                <a:solidFill>
                  <a:srgbClr val="000090"/>
                </a:solidFill>
              </a:rPr>
              <a:t>The Sun, Daily Mirror, Daily Express, Daily Mail, Daily Star</a:t>
            </a:r>
            <a:r>
              <a:rPr lang="en-GB" dirty="0" smtClean="0"/>
              <a:t>.</a:t>
            </a:r>
          </a:p>
          <a:p>
            <a:r>
              <a:rPr lang="it-IT" dirty="0" err="1" smtClean="0"/>
              <a:t>T</a:t>
            </a:r>
            <a:r>
              <a:rPr lang="en-GB" dirty="0" err="1" smtClean="0"/>
              <a:t>abloids</a:t>
            </a:r>
            <a:r>
              <a:rPr lang="en-GB" dirty="0" smtClean="0"/>
              <a:t> are characterized by a minimum amount of political news and a maximum about sports. Many pictures, not so much text.</a:t>
            </a:r>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T</a:t>
            </a:r>
            <a:r>
              <a:rPr lang="en-GB" dirty="0" smtClean="0"/>
              <a:t>he quality papers</a:t>
            </a:r>
            <a:endParaRPr lang="en-GB" dirty="0"/>
          </a:p>
        </p:txBody>
      </p:sp>
      <p:sp>
        <p:nvSpPr>
          <p:cNvPr id="3" name="Segnaposto contenuto 2"/>
          <p:cNvSpPr>
            <a:spLocks noGrp="1"/>
          </p:cNvSpPr>
          <p:nvPr>
            <p:ph idx="1"/>
          </p:nvPr>
        </p:nvSpPr>
        <p:spPr/>
        <p:txBody>
          <a:bodyPr>
            <a:normAutofit fontScale="92500"/>
          </a:bodyPr>
          <a:lstStyle/>
          <a:p>
            <a:r>
              <a:rPr lang="it-IT" dirty="0" err="1" smtClean="0">
                <a:solidFill>
                  <a:srgbClr val="000090"/>
                </a:solidFill>
              </a:rPr>
              <a:t>T</a:t>
            </a:r>
            <a:r>
              <a:rPr lang="en-GB" dirty="0" smtClean="0">
                <a:solidFill>
                  <a:srgbClr val="000090"/>
                </a:solidFill>
              </a:rPr>
              <a:t>he Times</a:t>
            </a:r>
            <a:r>
              <a:rPr lang="en-GB" dirty="0" smtClean="0"/>
              <a:t>, founded in 1785, suspended publication in November 1978 because the workforce would not accept the management’s plans for modernization. </a:t>
            </a:r>
            <a:r>
              <a:rPr lang="it-IT" dirty="0" err="1" smtClean="0"/>
              <a:t>N</a:t>
            </a:r>
            <a:r>
              <a:rPr lang="en-GB" dirty="0" err="1" smtClean="0"/>
              <a:t>ow</a:t>
            </a:r>
            <a:r>
              <a:rPr lang="en-GB" dirty="0" smtClean="0"/>
              <a:t> being published again.</a:t>
            </a:r>
          </a:p>
          <a:p>
            <a:r>
              <a:rPr lang="it-IT" dirty="0" err="1" smtClean="0">
                <a:solidFill>
                  <a:srgbClr val="000090"/>
                </a:solidFill>
              </a:rPr>
              <a:t>T</a:t>
            </a:r>
            <a:r>
              <a:rPr lang="en-GB" dirty="0" smtClean="0">
                <a:solidFill>
                  <a:srgbClr val="000090"/>
                </a:solidFill>
              </a:rPr>
              <a:t>he Daily Telegraph</a:t>
            </a:r>
            <a:r>
              <a:rPr lang="en-GB" dirty="0" smtClean="0"/>
              <a:t>, bought by the majority of middle-class readers; Conservative in outlook.</a:t>
            </a:r>
          </a:p>
          <a:p>
            <a:r>
              <a:rPr lang="it-IT" dirty="0" err="1" smtClean="0">
                <a:solidFill>
                  <a:srgbClr val="000090"/>
                </a:solidFill>
              </a:rPr>
              <a:t>T</a:t>
            </a:r>
            <a:r>
              <a:rPr lang="en-GB" dirty="0" smtClean="0">
                <a:solidFill>
                  <a:srgbClr val="000090"/>
                </a:solidFill>
              </a:rPr>
              <a:t>he Guardian</a:t>
            </a:r>
            <a:r>
              <a:rPr lang="en-GB" dirty="0" smtClean="0"/>
              <a:t>, liberal and humanitarian in outlook; politically non-committed.</a:t>
            </a:r>
          </a:p>
          <a:p>
            <a:r>
              <a:rPr lang="it-IT" dirty="0" err="1" smtClean="0">
                <a:solidFill>
                  <a:srgbClr val="000090"/>
                </a:solidFill>
              </a:rPr>
              <a:t>F</a:t>
            </a:r>
            <a:r>
              <a:rPr lang="en-GB" dirty="0" err="1" smtClean="0">
                <a:solidFill>
                  <a:srgbClr val="000090"/>
                </a:solidFill>
              </a:rPr>
              <a:t>inancial</a:t>
            </a:r>
            <a:r>
              <a:rPr lang="en-GB" dirty="0" smtClean="0">
                <a:solidFill>
                  <a:srgbClr val="000090"/>
                </a:solidFill>
              </a:rPr>
              <a:t> Times </a:t>
            </a:r>
            <a:r>
              <a:rPr lang="en-GB" dirty="0" smtClean="0"/>
              <a:t>reporting not restricted to money matters; covers the arts and politics: well informed. </a:t>
            </a:r>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T</a:t>
            </a:r>
            <a:r>
              <a:rPr lang="en-GB" dirty="0" smtClean="0"/>
              <a:t>he National Sunday Press</a:t>
            </a:r>
            <a:endParaRPr lang="en-GB" dirty="0"/>
          </a:p>
        </p:txBody>
      </p:sp>
      <p:sp>
        <p:nvSpPr>
          <p:cNvPr id="3" name="Segnaposto contenuto 2"/>
          <p:cNvSpPr>
            <a:spLocks noGrp="1"/>
          </p:cNvSpPr>
          <p:nvPr>
            <p:ph idx="1"/>
          </p:nvPr>
        </p:nvSpPr>
        <p:spPr/>
        <p:txBody>
          <a:bodyPr>
            <a:normAutofit fontScale="92500" lnSpcReduction="20000"/>
          </a:bodyPr>
          <a:lstStyle/>
          <a:p>
            <a:r>
              <a:rPr lang="it-IT" dirty="0" err="1" smtClean="0">
                <a:solidFill>
                  <a:srgbClr val="000090"/>
                </a:solidFill>
              </a:rPr>
              <a:t>T</a:t>
            </a:r>
            <a:r>
              <a:rPr lang="en-GB" dirty="0" smtClean="0">
                <a:solidFill>
                  <a:srgbClr val="000090"/>
                </a:solidFill>
              </a:rPr>
              <a:t>he Sunday Times, Sunday Telegraph, The Observer.</a:t>
            </a:r>
          </a:p>
          <a:p>
            <a:r>
              <a:rPr lang="it-IT" dirty="0" smtClean="0"/>
              <a:t>A</a:t>
            </a:r>
            <a:r>
              <a:rPr lang="en-GB" dirty="0" err="1" smtClean="0"/>
              <a:t>ll</a:t>
            </a:r>
            <a:r>
              <a:rPr lang="en-GB" dirty="0" smtClean="0"/>
              <a:t> the quality papers depend a great deal on advertisements to finance them. </a:t>
            </a:r>
            <a:r>
              <a:rPr lang="it-IT" dirty="0" err="1" smtClean="0"/>
              <a:t>T</a:t>
            </a:r>
            <a:r>
              <a:rPr lang="en-GB" dirty="0" smtClean="0"/>
              <a:t>hey all bring information and comment about politics and business throughout the world. </a:t>
            </a:r>
            <a:r>
              <a:rPr lang="it-IT" dirty="0" err="1" smtClean="0"/>
              <a:t>T</a:t>
            </a:r>
            <a:r>
              <a:rPr lang="en-GB" dirty="0" smtClean="0"/>
              <a:t>he specialize in reviewing new books, the London theatre, new films and music.</a:t>
            </a:r>
          </a:p>
          <a:p>
            <a:r>
              <a:rPr lang="it-IT" dirty="0" smtClean="0"/>
              <a:t>A</a:t>
            </a:r>
            <a:r>
              <a:rPr lang="en-GB" dirty="0" err="1" smtClean="0"/>
              <a:t>ll</a:t>
            </a:r>
            <a:r>
              <a:rPr lang="en-GB" dirty="0" smtClean="0"/>
              <a:t> Sunday papers also provide reading material about  fashion, clothes, cooking, the house and home, monitoring and holidays.</a:t>
            </a:r>
          </a:p>
          <a:p>
            <a:r>
              <a:rPr lang="it-IT" dirty="0" err="1" smtClean="0"/>
              <a:t>T</a:t>
            </a:r>
            <a:r>
              <a:rPr lang="en-GB" dirty="0" smtClean="0"/>
              <a:t>he quality papers also include a magazine called “a colour supplement”.</a:t>
            </a:r>
          </a:p>
          <a:p>
            <a:endParaRPr lang="en-GB" dirty="0" smtClean="0">
              <a:solidFill>
                <a:srgbClr val="000090"/>
              </a:solidFill>
            </a:endParaRPr>
          </a:p>
          <a:p>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 The </a:t>
            </a:r>
            <a:r>
              <a:rPr lang="it-IT" dirty="0" err="1" smtClean="0"/>
              <a:t>p</a:t>
            </a:r>
            <a:r>
              <a:rPr lang="en-GB" dirty="0" err="1" smtClean="0"/>
              <a:t>rovincial</a:t>
            </a:r>
            <a:r>
              <a:rPr lang="en-GB" dirty="0" smtClean="0"/>
              <a:t> press</a:t>
            </a:r>
            <a:endParaRPr lang="en-GB" dirty="0"/>
          </a:p>
        </p:txBody>
      </p:sp>
      <p:sp>
        <p:nvSpPr>
          <p:cNvPr id="3" name="Segnaposto contenuto 2"/>
          <p:cNvSpPr>
            <a:spLocks noGrp="1"/>
          </p:cNvSpPr>
          <p:nvPr>
            <p:ph idx="1"/>
          </p:nvPr>
        </p:nvSpPr>
        <p:spPr/>
        <p:txBody>
          <a:bodyPr/>
          <a:lstStyle/>
          <a:p>
            <a:r>
              <a:rPr lang="it-IT" dirty="0" err="1" smtClean="0"/>
              <a:t>N</a:t>
            </a:r>
            <a:r>
              <a:rPr lang="en-GB" dirty="0" err="1" smtClean="0"/>
              <a:t>ational</a:t>
            </a:r>
            <a:r>
              <a:rPr lang="en-GB" dirty="0" smtClean="0"/>
              <a:t> papers are more popular with British readers than provincial papers are, yet many people still prefer a paper published in their own region.</a:t>
            </a:r>
          </a:p>
          <a:p>
            <a:r>
              <a:rPr lang="it-IT" dirty="0" smtClean="0"/>
              <a:t>E</a:t>
            </a:r>
            <a:r>
              <a:rPr lang="en-GB" dirty="0" smtClean="0"/>
              <a:t>very town and country district has at least one newspaper of its own, devoted to local news.</a:t>
            </a:r>
            <a:endParaRPr lang="en-GB"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P</a:t>
            </a:r>
            <a:r>
              <a:rPr lang="en-GB" dirty="0" err="1" smtClean="0"/>
              <a:t>eriodicals</a:t>
            </a:r>
            <a:r>
              <a:rPr lang="en-GB" dirty="0" smtClean="0"/>
              <a:t> </a:t>
            </a:r>
            <a:endParaRPr lang="en-GB" dirty="0"/>
          </a:p>
        </p:txBody>
      </p:sp>
      <p:sp>
        <p:nvSpPr>
          <p:cNvPr id="3" name="Segnaposto contenuto 2"/>
          <p:cNvSpPr>
            <a:spLocks noGrp="1"/>
          </p:cNvSpPr>
          <p:nvPr>
            <p:ph idx="1"/>
          </p:nvPr>
        </p:nvSpPr>
        <p:spPr/>
        <p:txBody>
          <a:bodyPr/>
          <a:lstStyle/>
          <a:p>
            <a:r>
              <a:rPr lang="it-IT" dirty="0" smtClean="0"/>
              <a:t>I</a:t>
            </a:r>
            <a:r>
              <a:rPr lang="en-GB" dirty="0" err="1" smtClean="0"/>
              <a:t>f</a:t>
            </a:r>
            <a:r>
              <a:rPr lang="en-GB" dirty="0" smtClean="0"/>
              <a:t> the British still feel short of reading material, they can choose from 8,500 journals and magazines published weekly or monthly.</a:t>
            </a:r>
          </a:p>
          <a:p>
            <a:r>
              <a:rPr lang="it-IT" dirty="0" err="1" smtClean="0"/>
              <a:t>T</a:t>
            </a:r>
            <a:r>
              <a:rPr lang="en-GB" dirty="0" smtClean="0"/>
              <a:t>here is a periodical for all tastes and interests.</a:t>
            </a:r>
            <a:endParaRPr lang="en-GB"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err="1" smtClean="0"/>
              <a:t>W</a:t>
            </a:r>
            <a:r>
              <a:rPr lang="en-GB" dirty="0" smtClean="0"/>
              <a:t>hat can be published in the press?</a:t>
            </a:r>
            <a:endParaRPr lang="en-GB" dirty="0"/>
          </a:p>
        </p:txBody>
      </p:sp>
      <p:sp>
        <p:nvSpPr>
          <p:cNvPr id="3" name="Segnaposto contenuto 2"/>
          <p:cNvSpPr>
            <a:spLocks noGrp="1"/>
          </p:cNvSpPr>
          <p:nvPr>
            <p:ph idx="1"/>
          </p:nvPr>
        </p:nvSpPr>
        <p:spPr/>
        <p:txBody>
          <a:bodyPr/>
          <a:lstStyle/>
          <a:p>
            <a:r>
              <a:rPr lang="it-IT" dirty="0" err="1" smtClean="0"/>
              <a:t>T</a:t>
            </a:r>
            <a:r>
              <a:rPr lang="en-GB" dirty="0" smtClean="0"/>
              <a:t>he press in Britain is keen to guard its freedom to print whatever it wants to. </a:t>
            </a:r>
            <a:r>
              <a:rPr lang="it-IT" dirty="0" err="1" smtClean="0"/>
              <a:t>H</a:t>
            </a:r>
            <a:r>
              <a:rPr lang="en-GB" dirty="0" err="1" smtClean="0"/>
              <a:t>owever</a:t>
            </a:r>
            <a:r>
              <a:rPr lang="en-GB" dirty="0" smtClean="0"/>
              <a:t>, it is restricted in 5 ways:</a:t>
            </a:r>
          </a:p>
          <a:p>
            <a:r>
              <a:rPr lang="it-IT" dirty="0" err="1" smtClean="0"/>
              <a:t>B</a:t>
            </a:r>
            <a:r>
              <a:rPr lang="en-GB" dirty="0" err="1" smtClean="0"/>
              <a:t>y</a:t>
            </a:r>
            <a:r>
              <a:rPr lang="en-GB" dirty="0" smtClean="0"/>
              <a:t> the laws of libel: newspaper or periodical can be used in the law courts for damages (money) if it publishes a harmful untruth about someone;</a:t>
            </a:r>
          </a:p>
          <a:p>
            <a:r>
              <a:rPr lang="it-IT" dirty="0" err="1" smtClean="0"/>
              <a:t>B</a:t>
            </a:r>
            <a:r>
              <a:rPr lang="en-GB" dirty="0" err="1" smtClean="0"/>
              <a:t>y</a:t>
            </a:r>
            <a:r>
              <a:rPr lang="en-GB" dirty="0" smtClean="0"/>
              <a:t> the Official Secret Act, a law which restricts the reporting of some military and government matters;</a:t>
            </a:r>
          </a:p>
          <a:p>
            <a:endParaRPr lang="en-GB" dirty="0" smtClean="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en-GB"/>
          </a:p>
        </p:txBody>
      </p:sp>
      <p:sp>
        <p:nvSpPr>
          <p:cNvPr id="3" name="Segnaposto contenuto 2"/>
          <p:cNvSpPr>
            <a:spLocks noGrp="1"/>
          </p:cNvSpPr>
          <p:nvPr>
            <p:ph idx="1"/>
          </p:nvPr>
        </p:nvSpPr>
        <p:spPr/>
        <p:txBody>
          <a:bodyPr>
            <a:normAutofit fontScale="92500" lnSpcReduction="10000"/>
          </a:bodyPr>
          <a:lstStyle/>
          <a:p>
            <a:r>
              <a:rPr lang="it-IT" dirty="0" err="1" smtClean="0"/>
              <a:t>B</a:t>
            </a:r>
            <a:r>
              <a:rPr lang="en-GB" dirty="0" err="1" smtClean="0"/>
              <a:t>y</a:t>
            </a:r>
            <a:r>
              <a:rPr lang="en-GB" dirty="0" smtClean="0"/>
              <a:t> legal restrictions on reporting certain  court proceedings or commenting  on a trial in progress in case the publicity would be unfair to the persons on trial;</a:t>
            </a:r>
          </a:p>
          <a:p>
            <a:r>
              <a:rPr lang="it-IT" dirty="0" err="1" smtClean="0"/>
              <a:t>B</a:t>
            </a:r>
            <a:r>
              <a:rPr lang="en-GB" dirty="0" err="1" smtClean="0"/>
              <a:t>y</a:t>
            </a:r>
            <a:r>
              <a:rPr lang="en-GB" dirty="0" smtClean="0"/>
              <a:t> the Press Council.</a:t>
            </a:r>
          </a:p>
          <a:p>
            <a:r>
              <a:rPr lang="it-IT" dirty="0" err="1" smtClean="0"/>
              <a:t>T</a:t>
            </a:r>
            <a:r>
              <a:rPr lang="en-GB" dirty="0" smtClean="0"/>
              <a:t>he Press Council is an official organization which was first set up in 1953. Its aim is to maintain high standards in the press. </a:t>
            </a:r>
            <a:r>
              <a:rPr lang="it-IT" dirty="0" smtClean="0"/>
              <a:t>I</a:t>
            </a:r>
            <a:r>
              <a:rPr lang="en-GB" dirty="0" err="1" smtClean="0"/>
              <a:t>t</a:t>
            </a:r>
            <a:r>
              <a:rPr lang="en-GB" dirty="0" smtClean="0"/>
              <a:t> hears complaints from the public about the behaviour of journalists and the stories newspapers sometimes print. </a:t>
            </a:r>
            <a:r>
              <a:rPr lang="it-IT" dirty="0" err="1" smtClean="0"/>
              <a:t>T</a:t>
            </a:r>
            <a:r>
              <a:rPr lang="en-GB" dirty="0" smtClean="0"/>
              <a:t>he Council is intended to safeguard the privacy of the individual as well as the freedom of the press.</a:t>
            </a:r>
            <a:endParaRPr lang="en-GB"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err="1" smtClean="0"/>
              <a:t>T</a:t>
            </a:r>
            <a:r>
              <a:rPr lang="en-GB" dirty="0" err="1" smtClean="0"/>
              <a:t>elevision</a:t>
            </a:r>
            <a:r>
              <a:rPr lang="en-GB" dirty="0" smtClean="0"/>
              <a:t/>
            </a:r>
            <a:br>
              <a:rPr lang="en-GB" dirty="0" smtClean="0"/>
            </a:br>
            <a:endParaRPr lang="en-GB" dirty="0"/>
          </a:p>
        </p:txBody>
      </p:sp>
      <p:sp>
        <p:nvSpPr>
          <p:cNvPr id="3" name="Segnaposto contenuto 2"/>
          <p:cNvSpPr>
            <a:spLocks noGrp="1"/>
          </p:cNvSpPr>
          <p:nvPr>
            <p:ph idx="1"/>
          </p:nvPr>
        </p:nvSpPr>
        <p:spPr/>
        <p:txBody>
          <a:bodyPr>
            <a:normAutofit fontScale="92500" lnSpcReduction="10000"/>
          </a:bodyPr>
          <a:lstStyle/>
          <a:p>
            <a:r>
              <a:rPr lang="it-IT" dirty="0" err="1" smtClean="0"/>
              <a:t>T</a:t>
            </a:r>
            <a:r>
              <a:rPr lang="en-GB" dirty="0" err="1" smtClean="0"/>
              <a:t>elevision</a:t>
            </a:r>
            <a:r>
              <a:rPr lang="en-GB" dirty="0" smtClean="0"/>
              <a:t> seems to be the first choice among the various media in Britain.</a:t>
            </a:r>
          </a:p>
          <a:p>
            <a:r>
              <a:rPr lang="it-IT" dirty="0" err="1" smtClean="0"/>
              <a:t>P</a:t>
            </a:r>
            <a:r>
              <a:rPr lang="en-GB" dirty="0" err="1" smtClean="0"/>
              <a:t>eople</a:t>
            </a:r>
            <a:r>
              <a:rPr lang="en-GB" dirty="0" smtClean="0"/>
              <a:t> with a television set have to pay an annual government licence. </a:t>
            </a:r>
          </a:p>
          <a:p>
            <a:r>
              <a:rPr lang="it-IT" dirty="0" err="1" smtClean="0"/>
              <a:t>T</a:t>
            </a:r>
            <a:r>
              <a:rPr lang="en-GB" dirty="0" smtClean="0"/>
              <a:t>he BBC has to manage with the licence money plus profits from the sale of records, publications and programmes it sells abroad. </a:t>
            </a:r>
            <a:endParaRPr lang="it-IT" dirty="0" smtClean="0"/>
          </a:p>
          <a:p>
            <a:r>
              <a:rPr lang="it-IT" dirty="0" err="1" smtClean="0"/>
              <a:t>There</a:t>
            </a:r>
            <a:r>
              <a:rPr lang="it-IT" dirty="0" smtClean="0"/>
              <a:t> </a:t>
            </a:r>
            <a:r>
              <a:rPr lang="it-IT" dirty="0" err="1" smtClean="0"/>
              <a:t>is</a:t>
            </a:r>
            <a:r>
              <a:rPr lang="it-IT" dirty="0" smtClean="0"/>
              <a:t> no advertising on the BBC.</a:t>
            </a:r>
          </a:p>
          <a:p>
            <a:r>
              <a:rPr lang="it-IT" dirty="0" smtClean="0"/>
              <a:t>ITV (</a:t>
            </a:r>
            <a:r>
              <a:rPr lang="it-IT" dirty="0" err="1" smtClean="0"/>
              <a:t>independent</a:t>
            </a:r>
            <a:r>
              <a:rPr lang="it-IT" dirty="0" smtClean="0"/>
              <a:t> </a:t>
            </a:r>
            <a:r>
              <a:rPr lang="it-IT" dirty="0" err="1" smtClean="0"/>
              <a:t>television</a:t>
            </a:r>
            <a:r>
              <a:rPr lang="it-IT" dirty="0" smtClean="0"/>
              <a:t>) </a:t>
            </a:r>
            <a:r>
              <a:rPr lang="it-IT" dirty="0" err="1" smtClean="0"/>
              <a:t>gets</a:t>
            </a:r>
            <a:r>
              <a:rPr lang="it-IT" dirty="0" smtClean="0"/>
              <a:t> </a:t>
            </a:r>
            <a:r>
              <a:rPr lang="it-IT" dirty="0" err="1" smtClean="0"/>
              <a:t>its</a:t>
            </a:r>
            <a:r>
              <a:rPr lang="it-IT" dirty="0" smtClean="0"/>
              <a:t> </a:t>
            </a:r>
            <a:r>
              <a:rPr lang="it-IT" dirty="0" err="1" smtClean="0"/>
              <a:t>money</a:t>
            </a:r>
            <a:r>
              <a:rPr lang="it-IT" dirty="0" smtClean="0"/>
              <a:t> </a:t>
            </a:r>
            <a:r>
              <a:rPr lang="it-IT" dirty="0" err="1" smtClean="0"/>
              <a:t>from</a:t>
            </a:r>
            <a:r>
              <a:rPr lang="it-IT" dirty="0" smtClean="0"/>
              <a:t> </a:t>
            </a:r>
            <a:r>
              <a:rPr lang="it-IT" dirty="0" err="1" smtClean="0"/>
              <a:t>advertisers</a:t>
            </a:r>
            <a:r>
              <a:rPr lang="it-IT" dirty="0" smtClean="0"/>
              <a:t> </a:t>
            </a:r>
            <a:r>
              <a:rPr lang="it-IT" dirty="0" err="1" smtClean="0"/>
              <a:t>who</a:t>
            </a:r>
            <a:r>
              <a:rPr lang="it-IT" dirty="0" smtClean="0"/>
              <a:t> </a:t>
            </a:r>
            <a:r>
              <a:rPr lang="it-IT" dirty="0" err="1" smtClean="0"/>
              <a:t>pay</a:t>
            </a:r>
            <a:r>
              <a:rPr lang="it-IT" dirty="0" smtClean="0"/>
              <a:t> </a:t>
            </a:r>
            <a:r>
              <a:rPr lang="it-IT" dirty="0" err="1" smtClean="0"/>
              <a:t>to</a:t>
            </a:r>
            <a:r>
              <a:rPr lang="it-IT" dirty="0" smtClean="0"/>
              <a:t> show </a:t>
            </a:r>
            <a:r>
              <a:rPr lang="it-IT" dirty="0" err="1" smtClean="0"/>
              <a:t>films</a:t>
            </a:r>
            <a:r>
              <a:rPr lang="it-IT" dirty="0" smtClean="0"/>
              <a:t> advertising </a:t>
            </a:r>
            <a:r>
              <a:rPr lang="it-IT" dirty="0" err="1" smtClean="0"/>
              <a:t>their</a:t>
            </a:r>
            <a:r>
              <a:rPr lang="it-IT" dirty="0" smtClean="0"/>
              <a:t> </a:t>
            </a:r>
            <a:r>
              <a:rPr lang="it-IT" dirty="0" err="1" smtClean="0"/>
              <a:t>goods</a:t>
            </a:r>
            <a:r>
              <a:rPr lang="it-IT" dirty="0" smtClean="0"/>
              <a:t> </a:t>
            </a:r>
            <a:r>
              <a:rPr lang="it-IT" dirty="0" err="1" smtClean="0"/>
              <a:t>between</a:t>
            </a:r>
            <a:r>
              <a:rPr lang="it-IT" dirty="0" smtClean="0"/>
              <a:t> </a:t>
            </a:r>
            <a:r>
              <a:rPr lang="it-IT" dirty="0" err="1" smtClean="0"/>
              <a:t>programmes</a:t>
            </a:r>
            <a:r>
              <a:rPr lang="it-IT" dirty="0" smtClean="0"/>
              <a:t> and </a:t>
            </a:r>
            <a:r>
              <a:rPr lang="it-IT" dirty="0" err="1" smtClean="0"/>
              <a:t>during</a:t>
            </a:r>
            <a:r>
              <a:rPr lang="it-IT" dirty="0" smtClean="0"/>
              <a:t> </a:t>
            </a:r>
            <a:r>
              <a:rPr lang="it-IT" dirty="0" err="1" smtClean="0"/>
              <a:t>breaks</a:t>
            </a:r>
            <a:r>
              <a:rPr lang="it-IT" dirty="0" smtClean="0"/>
              <a:t> in </a:t>
            </a:r>
            <a:r>
              <a:rPr lang="it-IT" dirty="0" err="1" smtClean="0"/>
              <a:t>programmes</a:t>
            </a:r>
            <a:r>
              <a:rPr lang="it-IT" dirty="0" smtClean="0"/>
              <a:t>: “commercial </a:t>
            </a:r>
            <a:r>
              <a:rPr lang="it-IT" dirty="0" err="1" smtClean="0"/>
              <a:t>breaks</a:t>
            </a:r>
            <a:r>
              <a:rPr lang="it-IT" dirty="0" smtClean="0"/>
              <a:t>”.</a:t>
            </a:r>
            <a:endParaRPr lang="en-GB"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BBC</a:t>
            </a:r>
            <a:endParaRPr lang="en-GB" dirty="0"/>
          </a:p>
        </p:txBody>
      </p:sp>
      <p:sp>
        <p:nvSpPr>
          <p:cNvPr id="3" name="Segnaposto contenuto 2"/>
          <p:cNvSpPr>
            <a:spLocks noGrp="1"/>
          </p:cNvSpPr>
          <p:nvPr>
            <p:ph idx="1"/>
          </p:nvPr>
        </p:nvSpPr>
        <p:spPr/>
        <p:txBody>
          <a:bodyPr/>
          <a:lstStyle/>
          <a:p>
            <a:r>
              <a:rPr lang="en-GB" dirty="0" smtClean="0"/>
              <a:t>People all over the world listen to the BBC World Service radio programmes of news, comment and talks. </a:t>
            </a:r>
            <a:r>
              <a:rPr lang="it-IT" dirty="0" err="1" smtClean="0"/>
              <a:t>T</a:t>
            </a:r>
            <a:r>
              <a:rPr lang="en-GB" dirty="0" smtClean="0"/>
              <a:t>he habit started during World War II when the BBC gained a reputation for telling the truth.</a:t>
            </a:r>
          </a:p>
          <a:p>
            <a:r>
              <a:rPr lang="en-GB" dirty="0" smtClean="0"/>
              <a:t>Apart from the information it provides the World Service helps many people to improve their English.</a:t>
            </a:r>
            <a:endParaRPr lang="en-GB" dirty="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B</a:t>
            </a:r>
            <a:r>
              <a:rPr lang="en-GB" dirty="0" err="1" smtClean="0"/>
              <a:t>roadcasting</a:t>
            </a:r>
            <a:r>
              <a:rPr lang="en-GB" dirty="0" smtClean="0"/>
              <a:t> and politics</a:t>
            </a:r>
            <a:endParaRPr lang="en-GB" dirty="0"/>
          </a:p>
        </p:txBody>
      </p:sp>
      <p:sp>
        <p:nvSpPr>
          <p:cNvPr id="3" name="Segnaposto contenuto 2"/>
          <p:cNvSpPr>
            <a:spLocks noGrp="1"/>
          </p:cNvSpPr>
          <p:nvPr>
            <p:ph idx="1"/>
          </p:nvPr>
        </p:nvSpPr>
        <p:spPr/>
        <p:txBody>
          <a:bodyPr>
            <a:normAutofit/>
          </a:bodyPr>
          <a:lstStyle/>
          <a:p>
            <a:r>
              <a:rPr lang="it-IT" dirty="0" err="1" smtClean="0"/>
              <a:t>T</a:t>
            </a:r>
            <a:r>
              <a:rPr lang="en-GB" dirty="0" smtClean="0"/>
              <a:t>he time given to political parties for their broadcasts is strictly controlled throughout the year as well as at election times.</a:t>
            </a:r>
          </a:p>
          <a:p>
            <a:r>
              <a:rPr lang="it-IT" dirty="0" smtClean="0"/>
              <a:t>I</a:t>
            </a:r>
            <a:r>
              <a:rPr lang="en-GB" dirty="0" err="1" smtClean="0"/>
              <a:t>n</a:t>
            </a:r>
            <a:r>
              <a:rPr lang="en-GB" dirty="0" smtClean="0"/>
              <a:t> 1978 an experiment began: twice a week, “Question Time” is broadcast from the House of Commons. Questions are put to the Prime Minister and to other ministers by Members of Parliament and the answers, too, are heard on television</a:t>
            </a:r>
            <a:r>
              <a:rPr lang="en-GB" smtClean="0"/>
              <a:t>. </a:t>
            </a:r>
            <a:endParaRPr lang="en-GB"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tice">
  <a:themeElements>
    <a:clrScheme name="Vertice">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Vertice">
      <a:majorFont>
        <a:latin typeface="Lucida Sans"/>
        <a:ea typeface=""/>
        <a:cs typeface=""/>
        <a:font script="Grek" typeface="Arial"/>
        <a:font script="Cyrl" typeface="Arial"/>
        <a:font script="Jpan" typeface="ヒラギノ丸ゴ Pro W4"/>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ＭＳ 明朝"/>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Vertice">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Vertice.thmx</Template>
  <TotalTime>123</TotalTime>
  <Words>803</Words>
  <Application>Microsoft PowerPoint per Mac</Application>
  <PresentationFormat>Presentazione su schermo (4:3)</PresentationFormat>
  <Paragraphs>46</Paragraphs>
  <Slides>12</Slides>
  <Notes>0</Notes>
  <HiddenSlides>0</HiddenSlides>
  <MMClips>0</MMClips>
  <ScaleCrop>false</ScaleCrop>
  <HeadingPairs>
    <vt:vector size="4" baseType="variant">
      <vt:variant>
        <vt:lpstr>Modello struttura</vt:lpstr>
      </vt:variant>
      <vt:variant>
        <vt:i4>1</vt:i4>
      </vt:variant>
      <vt:variant>
        <vt:lpstr>Titoli diapositive</vt:lpstr>
      </vt:variant>
      <vt:variant>
        <vt:i4>12</vt:i4>
      </vt:variant>
    </vt:vector>
  </HeadingPairs>
  <TitlesOfParts>
    <vt:vector size="13" baseType="lpstr">
      <vt:lpstr>Vertice</vt:lpstr>
      <vt:lpstr>The Media</vt:lpstr>
      <vt:lpstr>Newspapers</vt:lpstr>
      <vt:lpstr>The popular papers</vt:lpstr>
      <vt:lpstr>The quality papers</vt:lpstr>
      <vt:lpstr>The National Sunday Press</vt:lpstr>
      <vt:lpstr> The provincial press</vt:lpstr>
      <vt:lpstr>Periodicals </vt:lpstr>
      <vt:lpstr>What can be published in the press?</vt:lpstr>
      <vt:lpstr>Diapositiva 9</vt:lpstr>
      <vt:lpstr>Television </vt:lpstr>
      <vt:lpstr>BBC</vt:lpstr>
      <vt:lpstr>Broadcasting and politics</vt:lpstr>
    </vt:vector>
  </TitlesOfParts>
  <Company>Università G.D'Annunzio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Media</dc:title>
  <dc:creator>Alessio Pellegrini</dc:creator>
  <cp:lastModifiedBy>Alessio Pellegrini</cp:lastModifiedBy>
  <cp:revision>5</cp:revision>
  <dcterms:created xsi:type="dcterms:W3CDTF">2014-03-13T22:22:52Z</dcterms:created>
  <dcterms:modified xsi:type="dcterms:W3CDTF">2014-03-14T00:26:32Z</dcterms:modified>
</cp:coreProperties>
</file>