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13.xml" ContentType="application/vnd.openxmlformats-officedocument.presentationml.slideLayout+xml"/>
  <Override PartName="/ppt/slideLayouts/slideLayout16.xml" ContentType="application/vnd.openxmlformats-officedocument.presentationml.slideLayout+xml"/>
  <Default Extension="bin" ContentType="application/vnd.openxmlformats-officedocument.presentationml.printerSettings"/>
  <Override PartName="/ppt/slideLayouts/slideLayout15.xml" ContentType="application/vnd.openxmlformats-officedocument.presentationml.slideLayout+xml"/>
  <Default Extension="png" ContentType="image/png"/>
  <Override PartName="/docProps/core.xml" ContentType="application/vnd.openxmlformats-package.core-properties+xml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747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 varScale="1">
        <p:scale>
          <a:sx n="91" d="100"/>
          <a:sy n="91" d="100"/>
        </p:scale>
        <p:origin x="-848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D2413E-93BE-9C4A-86A7-575BD6619894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F73515-29DE-B34D-A520-D36E93C21022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F73515-29DE-B34D-A520-D36E93C21022}" type="slidenum">
              <a:rPr lang="en-GB" smtClean="0"/>
              <a:pPr/>
              <a:t>7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2502945"/>
            <a:ext cx="1466879" cy="1676400"/>
            <a:chOff x="1230573" y="1890215"/>
            <a:chExt cx="1444388" cy="1650696"/>
          </a:xfrm>
        </p:grpSpPr>
        <p:sp>
          <p:nvSpPr>
            <p:cNvPr id="9" name="Oval 8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Oval 9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Oval 10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Oval 11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356350"/>
            <a:ext cx="2895600" cy="365125"/>
          </a:xfr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 eaLnBrk="1" latinLnBrk="0" hangingPunct="1"/>
            <a:fld id="{8C592886-E571-45D5-8B56-343DC94F8FA6}" type="slidenum">
              <a:rPr kumimoji="0" lang="en-US" smtClean="0"/>
              <a:pPr algn="r" eaLnBrk="1" latinLnBrk="0" hangingPunct="1"/>
              <a:t>‹n.›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3" name="Round Same Side Corner Rectangle 12"/>
          <p:cNvSpPr/>
          <p:nvPr/>
        </p:nvSpPr>
        <p:spPr>
          <a:xfrm rot="5400000" flipH="1">
            <a:off x="4572000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51248" y="1680881"/>
            <a:ext cx="3273552" cy="164054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51248" y="3384176"/>
            <a:ext cx="3273552" cy="530352"/>
          </a:xfrm>
        </p:spPr>
        <p:txBody>
          <a:bodyPr vert="horz" lIns="91440" tIns="0" rIns="91440" bIns="0" rtlCol="0">
            <a:normAutofit/>
          </a:bodyPr>
          <a:lstStyle>
            <a:lvl1pPr marL="0" indent="0" algn="ct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Diapositiva titolo con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/>
          <a:lstStyle>
            <a:lvl1pPr algn="ctr">
              <a:defRPr sz="9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7" name="Round Same Side Corner Rectangle 6"/>
          <p:cNvSpPr/>
          <p:nvPr/>
        </p:nvSpPr>
        <p:spPr>
          <a:xfrm rot="16200000">
            <a:off x="1066801" y="1603786"/>
            <a:ext cx="3474720" cy="3474720"/>
          </a:xfrm>
          <a:prstGeom prst="round2SameRect">
            <a:avLst>
              <a:gd name="adj1" fmla="val 3122"/>
              <a:gd name="adj2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 rot="5400000">
            <a:off x="4585448" y="1603786"/>
            <a:ext cx="3474720" cy="3474720"/>
          </a:xfrm>
          <a:prstGeom prst="round2SameRect">
            <a:avLst>
              <a:gd name="adj1" fmla="val 3096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  <a:ln>
            <a:noFill/>
          </a:ln>
        </p:spPr>
        <p:txBody>
          <a:bodyPr vert="vert270"/>
          <a:lstStyle>
            <a:lvl1pPr marL="0" indent="0"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grpSp>
        <p:nvGrpSpPr>
          <p:cNvPr id="8" name="Group 25"/>
          <p:cNvGrpSpPr>
            <a:grpSpLocks noChangeAspect="1"/>
          </p:cNvGrpSpPr>
          <p:nvPr/>
        </p:nvGrpSpPr>
        <p:grpSpPr>
          <a:xfrm>
            <a:off x="2071048" y="1842448"/>
            <a:ext cx="1466879" cy="1676400"/>
            <a:chOff x="1230573" y="1890215"/>
            <a:chExt cx="1444388" cy="1650696"/>
          </a:xfrm>
        </p:grpSpPr>
        <p:sp>
          <p:nvSpPr>
            <p:cNvPr id="27" name="Oval 26"/>
            <p:cNvSpPr/>
            <p:nvPr/>
          </p:nvSpPr>
          <p:spPr>
            <a:xfrm>
              <a:off x="1230573" y="1890215"/>
              <a:ext cx="1444388" cy="937146"/>
            </a:xfrm>
            <a:prstGeom prst="ellipse">
              <a:avLst/>
            </a:prstGeom>
            <a:solidFill>
              <a:srgbClr val="FFFFFF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Oval 27"/>
            <p:cNvSpPr/>
            <p:nvPr/>
          </p:nvSpPr>
          <p:spPr>
            <a:xfrm>
              <a:off x="1935709" y="2845831"/>
              <a:ext cx="603504" cy="402336"/>
            </a:xfrm>
            <a:prstGeom prst="ellipse">
              <a:avLst/>
            </a:prstGeom>
            <a:solidFill>
              <a:srgbClr val="FFFFFF">
                <a:alpha val="4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Oval 28"/>
            <p:cNvSpPr/>
            <p:nvPr/>
          </p:nvSpPr>
          <p:spPr>
            <a:xfrm>
              <a:off x="1901589" y="3275735"/>
              <a:ext cx="392373" cy="265176"/>
            </a:xfrm>
            <a:prstGeom prst="ellipse">
              <a:avLst/>
            </a:prstGeom>
            <a:solidFill>
              <a:srgbClr val="FFFFFF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0" name="Oval 29"/>
            <p:cNvSpPr/>
            <p:nvPr/>
          </p:nvSpPr>
          <p:spPr>
            <a:xfrm>
              <a:off x="1633181" y="2395181"/>
              <a:ext cx="621792" cy="402336"/>
            </a:xfrm>
            <a:prstGeom prst="ellipse">
              <a:avLst/>
            </a:prstGeom>
            <a:solidFill>
              <a:srgbClr val="FFFFFF">
                <a:alpha val="38039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6447" y="3114115"/>
            <a:ext cx="3276600" cy="1162050"/>
          </a:xfrm>
        </p:spPr>
        <p:txBody>
          <a:bodyPr tIns="0" bIns="0" anchor="b" anchorCtr="0">
            <a:noAutofit/>
          </a:bodyPr>
          <a:lstStyle>
            <a:lvl1pPr algn="ctr">
              <a:lnSpc>
                <a:spcPts val="4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6447" y="4343400"/>
            <a:ext cx="3276600" cy="533400"/>
          </a:xfrm>
        </p:spPr>
        <p:txBody>
          <a:bodyPr tIns="0" bIns="0">
            <a:normAutofit/>
          </a:bodyPr>
          <a:lstStyle>
            <a:lvl1pPr marL="0" indent="0" algn="ctr">
              <a:spcBef>
                <a:spcPct val="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6"/>
          <p:cNvGrpSpPr/>
          <p:nvPr/>
        </p:nvGrpSpPr>
        <p:grpSpPr>
          <a:xfrm>
            <a:off x="222912" y="1254456"/>
            <a:ext cx="7892388" cy="3918778"/>
            <a:chOff x="222912" y="1254456"/>
            <a:chExt cx="7892388" cy="3918778"/>
          </a:xfrm>
        </p:grpSpPr>
        <p:sp>
          <p:nvSpPr>
            <p:cNvPr id="7" name="Rounded Rectangle 6"/>
            <p:cNvSpPr/>
            <p:nvPr/>
          </p:nvSpPr>
          <p:spPr>
            <a:xfrm>
              <a:off x="1028700" y="1600200"/>
              <a:ext cx="7086600" cy="3474720"/>
            </a:xfrm>
            <a:prstGeom prst="roundRect">
              <a:avLst>
                <a:gd name="adj" fmla="val 312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222912" y="1254456"/>
              <a:ext cx="3429000" cy="3918778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4182" y="2021541"/>
            <a:ext cx="4200618" cy="1362075"/>
          </a:xfrm>
        </p:spPr>
        <p:txBody>
          <a:bodyPr vert="horz" lIns="91440" tIns="0" rIns="91440" bIns="0" rtlCol="0" anchor="b" anchorCtr="0">
            <a:noAutofit/>
          </a:bodyPr>
          <a:lstStyle>
            <a:lvl1pPr algn="r" defTabSz="914400" rtl="0" eaLnBrk="1" latinLnBrk="0" hangingPunct="1">
              <a:lnSpc>
                <a:spcPts val="4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21424" y="3388659"/>
            <a:ext cx="4603376" cy="1083328"/>
          </a:xfrm>
        </p:spPr>
        <p:txBody>
          <a:bodyPr vert="horz" lIns="91440" tIns="0" rIns="91440" bIns="0" rtlCol="0">
            <a:normAutofit/>
          </a:bodyPr>
          <a:lstStyle>
            <a:lvl1pPr marL="0" indent="0" algn="r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76E01125-63B7-4F61-8034-CDF038F538C8}" type="datetime1">
              <a:rPr lang="it-IT" smtClean="0"/>
              <a:pPr/>
              <a:t>26-03-2014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67200" y="6356350"/>
            <a:ext cx="609600" cy="365125"/>
          </a:xfrm>
        </p:spPr>
        <p:txBody>
          <a:bodyPr vert="horz" lIns="91440" tIns="45720" rIns="91440" bIns="45720" rtlCol="0" anchor="ctr"/>
          <a:lstStyle>
            <a:lvl1pPr marL="0" algn="ctr" defTabSz="914400" rtl="0" eaLnBrk="1" latinLnBrk="0" hangingPunct="1">
              <a:defRPr sz="900" b="1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DB0E4600-0381-4CF3-88F2-7ED7D2E3F9C8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3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5" name="Rounded Rectangle 14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7" name="Oval 16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4070" y="224118"/>
            <a:ext cx="4800600" cy="886968"/>
          </a:xfrm>
        </p:spPr>
        <p:txBody>
          <a:bodyPr lIns="45720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2474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1647" y="1600200"/>
            <a:ext cx="3703320" cy="4525963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21040" y="363071"/>
            <a:ext cx="609600" cy="365125"/>
          </a:xfrm>
        </p:spPr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71212" y="1548761"/>
            <a:ext cx="3657600" cy="274320"/>
          </a:xfrm>
          <a:prstGeom prst="roundRect">
            <a:avLst>
              <a:gd name="adj" fmla="val 3116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8352" y="2021456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81533" y="1548761"/>
            <a:ext cx="3657600" cy="274320"/>
          </a:xfrm>
          <a:prstGeom prst="roundRect">
            <a:avLst>
              <a:gd name="adj" fmla="val 34058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 algn="ctr" defTabSz="914400" rtl="0" eaLnBrk="1" latinLnBrk="0" hangingPunct="1">
              <a:spcBef>
                <a:spcPct val="0"/>
              </a:spcBef>
              <a:buNone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8673" y="2019869"/>
            <a:ext cx="3703320" cy="4106294"/>
          </a:xfrm>
        </p:spPr>
        <p:txBody>
          <a:bodyPr lIns="45720"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321729" y="365760"/>
            <a:ext cx="609600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800" b="1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grpSp>
        <p:nvGrpSpPr>
          <p:cNvPr id="10" name="Group 15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7" name="Rounded Rectangle 16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9" name="Oval 18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664" y="228600"/>
            <a:ext cx="4800600" cy="886968"/>
          </a:xfrm>
        </p:spPr>
        <p:txBody>
          <a:bodyPr vert="horz" lIns="4572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grpSp>
        <p:nvGrpSpPr>
          <p:cNvPr id="6" name="Group 8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10" name="Rounded Rectangle 9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7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321040" y="365760"/>
            <a:ext cx="609600" cy="365125"/>
          </a:xfrm>
        </p:spPr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grpSp>
        <p:nvGrpSpPr>
          <p:cNvPr id="5" name="Group 7"/>
          <p:cNvGrpSpPr/>
          <p:nvPr/>
        </p:nvGrpSpPr>
        <p:grpSpPr>
          <a:xfrm>
            <a:off x="7418696" y="457200"/>
            <a:ext cx="914400" cy="914400"/>
            <a:chOff x="842682" y="2971800"/>
            <a:chExt cx="914400" cy="914400"/>
          </a:xfrm>
        </p:grpSpPr>
        <p:sp>
          <p:nvSpPr>
            <p:cNvPr id="9" name="Rounded Rectangle 8"/>
            <p:cNvSpPr/>
            <p:nvPr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6" name="Group 10"/>
            <p:cNvGrpSpPr>
              <a:grpSpLocks noChangeAspect="1"/>
            </p:cNvGrpSpPr>
            <p:nvPr/>
          </p:nvGrpSpPr>
          <p:grpSpPr>
            <a:xfrm>
              <a:off x="948372" y="3034353"/>
              <a:ext cx="700732" cy="800823"/>
              <a:chOff x="1230573" y="1890215"/>
              <a:chExt cx="1444388" cy="1650696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8999" y="304800"/>
            <a:ext cx="4948269" cy="719424"/>
          </a:xfrm>
        </p:spPr>
        <p:txBody>
          <a:bodyPr anchor="b"/>
          <a:lstStyle>
            <a:lvl1pPr algn="l">
              <a:defRPr sz="22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18113" y="2292824"/>
            <a:ext cx="4959126" cy="3833339"/>
          </a:xfrm>
        </p:spPr>
        <p:txBody>
          <a:bodyPr/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0" y="1160463"/>
            <a:ext cx="4948269" cy="95408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429001" y="450850"/>
            <a:ext cx="4922184" cy="461168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6758" y="5069541"/>
            <a:ext cx="4924425" cy="662519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6759" y="5732060"/>
            <a:ext cx="4924425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Immagine con didascalia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1609725"/>
            <a:ext cx="5343525" cy="2281238"/>
          </a:xfrm>
          <a:prstGeom prst="roundRect">
            <a:avLst>
              <a:gd name="adj" fmla="val 3826"/>
            </a:avLst>
          </a:prstGeo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3904812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4586704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6" y="443552"/>
            <a:ext cx="5343525" cy="2281238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2015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lIns="91440" tIns="45720" rIns="91440" bIns="45720" rtlCol="0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 algn="l" defTabSz="914400" rtl="0" eaLnBrk="1" latinLnBrk="0" hangingPunct="1">
              <a:spcBef>
                <a:spcPts val="1800"/>
              </a:spcBef>
              <a:buClr>
                <a:schemeClr val="accent1"/>
              </a:buClr>
              <a:buSzPct val="130000"/>
              <a:buFont typeface="Wingdings" pitchFamily="2" charset="2"/>
              <a:buNone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4 Immagini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318" y="5055855"/>
            <a:ext cx="5416313" cy="681892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48319" y="5737747"/>
            <a:ext cx="5416313" cy="627797"/>
          </a:xfrm>
        </p:spPr>
        <p:txBody>
          <a:bodyPr/>
          <a:lstStyle>
            <a:lvl1pPr marL="0" indent="0">
              <a:spcBef>
                <a:spcPct val="0"/>
              </a:spcBef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 flipH="1" flipV="1">
            <a:off x="3021106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4" name="Picture Placeholder 11"/>
          <p:cNvSpPr>
            <a:spLocks noGrp="1"/>
          </p:cNvSpPr>
          <p:nvPr>
            <p:ph type="pic" sz="quarter" idx="15"/>
          </p:nvPr>
        </p:nvSpPr>
        <p:spPr>
          <a:xfrm flipV="1">
            <a:off x="5723362" y="2756848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0" name="Picture Placeholder 11"/>
          <p:cNvSpPr>
            <a:spLocks noGrp="1"/>
          </p:cNvSpPr>
          <p:nvPr>
            <p:ph type="pic" sz="quarter" idx="16"/>
          </p:nvPr>
        </p:nvSpPr>
        <p:spPr>
          <a:xfrm flipH="1">
            <a:off x="3021106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5723362" y="437202"/>
            <a:ext cx="2642616" cy="2281238"/>
          </a:xfrm>
          <a:prstGeom prst="round1Rect">
            <a:avLst>
              <a:gd name="adj" fmla="val 9488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vert="horz"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2 Immagini, 2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1998756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3442648"/>
            <a:ext cx="2743200" cy="2968389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5"/>
          </p:nvPr>
        </p:nvSpPr>
        <p:spPr>
          <a:xfrm>
            <a:off x="5840505" y="4108759"/>
            <a:ext cx="2524126" cy="1998756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6"/>
          </p:nvPr>
        </p:nvSpPr>
        <p:spPr>
          <a:xfrm>
            <a:off x="5840505" y="34426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Immagini, 3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40505" y="1112198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021107" y="443551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5" name="Picture Placeholder 11"/>
          <p:cNvSpPr>
            <a:spLocks noGrp="1"/>
          </p:cNvSpPr>
          <p:nvPr>
            <p:ph type="pic" sz="quarter" idx="14"/>
          </p:nvPr>
        </p:nvSpPr>
        <p:spPr>
          <a:xfrm flipV="1">
            <a:off x="3021107" y="4462815"/>
            <a:ext cx="2743200" cy="1956816"/>
          </a:xfrm>
          <a:prstGeom prst="round2SameRect">
            <a:avLst>
              <a:gd name="adj1" fmla="val 5300"/>
              <a:gd name="adj2" fmla="val 0"/>
            </a:avLst>
          </a:prstGeom>
          <a:blipFill dpi="0" rotWithShape="0">
            <a:blip r:embed="rId2" cstate="print"/>
            <a:srcRect/>
            <a:stretch>
              <a:fillRect/>
            </a:stretch>
          </a:blipFill>
        </p:spPr>
        <p:txBody>
          <a:bodyPr anchor="b" anchorCtr="1">
            <a:normAutofit/>
            <a:scene3d>
              <a:camera prst="orthographicFront">
                <a:rot lat="0" lon="0" rev="10800000"/>
              </a:camera>
              <a:lightRig rig="threePt" dir="t"/>
            </a:scene3d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40505" y="443551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8"/>
          </p:nvPr>
        </p:nvSpPr>
        <p:spPr>
          <a:xfrm>
            <a:off x="3021107" y="2452048"/>
            <a:ext cx="2743200" cy="1956816"/>
          </a:xfrm>
          <a:prstGeom prst="rect">
            <a:avLst/>
          </a:prstGeom>
          <a:noFill/>
        </p:spPr>
        <p:txBody>
          <a:bodyPr anchor="t" anchorCtr="1"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19"/>
          </p:nvPr>
        </p:nvSpPr>
        <p:spPr>
          <a:xfrm>
            <a:off x="5840505" y="3133941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40505" y="2452048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1"/>
          </p:nvPr>
        </p:nvSpPr>
        <p:spPr>
          <a:xfrm>
            <a:off x="5840505" y="5135813"/>
            <a:ext cx="2524126" cy="989959"/>
          </a:xfrm>
        </p:spPr>
        <p:txBody>
          <a:bodyPr/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2"/>
          </p:nvPr>
        </p:nvSpPr>
        <p:spPr>
          <a:xfrm>
            <a:off x="5840505" y="4462815"/>
            <a:ext cx="2524126" cy="67468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1800" b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0206" y="685800"/>
            <a:ext cx="4924424" cy="886968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40206" y="2020888"/>
            <a:ext cx="4924425" cy="4106862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24800" y="750580"/>
            <a:ext cx="914400" cy="5381934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7100" y="749300"/>
            <a:ext cx="3924300" cy="5376863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4" Type="http://schemas.openxmlformats.org/officeDocument/2006/relationships/slideLayout" Target="../slideLayouts/slideLayout14.xml"/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6" Type="http://schemas.openxmlformats.org/officeDocument/2006/relationships/slideLayout" Target="../slideLayouts/slideLayout16.xml"/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1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fld id="{A288F422-40A9-FF4B-B69C-10D4D7B4F79F}" type="datetimeFigureOut">
              <a:rPr lang="it-IT" smtClean="0"/>
              <a:pPr/>
              <a:t>26-03-2014</a:t>
            </a:fld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0" y="685800"/>
            <a:ext cx="4948238" cy="88696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0" y="2020888"/>
            <a:ext cx="4946602" cy="4105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52600" y="2877671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 b="1">
                <a:solidFill>
                  <a:schemeClr val="accent1"/>
                </a:solidFill>
              </a:defRPr>
            </a:lvl1pPr>
          </a:lstStyle>
          <a:p>
            <a:fld id="{0AA34883-197B-0544-AB76-9E65FB81F29B}" type="slidenum">
              <a:rPr lang="en-GB" smtClean="0"/>
              <a:pPr/>
              <a:t>‹n.›</a:t>
            </a:fld>
            <a:endParaRPr lang="en-GB"/>
          </a:p>
        </p:txBody>
      </p:sp>
      <p:grpSp>
        <p:nvGrpSpPr>
          <p:cNvPr id="7" name="Group 18"/>
          <p:cNvGrpSpPr/>
          <p:nvPr/>
        </p:nvGrpSpPr>
        <p:grpSpPr>
          <a:xfrm>
            <a:off x="842682" y="2971800"/>
            <a:ext cx="914400" cy="914400"/>
            <a:chOff x="842682" y="2971800"/>
            <a:chExt cx="914400" cy="914400"/>
          </a:xfrm>
        </p:grpSpPr>
        <p:sp>
          <p:nvSpPr>
            <p:cNvPr id="8" name="Rounded Rectangle 7"/>
            <p:cNvSpPr/>
            <p:nvPr userDrawn="1"/>
          </p:nvSpPr>
          <p:spPr>
            <a:xfrm>
              <a:off x="842682" y="2971800"/>
              <a:ext cx="914400" cy="914400"/>
            </a:xfrm>
            <a:prstGeom prst="roundRect">
              <a:avLst>
                <a:gd name="adj" fmla="val 9314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9" name="Group 10"/>
            <p:cNvGrpSpPr>
              <a:grpSpLocks noChangeAspect="1"/>
            </p:cNvGrpSpPr>
            <p:nvPr userDrawn="1"/>
          </p:nvGrpSpPr>
          <p:grpSpPr>
            <a:xfrm>
              <a:off x="948372" y="3034352"/>
              <a:ext cx="700732" cy="800822"/>
              <a:chOff x="1230573" y="1890215"/>
              <a:chExt cx="1444388" cy="1650696"/>
            </a:xfrm>
          </p:grpSpPr>
          <p:sp>
            <p:nvSpPr>
              <p:cNvPr id="12" name="Oval 11"/>
              <p:cNvSpPr/>
              <p:nvPr userDrawn="1"/>
            </p:nvSpPr>
            <p:spPr>
              <a:xfrm>
                <a:off x="1230573" y="1890215"/>
                <a:ext cx="1444388" cy="937146"/>
              </a:xfrm>
              <a:prstGeom prst="ellipse">
                <a:avLst/>
              </a:prstGeom>
              <a:solidFill>
                <a:srgbClr val="FFFF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3" name="Oval 12"/>
              <p:cNvSpPr/>
              <p:nvPr userDrawn="1"/>
            </p:nvSpPr>
            <p:spPr>
              <a:xfrm>
                <a:off x="1935709" y="2845831"/>
                <a:ext cx="603504" cy="402336"/>
              </a:xfrm>
              <a:prstGeom prst="ellipse">
                <a:avLst/>
              </a:prstGeom>
              <a:solidFill>
                <a:srgbClr val="FFFFFF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4" name="Oval 13"/>
              <p:cNvSpPr/>
              <p:nvPr userDrawn="1"/>
            </p:nvSpPr>
            <p:spPr>
              <a:xfrm>
                <a:off x="1901589" y="3275735"/>
                <a:ext cx="392373" cy="265176"/>
              </a:xfrm>
              <a:prstGeom prst="ellipse">
                <a:avLst/>
              </a:pr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15" name="Oval 14"/>
              <p:cNvSpPr/>
              <p:nvPr userDrawn="1"/>
            </p:nvSpPr>
            <p:spPr>
              <a:xfrm>
                <a:off x="1633181" y="2395181"/>
                <a:ext cx="621792" cy="402336"/>
              </a:xfrm>
              <a:prstGeom prst="ellipse">
                <a:avLst/>
              </a:prstGeom>
              <a:solidFill>
                <a:srgbClr val="FFFFFF">
                  <a:alpha val="38039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2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30000"/>
        <a:buFont typeface="Wingdings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R</a:t>
            </a:r>
            <a:r>
              <a:rPr lang="en-GB" dirty="0" err="1" smtClean="0"/>
              <a:t>eligion</a:t>
            </a:r>
            <a:r>
              <a:rPr lang="en-GB" dirty="0" smtClean="0"/>
              <a:t> 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H</a:t>
            </a:r>
            <a:r>
              <a:rPr lang="en-GB" dirty="0" err="1" smtClean="0"/>
              <a:t>istorical</a:t>
            </a:r>
            <a:r>
              <a:rPr lang="en-GB" dirty="0" smtClean="0"/>
              <a:t> background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Britain is mainly a Christian country.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origins of Christianity date back the Roman occupation of England.</a:t>
            </a:r>
          </a:p>
          <a:p>
            <a:r>
              <a:rPr lang="it-IT" dirty="0" err="1" smtClean="0"/>
              <a:t>B</a:t>
            </a:r>
            <a:r>
              <a:rPr lang="en-GB" dirty="0" err="1" smtClean="0"/>
              <a:t>etween</a:t>
            </a:r>
            <a:r>
              <a:rPr lang="en-GB" dirty="0" smtClean="0"/>
              <a:t> AD 596-7 the Anglo-Saxon Kings foster the spread of Christianity as a support of their power, then the connection between state and church started.</a:t>
            </a:r>
          </a:p>
          <a:p>
            <a:r>
              <a:rPr lang="en-GB" dirty="0" smtClean="0"/>
              <a:t>Henry VIII and the Act of Supremacy in 1534.</a:t>
            </a:r>
          </a:p>
          <a:p>
            <a:r>
              <a:rPr lang="en-GB" dirty="0" smtClean="0"/>
              <a:t>Henry VIII titled by the Pope: </a:t>
            </a:r>
            <a:r>
              <a:rPr lang="en-GB" dirty="0" err="1" smtClean="0"/>
              <a:t>Fidei</a:t>
            </a:r>
            <a:r>
              <a:rPr lang="en-GB" dirty="0" smtClean="0"/>
              <a:t> </a:t>
            </a:r>
            <a:r>
              <a:rPr lang="en-GB" dirty="0" err="1" smtClean="0"/>
              <a:t>Defensor</a:t>
            </a:r>
            <a:r>
              <a:rPr lang="en-GB" dirty="0" smtClean="0"/>
              <a:t> </a:t>
            </a: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Catholic Counter-Reformation and Mary Tudor.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Protestant status of the Church is definitely established by Queen Elizabeth I (1558-1603).</a:t>
            </a:r>
          </a:p>
          <a:p>
            <a:r>
              <a:rPr lang="en-GB" dirty="0" smtClean="0"/>
              <a:t>Dissenters and Free Churches.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Puritan</a:t>
            </a:r>
            <a:r>
              <a:rPr lang="it-IT" dirty="0" smtClean="0"/>
              <a:t> regime </a:t>
            </a:r>
            <a:r>
              <a:rPr lang="it-IT" dirty="0" err="1" smtClean="0"/>
              <a:t>of</a:t>
            </a:r>
            <a:r>
              <a:rPr lang="it-IT" dirty="0" smtClean="0"/>
              <a:t> Oliver </a:t>
            </a:r>
            <a:r>
              <a:rPr lang="it-IT" dirty="0" err="1" smtClean="0"/>
              <a:t>Cromwell</a:t>
            </a:r>
            <a:r>
              <a:rPr lang="it-IT" dirty="0" smtClean="0"/>
              <a:t> </a:t>
            </a:r>
            <a:r>
              <a:rPr lang="it-IT" dirty="0" err="1" smtClean="0"/>
              <a:t>brought</a:t>
            </a:r>
            <a:r>
              <a:rPr lang="it-IT" dirty="0" smtClean="0"/>
              <a:t> the </a:t>
            </a:r>
            <a:r>
              <a:rPr lang="it-IT" dirty="0" err="1" smtClean="0"/>
              <a:t>discrimination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minority</a:t>
            </a:r>
            <a:r>
              <a:rPr lang="it-IT" dirty="0" smtClean="0"/>
              <a:t> </a:t>
            </a:r>
            <a:r>
              <a:rPr lang="it-IT" dirty="0" err="1" smtClean="0"/>
              <a:t>religions</a:t>
            </a:r>
            <a:r>
              <a:rPr lang="it-IT" dirty="0" smtClean="0"/>
              <a:t>.</a:t>
            </a:r>
            <a:endParaRPr lang="en-GB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1688 </a:t>
            </a:r>
            <a:r>
              <a:rPr lang="en-GB" dirty="0" smtClean="0"/>
              <a:t>the Glorious Revolution, William III sympathized with the Catholic cause.</a:t>
            </a:r>
          </a:p>
          <a:p>
            <a:r>
              <a:rPr lang="en-GB" dirty="0" smtClean="0"/>
              <a:t>By the end of the 19</a:t>
            </a:r>
            <a:r>
              <a:rPr lang="en-GB" baseline="30000" dirty="0" smtClean="0"/>
              <a:t>th</a:t>
            </a:r>
            <a:r>
              <a:rPr lang="en-GB" dirty="0" smtClean="0"/>
              <a:t> century also non-Christian Churches scattered throughout England.</a:t>
            </a:r>
          </a:p>
          <a:p>
            <a:r>
              <a:rPr lang="it-IT" dirty="0" err="1" smtClean="0"/>
              <a:t>T</a:t>
            </a:r>
            <a:r>
              <a:rPr lang="en-GB" dirty="0" err="1" smtClean="0"/>
              <a:t>oday</a:t>
            </a:r>
            <a:r>
              <a:rPr lang="en-GB" dirty="0" smtClean="0"/>
              <a:t> there is no tie between any religion and political parties, the only exception is that the monarch is also the head of the Church of England.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has been observed a decline in religious observance and attendance at services.</a:t>
            </a: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Church of England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Church of England is not a state church.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Church is </a:t>
            </a:r>
            <a:r>
              <a:rPr lang="it-IT" dirty="0" err="1" smtClean="0"/>
              <a:t>hierarchical</a:t>
            </a:r>
            <a:r>
              <a:rPr lang="it-IT" dirty="0" smtClean="0"/>
              <a:t> </a:t>
            </a:r>
            <a:r>
              <a:rPr lang="it-IT" dirty="0" err="1" smtClean="0"/>
              <a:t>structure</a:t>
            </a:r>
            <a:r>
              <a:rPr lang="it-IT" dirty="0" smtClean="0"/>
              <a:t> </a:t>
            </a:r>
            <a:r>
              <a:rPr lang="it-IT" dirty="0" err="1" smtClean="0"/>
              <a:t>ruled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the </a:t>
            </a:r>
            <a:r>
              <a:rPr lang="it-IT" dirty="0" err="1" smtClean="0"/>
              <a:t>Archibishops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Canterbury and York.</a:t>
            </a:r>
          </a:p>
          <a:p>
            <a:r>
              <a:rPr lang="it-IT" dirty="0" err="1" smtClean="0"/>
              <a:t>Together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the 24 senior </a:t>
            </a:r>
            <a:r>
              <a:rPr lang="it-IT" dirty="0" err="1" smtClean="0"/>
              <a:t>bishops</a:t>
            </a:r>
            <a:r>
              <a:rPr lang="it-IT" dirty="0" smtClean="0"/>
              <a:t> sit in the House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Lords</a:t>
            </a:r>
            <a:r>
              <a:rPr lang="it-IT" dirty="0" smtClean="0"/>
              <a:t>. </a:t>
            </a:r>
          </a:p>
          <a:p>
            <a:r>
              <a:rPr lang="it-IT" dirty="0" err="1" smtClean="0"/>
              <a:t>Bishoprics</a:t>
            </a:r>
            <a:r>
              <a:rPr lang="it-IT" dirty="0" smtClean="0"/>
              <a:t> are </a:t>
            </a:r>
            <a:r>
              <a:rPr lang="it-IT" dirty="0" err="1" smtClean="0"/>
              <a:t>divided</a:t>
            </a:r>
            <a:r>
              <a:rPr lang="it-IT" dirty="0" smtClean="0"/>
              <a:t> in 13,000 </a:t>
            </a:r>
            <a:r>
              <a:rPr lang="it-IT" dirty="0" err="1" smtClean="0"/>
              <a:t>parishes</a:t>
            </a:r>
            <a:r>
              <a:rPr lang="it-IT" dirty="0" smtClean="0"/>
              <a:t> </a:t>
            </a:r>
            <a:r>
              <a:rPr lang="it-IT" dirty="0" err="1" smtClean="0"/>
              <a:t>each</a:t>
            </a:r>
            <a:r>
              <a:rPr lang="it-IT" dirty="0" smtClean="0"/>
              <a:t> </a:t>
            </a:r>
            <a:r>
              <a:rPr lang="it-IT" dirty="0" err="1" smtClean="0"/>
              <a:t>headed</a:t>
            </a:r>
            <a:r>
              <a:rPr lang="it-IT" dirty="0" smtClean="0"/>
              <a:t> </a:t>
            </a:r>
            <a:r>
              <a:rPr lang="it-IT" dirty="0" err="1" smtClean="0"/>
              <a:t>by</a:t>
            </a:r>
            <a:r>
              <a:rPr lang="it-IT" dirty="0" smtClean="0"/>
              <a:t> a </a:t>
            </a:r>
            <a:r>
              <a:rPr lang="it-IT" dirty="0" err="1" smtClean="0"/>
              <a:t>vicar</a:t>
            </a:r>
            <a:r>
              <a:rPr lang="it-IT" dirty="0" smtClean="0"/>
              <a:t> or a </a:t>
            </a:r>
            <a:r>
              <a:rPr lang="it-IT" dirty="0" err="1" smtClean="0"/>
              <a:t>rector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vicarage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also</a:t>
            </a:r>
            <a:r>
              <a:rPr lang="it-IT" dirty="0" smtClean="0"/>
              <a:t> the </a:t>
            </a:r>
            <a:r>
              <a:rPr lang="it-IT" dirty="0" err="1" smtClean="0"/>
              <a:t>abode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</a:t>
            </a:r>
            <a:r>
              <a:rPr lang="it-IT" dirty="0" err="1" smtClean="0"/>
              <a:t>vicar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A</a:t>
            </a:r>
            <a:r>
              <a:rPr lang="en-GB" dirty="0" err="1" smtClean="0"/>
              <a:t>ll</a:t>
            </a:r>
            <a:r>
              <a:rPr lang="en-GB" dirty="0" smtClean="0"/>
              <a:t> the financial revenues of the C</a:t>
            </a:r>
            <a:r>
              <a:rPr lang="it-IT" dirty="0" err="1" smtClean="0"/>
              <a:t>h</a:t>
            </a:r>
            <a:r>
              <a:rPr lang="en-GB" dirty="0" err="1" smtClean="0"/>
              <a:t>urch</a:t>
            </a:r>
            <a:r>
              <a:rPr lang="en-GB" dirty="0" smtClean="0"/>
              <a:t> come from its property and investments holdings. 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Church of England is the third largest landholder in the UK, its patrimony is estimated at £400 million.</a:t>
            </a:r>
          </a:p>
          <a:p>
            <a:r>
              <a:rPr lang="it-IT" dirty="0" err="1" smtClean="0"/>
              <a:t>D</a:t>
            </a:r>
            <a:r>
              <a:rPr lang="en-GB" dirty="0" err="1" smtClean="0"/>
              <a:t>ifferences</a:t>
            </a:r>
            <a:r>
              <a:rPr lang="en-GB" dirty="0" smtClean="0"/>
              <a:t> between the High and Low Church services (Evangelical influences).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membership of the Church of England is manifold.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here is still an open debate on the role of women in the Church of England as well as on the presence of gay priests.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Lambeth Conference held every ten years in London.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smtClean="0"/>
              <a:t>he Church of Scotland 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is more commonly called the Kirk and it has been independent from the Church of England since 1707.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t</a:t>
            </a:r>
            <a:r>
              <a:rPr lang="en-GB" dirty="0" smtClean="0"/>
              <a:t> was established in 1560 by John Knox in opposition to the Church of England accused to be still too close to Roman Catholicism.</a:t>
            </a:r>
          </a:p>
          <a:p>
            <a:r>
              <a:rPr lang="en-GB" dirty="0" smtClean="0"/>
              <a:t>It is based on Calvin’s doctrine which in Scotland bears the name of Presbyterianism.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General Assembly is the main structural body of this church.</a:t>
            </a:r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spirazione">
  <a:themeElements>
    <a:clrScheme name="Ispirazione">
      <a:dk1>
        <a:sysClr val="windowText" lastClr="000000"/>
      </a:dk1>
      <a:lt1>
        <a:sysClr val="window" lastClr="FFFFFF"/>
      </a:lt1>
      <a:dk2>
        <a:srgbClr val="2F2F26"/>
      </a:dk2>
      <a:lt2>
        <a:srgbClr val="9FA795"/>
      </a:lt2>
      <a:accent1>
        <a:srgbClr val="749805"/>
      </a:accent1>
      <a:accent2>
        <a:srgbClr val="BACC82"/>
      </a:accent2>
      <a:accent3>
        <a:srgbClr val="6E9EC2"/>
      </a:accent3>
      <a:accent4>
        <a:srgbClr val="2046A5"/>
      </a:accent4>
      <a:accent5>
        <a:srgbClr val="5039C6"/>
      </a:accent5>
      <a:accent6>
        <a:srgbClr val="7411D0"/>
      </a:accent6>
      <a:hlink>
        <a:srgbClr val="FFC000"/>
      </a:hlink>
      <a:folHlink>
        <a:srgbClr val="C0C000"/>
      </a:folHlink>
    </a:clrScheme>
    <a:fontScheme name="Ispirazione">
      <a:majorFont>
        <a:latin typeface="News Gothic MT"/>
        <a:ea typeface=""/>
        <a:cs typeface=""/>
        <a:font script="Jpan" typeface="メイリオ"/>
      </a:majorFont>
      <a:minorFont>
        <a:latin typeface="News Gothic MT"/>
        <a:ea typeface=""/>
        <a:cs typeface=""/>
        <a:font script="Jpan" typeface="メイリオ"/>
      </a:minorFont>
    </a:fontScheme>
    <a:fmtScheme name="Ispirazione">
      <a:fillStyleLst>
        <a:solidFill>
          <a:schemeClr val="phClr"/>
        </a:solidFill>
        <a:gradFill rotWithShape="1">
          <a:gsLst>
            <a:gs pos="25000">
              <a:schemeClr val="phClr">
                <a:tint val="90000"/>
                <a:shade val="100000"/>
                <a:alpha val="90000"/>
                <a:satMod val="150000"/>
              </a:schemeClr>
            </a:gs>
            <a:gs pos="100000">
              <a:schemeClr val="phClr">
                <a:tint val="100000"/>
                <a:shade val="60000"/>
                <a:satMod val="13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0000"/>
                <a:shade val="100000"/>
                <a:alpha val="85000"/>
                <a:satMod val="150000"/>
              </a:schemeClr>
            </a:gs>
            <a:gs pos="33000">
              <a:schemeClr val="phClr">
                <a:tint val="90000"/>
                <a:shade val="100000"/>
                <a:alpha val="95000"/>
                <a:satMod val="130000"/>
              </a:schemeClr>
            </a:gs>
            <a:gs pos="67000">
              <a:schemeClr val="phClr">
                <a:shade val="70000"/>
                <a:satMod val="135000"/>
              </a:schemeClr>
            </a:gs>
            <a:gs pos="100000">
              <a:schemeClr val="phClr">
                <a:shade val="50000"/>
                <a:satMod val="135000"/>
              </a:schemeClr>
            </a:gs>
          </a:gsLst>
          <a:lin ang="13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38100" cap="flat" cmpd="thickThin" algn="ctr">
          <a:solidFill>
            <a:schemeClr val="phClr"/>
          </a:solidFill>
          <a:prstDash val="solid"/>
        </a:ln>
        <a:ln w="38100" cap="flat" cmpd="thinThick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woPt" dir="tl"/>
          </a:scene3d>
          <a:sp3d extrusionH="12700" prstMaterial="softEdge">
            <a:bevelT w="25400" h="50800"/>
          </a:sp3d>
        </a:effectStyle>
        <a:effectStyle>
          <a:effectLst>
            <a:innerShdw blurRad="50800" dist="25400" dir="2400000">
              <a:srgbClr val="808080">
                <a:alpha val="75000"/>
              </a:srgbClr>
            </a:innerShdw>
            <a:reflection blurRad="38100" stA="26000" endPos="35000" dist="12700" dir="5400000" fadeDir="4800000" sy="-100000" rotWithShape="0"/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Ispirazione.thmx</Template>
  <TotalTime>212</TotalTime>
  <Words>429</Words>
  <Application>Microsoft PowerPoint per Mac</Application>
  <PresentationFormat>Presentazione su schermo (4:3)</PresentationFormat>
  <Paragraphs>33</Paragraphs>
  <Slides>7</Slides>
  <Notes>1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Ispirazione</vt:lpstr>
      <vt:lpstr>Religion </vt:lpstr>
      <vt:lpstr>Historical background</vt:lpstr>
      <vt:lpstr>Diapositiva 3</vt:lpstr>
      <vt:lpstr>Diapositiva 4</vt:lpstr>
      <vt:lpstr>The Church of England</vt:lpstr>
      <vt:lpstr>Diapositiva 6</vt:lpstr>
      <vt:lpstr>The Church of Scotland 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 </dc:title>
  <dc:creator>Alessio Pellegrini</dc:creator>
  <cp:lastModifiedBy>Alessio Pellegrini</cp:lastModifiedBy>
  <cp:revision>4</cp:revision>
  <dcterms:created xsi:type="dcterms:W3CDTF">2014-03-26T07:06:11Z</dcterms:created>
  <dcterms:modified xsi:type="dcterms:W3CDTF">2014-03-26T07:06:49Z</dcterms:modified>
</cp:coreProperties>
</file>