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viewProps" Target="viewProps.xml"/><Relationship Id="rId4" Type="http://schemas.openxmlformats.org/officeDocument/2006/relationships/slide" Target="slides/slide3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C5217A8-0E06-4059-AC45-433E2E67A85D}" type="slidenum">
              <a:rPr kumimoji="0" lang="en-US" smtClean="0"/>
              <a:pPr/>
              <a:t>‹n.›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24E664D3-EA99-6D4A-9F3B-432CDB44C140}" type="datetimeFigureOut">
              <a:rPr lang="it-IT" smtClean="0"/>
              <a:pPr/>
              <a:t>7-05-2014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61D8C28E-6243-DE42-ADC3-9506ACA1B9DB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ime</a:t>
            </a:r>
            <a:r>
              <a:rPr lang="en-GB" dirty="0" smtClean="0"/>
              <a:t> off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Museums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</a:t>
            </a:r>
            <a:r>
              <a:rPr lang="en-GB" dirty="0" err="1" smtClean="0"/>
              <a:t>ondon</a:t>
            </a:r>
            <a:r>
              <a:rPr lang="en-GB" dirty="0" smtClean="0"/>
              <a:t> museums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Most museums in London are free of charge.</a:t>
            </a:r>
          </a:p>
          <a:p>
            <a:r>
              <a:rPr lang="it-IT" dirty="0" smtClean="0"/>
              <a:t>Free </a:t>
            </a:r>
            <a:r>
              <a:rPr lang="it-IT" dirty="0" err="1" smtClean="0"/>
              <a:t>museums</a:t>
            </a:r>
            <a:r>
              <a:rPr lang="it-IT" dirty="0" smtClean="0"/>
              <a:t> are,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instance</a:t>
            </a:r>
            <a:r>
              <a:rPr lang="it-IT" dirty="0" smtClean="0"/>
              <a:t>, the </a:t>
            </a:r>
            <a:r>
              <a:rPr lang="it-IT" dirty="0" err="1" smtClean="0"/>
              <a:t>British</a:t>
            </a:r>
            <a:r>
              <a:rPr lang="it-IT" dirty="0" smtClean="0"/>
              <a:t>  </a:t>
            </a:r>
            <a:r>
              <a:rPr lang="it-IT" dirty="0" err="1" smtClean="0"/>
              <a:t>Museum</a:t>
            </a:r>
            <a:r>
              <a:rPr lang="it-IT" dirty="0" smtClean="0"/>
              <a:t>, the National </a:t>
            </a:r>
            <a:r>
              <a:rPr lang="it-IT" dirty="0" err="1" smtClean="0"/>
              <a:t>Gallery</a:t>
            </a:r>
            <a:r>
              <a:rPr lang="it-IT" dirty="0" smtClean="0"/>
              <a:t> and the Tate </a:t>
            </a:r>
            <a:r>
              <a:rPr lang="it-IT" dirty="0" err="1" smtClean="0"/>
              <a:t>Gallery</a:t>
            </a:r>
            <a:r>
              <a:rPr lang="it-IT" dirty="0" smtClean="0"/>
              <a:t>. (</a:t>
            </a:r>
            <a:r>
              <a:rPr lang="it-IT" dirty="0" err="1" smtClean="0"/>
              <a:t>Britain</a:t>
            </a:r>
            <a:r>
              <a:rPr lang="it-IT" dirty="0" smtClean="0"/>
              <a:t> and </a:t>
            </a:r>
            <a:r>
              <a:rPr lang="it-IT" dirty="0" err="1" smtClean="0"/>
              <a:t>Modern</a:t>
            </a:r>
            <a:r>
              <a:rPr lang="it-IT" dirty="0" smtClean="0"/>
              <a:t>).</a:t>
            </a:r>
          </a:p>
          <a:p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buy</a:t>
            </a:r>
            <a:r>
              <a:rPr lang="it-IT" dirty="0" smtClean="0"/>
              <a:t> a ticket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museums</a:t>
            </a:r>
            <a:r>
              <a:rPr lang="it-IT" dirty="0" smtClean="0"/>
              <a:t>,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example</a:t>
            </a:r>
            <a:r>
              <a:rPr lang="it-IT" dirty="0" smtClean="0"/>
              <a:t>: Madame </a:t>
            </a:r>
            <a:r>
              <a:rPr lang="it-IT" dirty="0" err="1" smtClean="0"/>
              <a:t>Tussauds</a:t>
            </a:r>
            <a:r>
              <a:rPr lang="it-IT" dirty="0" smtClean="0"/>
              <a:t>, Victoria and Albert </a:t>
            </a:r>
            <a:r>
              <a:rPr lang="it-IT" dirty="0" err="1" smtClean="0"/>
              <a:t>Museum</a:t>
            </a:r>
            <a:r>
              <a:rPr lang="it-IT" dirty="0" smtClean="0"/>
              <a:t>,  The </a:t>
            </a:r>
            <a:r>
              <a:rPr lang="it-IT" dirty="0" err="1" smtClean="0"/>
              <a:t>Tower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London </a:t>
            </a:r>
            <a:r>
              <a:rPr lang="it-IT" dirty="0" err="1" smtClean="0"/>
              <a:t>–</a:t>
            </a:r>
            <a:r>
              <a:rPr lang="it-IT" dirty="0" smtClean="0"/>
              <a:t> The National </a:t>
            </a:r>
            <a:r>
              <a:rPr lang="it-IT" dirty="0" err="1" smtClean="0"/>
              <a:t>Treasure</a:t>
            </a:r>
            <a:r>
              <a:rPr lang="it-IT" dirty="0" smtClean="0"/>
              <a:t>.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British museum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One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world'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oldest</a:t>
            </a:r>
            <a:r>
              <a:rPr lang="it-IT" dirty="0" smtClean="0"/>
              <a:t> </a:t>
            </a:r>
            <a:r>
              <a:rPr lang="it-IT" dirty="0" err="1" smtClean="0"/>
              <a:t>museums</a:t>
            </a:r>
            <a:r>
              <a:rPr lang="it-IT" dirty="0" smtClean="0"/>
              <a:t>, the </a:t>
            </a:r>
            <a:r>
              <a:rPr lang="it-IT" dirty="0" err="1" smtClean="0"/>
              <a:t>British</a:t>
            </a:r>
            <a:r>
              <a:rPr lang="it-IT" dirty="0" smtClean="0"/>
              <a:t> </a:t>
            </a:r>
            <a:r>
              <a:rPr lang="it-IT" dirty="0" err="1" smtClean="0"/>
              <a:t>Museum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vast</a:t>
            </a:r>
            <a:r>
              <a:rPr lang="it-IT" dirty="0" smtClean="0"/>
              <a:t> and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collections</a:t>
            </a:r>
            <a:r>
              <a:rPr lang="it-IT" dirty="0" smtClean="0"/>
              <a:t>, </a:t>
            </a:r>
            <a:r>
              <a:rPr lang="it-IT" dirty="0" err="1" smtClean="0"/>
              <a:t>only</a:t>
            </a:r>
            <a:r>
              <a:rPr lang="it-IT" dirty="0" smtClean="0"/>
              <a:t> a </a:t>
            </a:r>
            <a:r>
              <a:rPr lang="it-IT" dirty="0" err="1" smtClean="0"/>
              <a:t>fraction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which</a:t>
            </a:r>
            <a:r>
              <a:rPr lang="it-IT" dirty="0" smtClean="0"/>
              <a:t> can </a:t>
            </a:r>
            <a:r>
              <a:rPr lang="it-IT" dirty="0" err="1" smtClean="0"/>
              <a:t>be</a:t>
            </a:r>
            <a:r>
              <a:rPr lang="it-IT" dirty="0" smtClean="0"/>
              <a:t> on public display at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, </a:t>
            </a:r>
            <a:r>
              <a:rPr lang="it-IT" dirty="0" err="1" smtClean="0"/>
              <a:t>comprise</a:t>
            </a:r>
            <a:r>
              <a:rPr lang="it-IT" dirty="0" smtClean="0"/>
              <a:t> </a:t>
            </a:r>
            <a:r>
              <a:rPr lang="it-IT" dirty="0" err="1" smtClean="0"/>
              <a:t>millions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objects</a:t>
            </a:r>
            <a:r>
              <a:rPr lang="it-IT" dirty="0" smtClean="0"/>
              <a:t>. </a:t>
            </a:r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mainly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archeological</a:t>
            </a:r>
            <a:r>
              <a:rPr lang="it-IT" dirty="0" smtClean="0"/>
              <a:t> </a:t>
            </a:r>
            <a:r>
              <a:rPr lang="it-IT" dirty="0" err="1" smtClean="0"/>
              <a:t>museum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Great Court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large</a:t>
            </a:r>
            <a:r>
              <a:rPr lang="it-IT" dirty="0" smtClean="0"/>
              <a:t> and beautiful </a:t>
            </a:r>
            <a:r>
              <a:rPr lang="it-IT" dirty="0" err="1" smtClean="0"/>
              <a:t>covered</a:t>
            </a:r>
            <a:r>
              <a:rPr lang="it-IT" dirty="0" smtClean="0"/>
              <a:t> piazza, </a:t>
            </a:r>
            <a:r>
              <a:rPr lang="it-IT" dirty="0" err="1" smtClean="0"/>
              <a:t>designed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Foster and </a:t>
            </a:r>
            <a:r>
              <a:rPr lang="it-IT" dirty="0" err="1" smtClean="0"/>
              <a:t>Partners</a:t>
            </a:r>
            <a:r>
              <a:rPr lang="it-IT" dirty="0" smtClean="0"/>
              <a:t>, </a:t>
            </a:r>
            <a:r>
              <a:rPr lang="it-IT" dirty="0" err="1" smtClean="0"/>
              <a:t>surrounding</a:t>
            </a:r>
            <a:r>
              <a:rPr lang="it-IT" dirty="0" smtClean="0"/>
              <a:t> the free </a:t>
            </a:r>
            <a:r>
              <a:rPr lang="it-IT" dirty="0" err="1" smtClean="0"/>
              <a:t>reference</a:t>
            </a:r>
            <a:r>
              <a:rPr lang="it-IT" dirty="0" smtClean="0"/>
              <a:t> </a:t>
            </a:r>
            <a:r>
              <a:rPr lang="it-IT" dirty="0" err="1" smtClean="0"/>
              <a:t>library</a:t>
            </a:r>
            <a:r>
              <a:rPr lang="it-IT" dirty="0" smtClean="0"/>
              <a:t> in </a:t>
            </a:r>
            <a:r>
              <a:rPr lang="it-IT" dirty="0" err="1" smtClean="0"/>
              <a:t>former</a:t>
            </a:r>
            <a:r>
              <a:rPr lang="it-IT" dirty="0" smtClean="0"/>
              <a:t> Round </a:t>
            </a:r>
            <a:r>
              <a:rPr lang="it-IT" dirty="0" err="1" smtClean="0"/>
              <a:t>Reading</a:t>
            </a:r>
            <a:r>
              <a:rPr lang="it-IT" dirty="0" smtClean="0"/>
              <a:t> </a:t>
            </a:r>
            <a:r>
              <a:rPr lang="it-IT" dirty="0" err="1" smtClean="0"/>
              <a:t>Room</a:t>
            </a:r>
            <a:r>
              <a:rPr lang="it-IT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Interior details</a:t>
            </a:r>
            <a:endParaRPr lang="en-GB" dirty="0"/>
          </a:p>
        </p:txBody>
      </p:sp>
      <p:pic>
        <p:nvPicPr>
          <p:cNvPr id="4" name="Segnaposto contenuto 3" descr="DownloadedFile.jpeg"/>
          <p:cNvPicPr>
            <a:picLocks noGrp="1" noChangeAspect="1"/>
          </p:cNvPicPr>
          <p:nvPr>
            <p:ph idx="1"/>
          </p:nvPr>
        </p:nvPicPr>
        <p:blipFill>
          <a:blip r:embed="rId2"/>
          <a:srcRect t="-2074" b="-207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attractions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British Museum contains, among many other things, two must-see masterpieces:</a:t>
            </a:r>
          </a:p>
          <a:p>
            <a:endParaRPr lang="en-GB" dirty="0" smtClean="0"/>
          </a:p>
          <a:p>
            <a:r>
              <a:rPr lang="it-IT" dirty="0" err="1" smtClean="0"/>
              <a:t>T</a:t>
            </a:r>
            <a:r>
              <a:rPr lang="en-GB" dirty="0" smtClean="0"/>
              <a:t>he Rosetta Stone and Lord Elgin’s Marbles</a:t>
            </a:r>
          </a:p>
          <a:p>
            <a:endParaRPr lang="en-GB" dirty="0" smtClean="0"/>
          </a:p>
          <a:p>
            <a:r>
              <a:rPr lang="it-IT" dirty="0" err="1" smtClean="0"/>
              <a:t>T</a:t>
            </a:r>
            <a:r>
              <a:rPr lang="en-GB" dirty="0" smtClean="0"/>
              <a:t>he former is a stele which </a:t>
            </a:r>
            <a:r>
              <a:rPr lang="it-IT" dirty="0" err="1" smtClean="0"/>
              <a:t>allowed</a:t>
            </a:r>
            <a:r>
              <a:rPr lang="it-IT" dirty="0" smtClean="0"/>
              <a:t> the </a:t>
            </a:r>
            <a:r>
              <a:rPr lang="it-IT" dirty="0" err="1" smtClean="0"/>
              <a:t>decoding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Egyptian</a:t>
            </a:r>
            <a:r>
              <a:rPr lang="it-IT" dirty="0" smtClean="0"/>
              <a:t> </a:t>
            </a:r>
            <a:r>
              <a:rPr lang="it-IT" dirty="0" err="1" smtClean="0"/>
              <a:t>hieroglyphics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Rosetta Stone</a:t>
            </a:r>
            <a:endParaRPr lang="en-GB" dirty="0"/>
          </a:p>
        </p:txBody>
      </p:sp>
      <p:pic>
        <p:nvPicPr>
          <p:cNvPr id="4" name="Segnaposto contenuto 3" descr="DownloadedFile-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37247" r="-3724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ELGIN MARBLES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These marbles are the Parthenon Marbles, mainly  sculptures, which </a:t>
            </a:r>
            <a:r>
              <a:rPr lang="it-IT" dirty="0" smtClean="0"/>
              <a:t>Thomas Bruce, </a:t>
            </a:r>
            <a:r>
              <a:rPr lang="it-IT" dirty="0" err="1" smtClean="0"/>
              <a:t>Seventh</a:t>
            </a:r>
            <a:r>
              <a:rPr lang="it-IT" dirty="0" smtClean="0"/>
              <a:t> Lord </a:t>
            </a:r>
            <a:r>
              <a:rPr lang="it-IT" dirty="0" err="1" smtClean="0"/>
              <a:t>Elgin</a:t>
            </a:r>
            <a:r>
              <a:rPr lang="it-IT" dirty="0" smtClean="0"/>
              <a:t>, </a:t>
            </a:r>
            <a:r>
              <a:rPr lang="it-IT" dirty="0" err="1" smtClean="0"/>
              <a:t>gathered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service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ambassador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court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Ottoman</a:t>
            </a:r>
            <a:r>
              <a:rPr lang="it-IT" dirty="0" smtClean="0"/>
              <a:t> </a:t>
            </a:r>
            <a:r>
              <a:rPr lang="it-IT" dirty="0" err="1" smtClean="0"/>
              <a:t>Sultan</a:t>
            </a:r>
            <a:r>
              <a:rPr lang="it-IT" dirty="0" smtClean="0"/>
              <a:t> in Istanbul. </a:t>
            </a:r>
          </a:p>
          <a:p>
            <a:r>
              <a:rPr lang="it-IT" dirty="0" smtClean="0"/>
              <a:t>In </a:t>
            </a:r>
            <a:r>
              <a:rPr lang="it-IT" dirty="0" err="1" smtClean="0"/>
              <a:t>practice</a:t>
            </a:r>
            <a:r>
              <a:rPr lang="it-IT" dirty="0" smtClean="0"/>
              <a:t>, the </a:t>
            </a:r>
            <a:r>
              <a:rPr lang="it-IT" dirty="0" err="1" smtClean="0"/>
              <a:t>term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commonly</a:t>
            </a:r>
            <a:r>
              <a:rPr lang="it-IT" dirty="0" smtClean="0"/>
              <a:t> </a:t>
            </a:r>
            <a:r>
              <a:rPr lang="it-IT" dirty="0" err="1" smtClean="0"/>
              <a:t>used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refer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stone</a:t>
            </a:r>
            <a:r>
              <a:rPr lang="it-IT" dirty="0" smtClean="0"/>
              <a:t> </a:t>
            </a:r>
            <a:r>
              <a:rPr lang="it-IT" dirty="0" err="1" smtClean="0"/>
              <a:t>objects</a:t>
            </a:r>
            <a:r>
              <a:rPr lang="it-IT" dirty="0" smtClean="0"/>
              <a:t> </a:t>
            </a:r>
            <a:r>
              <a:rPr lang="it-IT" dirty="0" err="1" smtClean="0"/>
              <a:t>he</a:t>
            </a:r>
            <a:r>
              <a:rPr lang="it-IT" dirty="0" smtClean="0"/>
              <a:t> </a:t>
            </a:r>
            <a:r>
              <a:rPr lang="it-IT" dirty="0" err="1" smtClean="0"/>
              <a:t>gathered</a:t>
            </a:r>
            <a:r>
              <a:rPr lang="it-IT" dirty="0" smtClean="0"/>
              <a:t>  or - </a:t>
            </a:r>
            <a:r>
              <a:rPr lang="it-IT" dirty="0" err="1" smtClean="0"/>
              <a:t>according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critics-</a:t>
            </a:r>
            <a:r>
              <a:rPr lang="it-IT" dirty="0" smtClean="0"/>
              <a:t> </a:t>
            </a:r>
            <a:r>
              <a:rPr lang="it-IT" dirty="0" err="1" smtClean="0"/>
              <a:t>looted</a:t>
            </a:r>
            <a:r>
              <a:rPr lang="it-IT" dirty="0" smtClean="0"/>
              <a:t> -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Athens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1801-05.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Elgin</a:t>
            </a:r>
            <a:r>
              <a:rPr lang="it-IT" dirty="0" smtClean="0"/>
              <a:t> </a:t>
            </a:r>
            <a:r>
              <a:rPr lang="it-IT" dirty="0" err="1" smtClean="0"/>
              <a:t>marbles</a:t>
            </a:r>
            <a:endParaRPr lang="en-GB" dirty="0"/>
          </a:p>
        </p:txBody>
      </p:sp>
      <p:pic>
        <p:nvPicPr>
          <p:cNvPr id="4" name="Segnaposto contenuto 3" descr="DownloadedFile-2.jpeg"/>
          <p:cNvPicPr>
            <a:picLocks noGrp="1" noChangeAspect="1"/>
          </p:cNvPicPr>
          <p:nvPr>
            <p:ph idx="1"/>
          </p:nvPr>
        </p:nvPicPr>
        <p:blipFill>
          <a:blip r:embed="rId2"/>
          <a:srcRect t="-9778" b="-977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national Gallery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ituated</a:t>
            </a:r>
            <a:r>
              <a:rPr lang="en-GB" dirty="0" smtClean="0"/>
              <a:t> in the heart of London, precisely in </a:t>
            </a:r>
            <a:r>
              <a:rPr lang="en-GB" dirty="0" smtClean="0"/>
              <a:t>Trafalgar </a:t>
            </a:r>
            <a:r>
              <a:rPr lang="en-GB" dirty="0" smtClean="0"/>
              <a:t>Square.</a:t>
            </a:r>
          </a:p>
          <a:p>
            <a:r>
              <a:rPr lang="it-IT" dirty="0" err="1" smtClean="0"/>
              <a:t>It</a:t>
            </a:r>
            <a:r>
              <a:rPr lang="it-IT" dirty="0" smtClean="0"/>
              <a:t>’</a:t>
            </a:r>
            <a:r>
              <a:rPr lang="it-IT" dirty="0" err="1" smtClean="0"/>
              <a:t>s</a:t>
            </a:r>
            <a:r>
              <a:rPr lang="it-IT" dirty="0" smtClean="0"/>
              <a:t> a </a:t>
            </a:r>
            <a:r>
              <a:rPr lang="it-IT" dirty="0" err="1" smtClean="0"/>
              <a:t>neo-classical</a:t>
            </a:r>
            <a:r>
              <a:rPr lang="it-IT" dirty="0" smtClean="0"/>
              <a:t> building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founded</a:t>
            </a:r>
            <a:r>
              <a:rPr lang="it-IT" dirty="0" smtClean="0"/>
              <a:t> in 1824 </a:t>
            </a:r>
            <a:r>
              <a:rPr lang="it-IT" dirty="0" err="1" smtClean="0"/>
              <a:t>to</a:t>
            </a:r>
            <a:r>
              <a:rPr lang="it-IT" dirty="0" smtClean="0"/>
              <a:t> display a </a:t>
            </a:r>
            <a:r>
              <a:rPr lang="it-IT" dirty="0" err="1" smtClean="0"/>
              <a:t>collection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just 36 </a:t>
            </a:r>
            <a:r>
              <a:rPr lang="it-IT" dirty="0" err="1" smtClean="0"/>
              <a:t>paintings</a:t>
            </a:r>
            <a:r>
              <a:rPr lang="it-IT" dirty="0" smtClean="0"/>
              <a:t>, </a:t>
            </a:r>
            <a:r>
              <a:rPr lang="it-IT" dirty="0" err="1" smtClean="0"/>
              <a:t>today</a:t>
            </a:r>
            <a:r>
              <a:rPr lang="it-IT" dirty="0" smtClean="0"/>
              <a:t>. </a:t>
            </a:r>
          </a:p>
          <a:p>
            <a:r>
              <a:rPr lang="it-IT" dirty="0" smtClean="0"/>
              <a:t>The National </a:t>
            </a:r>
            <a:r>
              <a:rPr lang="it-IT" dirty="0" err="1" smtClean="0"/>
              <a:t>Gallery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home </a:t>
            </a:r>
            <a:r>
              <a:rPr lang="it-IT" dirty="0" err="1" smtClean="0"/>
              <a:t>to</a:t>
            </a:r>
            <a:r>
              <a:rPr lang="it-IT" dirty="0" smtClean="0"/>
              <a:t> more </a:t>
            </a:r>
            <a:r>
              <a:rPr lang="it-IT" dirty="0" err="1" smtClean="0"/>
              <a:t>than</a:t>
            </a:r>
            <a:r>
              <a:rPr lang="it-IT" dirty="0" smtClean="0"/>
              <a:t> 2,000 </a:t>
            </a:r>
            <a:r>
              <a:rPr lang="it-IT" dirty="0" err="1" smtClean="0"/>
              <a:t>works</a:t>
            </a:r>
            <a:r>
              <a:rPr lang="it-IT" dirty="0" smtClean="0"/>
              <a:t>. </a:t>
            </a:r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masterpieces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virtually</a:t>
            </a:r>
            <a:r>
              <a:rPr lang="it-IT" dirty="0" smtClean="0"/>
              <a:t> </a:t>
            </a:r>
            <a:r>
              <a:rPr lang="it-IT" dirty="0" err="1" smtClean="0"/>
              <a:t>every</a:t>
            </a:r>
            <a:r>
              <a:rPr lang="it-IT" dirty="0" smtClean="0"/>
              <a:t>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school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art.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national Gallery façade</a:t>
            </a:r>
            <a:endParaRPr lang="en-GB" dirty="0"/>
          </a:p>
        </p:txBody>
      </p:sp>
      <p:pic>
        <p:nvPicPr>
          <p:cNvPr id="4" name="Segnaposto contenuto 3" descr="national gallery londo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010" r="-601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ambassadors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mong</a:t>
            </a:r>
            <a:r>
              <a:rPr lang="en-GB" dirty="0" smtClean="0"/>
              <a:t> the </a:t>
            </a:r>
            <a:r>
              <a:rPr lang="en-GB" dirty="0" err="1" smtClean="0"/>
              <a:t>extraordinay</a:t>
            </a:r>
            <a:r>
              <a:rPr lang="en-GB" dirty="0" smtClean="0"/>
              <a:t> pieces of art, the National Gallery boasts the presence of a very famous painting of the Renaissance:</a:t>
            </a:r>
          </a:p>
          <a:p>
            <a:r>
              <a:rPr lang="it-IT" dirty="0" smtClean="0"/>
              <a:t>“</a:t>
            </a:r>
            <a:r>
              <a:rPr lang="it-IT" dirty="0" err="1" smtClean="0"/>
              <a:t>T</a:t>
            </a:r>
            <a:r>
              <a:rPr lang="en-GB" dirty="0" smtClean="0"/>
              <a:t>he Ambassadors” by Hans Holbein The Younger(1533).</a:t>
            </a:r>
          </a:p>
          <a:p>
            <a:endParaRPr lang="en-GB" dirty="0" smtClean="0"/>
          </a:p>
          <a:p>
            <a:r>
              <a:rPr lang="it-IT" dirty="0" err="1" smtClean="0"/>
              <a:t>T</a:t>
            </a:r>
            <a:r>
              <a:rPr lang="en-GB" dirty="0" smtClean="0"/>
              <a:t>he painting is characterized by a visual device called </a:t>
            </a:r>
            <a:r>
              <a:rPr lang="en-GB" dirty="0" err="1" smtClean="0"/>
              <a:t>anamorphosis</a:t>
            </a:r>
            <a:r>
              <a:rPr lang="en-GB" dirty="0" smtClean="0"/>
              <a:t>. 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ambassadors</a:t>
            </a:r>
            <a:endParaRPr lang="en-GB" dirty="0"/>
          </a:p>
        </p:txBody>
      </p:sp>
      <p:pic>
        <p:nvPicPr>
          <p:cNvPr id="4" name="Segnaposto contenuto 3" descr="Ambassador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3647" r="-2364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Tate Britain Gallery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P</a:t>
            </a:r>
            <a:r>
              <a:rPr lang="en-GB" dirty="0" err="1" smtClean="0"/>
              <a:t>robably</a:t>
            </a:r>
            <a:r>
              <a:rPr lang="en-GB" dirty="0" smtClean="0"/>
              <a:t> the most British museum in London.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situated</a:t>
            </a:r>
            <a:r>
              <a:rPr lang="it-IT" dirty="0" smtClean="0"/>
              <a:t> in the </a:t>
            </a:r>
            <a:r>
              <a:rPr lang="it-IT" dirty="0" err="1" smtClean="0"/>
              <a:t>south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London in </a:t>
            </a:r>
            <a:r>
              <a:rPr lang="it-IT" dirty="0" err="1" smtClean="0"/>
              <a:t>an</a:t>
            </a:r>
            <a:r>
              <a:rPr lang="it-IT" dirty="0" smtClean="0"/>
              <a:t> area </a:t>
            </a:r>
            <a:r>
              <a:rPr lang="it-IT" dirty="0" err="1" smtClean="0"/>
              <a:t>called</a:t>
            </a:r>
            <a:r>
              <a:rPr lang="it-IT" dirty="0" smtClean="0"/>
              <a:t> </a:t>
            </a:r>
            <a:r>
              <a:rPr lang="it-IT" dirty="0" err="1" smtClean="0"/>
              <a:t>Pimlico</a:t>
            </a:r>
            <a:r>
              <a:rPr lang="it-IT" dirty="0" smtClean="0"/>
              <a:t>. </a:t>
            </a:r>
          </a:p>
          <a:p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name</a:t>
            </a:r>
            <a:r>
              <a:rPr lang="it-IT" dirty="0" smtClean="0"/>
              <a:t> </a:t>
            </a:r>
            <a:r>
              <a:rPr lang="it-IT" dirty="0" err="1" smtClean="0"/>
              <a:t>comes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name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collector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art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founded</a:t>
            </a:r>
            <a:r>
              <a:rPr lang="it-IT" dirty="0" smtClean="0"/>
              <a:t> the </a:t>
            </a:r>
            <a:r>
              <a:rPr lang="it-IT" dirty="0" err="1" smtClean="0"/>
              <a:t>gallery</a:t>
            </a:r>
            <a:r>
              <a:rPr lang="it-IT" dirty="0" smtClean="0"/>
              <a:t>, </a:t>
            </a:r>
            <a:r>
              <a:rPr lang="it-IT" dirty="0" err="1" smtClean="0"/>
              <a:t>Mr</a:t>
            </a:r>
            <a:r>
              <a:rPr lang="it-IT" dirty="0" smtClean="0"/>
              <a:t> Tate, the </a:t>
            </a:r>
            <a:r>
              <a:rPr lang="it-IT" dirty="0" err="1" smtClean="0"/>
              <a:t>rich</a:t>
            </a:r>
            <a:r>
              <a:rPr lang="it-IT" dirty="0" smtClean="0"/>
              <a:t> </a:t>
            </a:r>
            <a:r>
              <a:rPr lang="it-IT" dirty="0" err="1" smtClean="0"/>
              <a:t>owner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sugar</a:t>
            </a:r>
            <a:r>
              <a:rPr lang="it-IT" dirty="0" smtClean="0"/>
              <a:t> </a:t>
            </a:r>
            <a:r>
              <a:rPr lang="it-IT" dirty="0" err="1" smtClean="0"/>
              <a:t>plantation</a:t>
            </a:r>
            <a:r>
              <a:rPr lang="it-IT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ate Gallery</a:t>
            </a:r>
            <a:endParaRPr lang="en-GB" dirty="0"/>
          </a:p>
        </p:txBody>
      </p:sp>
      <p:pic>
        <p:nvPicPr>
          <p:cNvPr id="4" name="Segnaposto contenuto 3" descr="tate_britain_london_esterno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010" r="-601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Dante </a:t>
            </a:r>
            <a:r>
              <a:rPr lang="en-GB" dirty="0" err="1" smtClean="0"/>
              <a:t>gabriel</a:t>
            </a:r>
            <a:r>
              <a:rPr lang="en-GB" dirty="0" smtClean="0"/>
              <a:t> </a:t>
            </a:r>
            <a:r>
              <a:rPr lang="en-GB" dirty="0" err="1" smtClean="0"/>
              <a:t>rossetti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Tate Gallery is the home the most important British painters: Turner, Constable and, </a:t>
            </a:r>
            <a:r>
              <a:rPr lang="en-GB" smtClean="0"/>
              <a:t>above </a:t>
            </a:r>
            <a:r>
              <a:rPr lang="en-GB" smtClean="0"/>
              <a:t>all, </a:t>
            </a:r>
            <a:r>
              <a:rPr lang="en-GB" dirty="0" smtClean="0"/>
              <a:t>the Pre-Raphaelites.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latter consists of a brotherhood of artists (painters, poets, designers) founded in 1848 who considered the art before Raphael as the ideal one and tried to reproduce it.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V</a:t>
            </a:r>
            <a:r>
              <a:rPr lang="en-GB" dirty="0" err="1" smtClean="0"/>
              <a:t>enus</a:t>
            </a:r>
            <a:r>
              <a:rPr lang="en-GB" dirty="0" smtClean="0"/>
              <a:t> </a:t>
            </a:r>
            <a:r>
              <a:rPr lang="en-GB" dirty="0" err="1" smtClean="0"/>
              <a:t>verticordia</a:t>
            </a:r>
            <a:endParaRPr lang="en-GB" dirty="0"/>
          </a:p>
        </p:txBody>
      </p:sp>
      <p:pic>
        <p:nvPicPr>
          <p:cNvPr id="4" name="Segnaposto contenuto 3" descr="32351_Dante_Gabriel_Rossetti_-_Venus_Verticordia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9706" r="-3970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ヒラギノ丸ゴ Pro W4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ヒラギノ丸ゴ Pro W4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Mito.thmx</Template>
  <TotalTime>1612</TotalTime>
  <Words>487</Words>
  <Application>Microsoft PowerPoint per Mac</Application>
  <PresentationFormat>Presentazione su schermo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Mito</vt:lpstr>
      <vt:lpstr>Time off</vt:lpstr>
      <vt:lpstr>London museums</vt:lpstr>
      <vt:lpstr>The British museum </vt:lpstr>
      <vt:lpstr>Interior details</vt:lpstr>
      <vt:lpstr>Main attractions</vt:lpstr>
      <vt:lpstr>The Rosetta Stone</vt:lpstr>
      <vt:lpstr>The ELGIN MARBLES</vt:lpstr>
      <vt:lpstr>Elgin marbles</vt:lpstr>
      <vt:lpstr>The national Gallery</vt:lpstr>
      <vt:lpstr>The national Gallery façade</vt:lpstr>
      <vt:lpstr>The ambassadors</vt:lpstr>
      <vt:lpstr>The ambassadors</vt:lpstr>
      <vt:lpstr>Tate Britain Gallery</vt:lpstr>
      <vt:lpstr>Tate Gallery</vt:lpstr>
      <vt:lpstr>Dante gabriel rossetti</vt:lpstr>
      <vt:lpstr>Venus verticordia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off</dc:title>
  <dc:creator>Alessio Pellegrini</dc:creator>
  <cp:lastModifiedBy>Alessio Pellegrini</cp:lastModifiedBy>
  <cp:revision>5</cp:revision>
  <dcterms:created xsi:type="dcterms:W3CDTF">2014-05-07T06:00:29Z</dcterms:created>
  <dcterms:modified xsi:type="dcterms:W3CDTF">2014-05-07T06:03:38Z</dcterms:modified>
</cp:coreProperties>
</file>