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Override PartName="/ppt/slideLayouts/slideLayout12.xml" ContentType="application/vnd.openxmlformats-officedocument.presentationml.slideLayout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90" d="100"/>
          <a:sy n="90" d="100"/>
        </p:scale>
        <p:origin x="-8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printerSettings" Target="printerSettings/printerSettings1.bin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19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738" y="4155141"/>
            <a:ext cx="7542212" cy="1013012"/>
          </a:xfrm>
        </p:spPr>
        <p:txBody>
          <a:bodyPr anchor="b" anchorCtr="0">
            <a:noAutofit/>
          </a:bodyPr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0738" y="5230906"/>
            <a:ext cx="7542212" cy="1030942"/>
          </a:xfrm>
        </p:spPr>
        <p:txBody>
          <a:bodyPr/>
          <a:lstStyle>
            <a:lvl1pPr marL="0" indent="0" algn="ctr">
              <a:spcBef>
                <a:spcPct val="30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FB73-058C-6244-95EC-43BB23D32265}" type="datetimeFigureOut">
              <a:rPr lang="it-IT" smtClean="0"/>
              <a:pPr/>
              <a:t>30-04-2014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5AAD-BA98-7D4B-8E19-097DA2B2D01D}" type="slidenum">
              <a:rPr lang="en-GB" smtClean="0"/>
              <a:pPr/>
              <a:t>‹n.›</a:t>
            </a:fld>
            <a:endParaRPr lang="en-GB"/>
          </a:p>
        </p:txBody>
      </p:sp>
      <p:pic>
        <p:nvPicPr>
          <p:cNvPr id="7" name="Picture 6" descr="MoleculeTrac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019" y="224679"/>
            <a:ext cx="5795963" cy="3943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FB73-058C-6244-95EC-43BB23D32265}" type="datetimeFigureOut">
              <a:rPr lang="it-IT" smtClean="0"/>
              <a:pPr/>
              <a:t>30-04-2014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5AAD-BA98-7D4B-8E19-097DA2B2D01D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737" y="1219013"/>
            <a:ext cx="7542213" cy="19589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2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737" y="3224213"/>
            <a:ext cx="7542213" cy="1500187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400" b="1" kern="12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FB73-058C-6244-95EC-43BB23D32265}" type="datetimeFigureOut">
              <a:rPr lang="it-IT" smtClean="0"/>
              <a:pPr/>
              <a:t>30-04-2014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5AAD-BA98-7D4B-8E19-097DA2B2D01D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92301"/>
            <a:ext cx="3657600" cy="3975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3763" y="1892301"/>
            <a:ext cx="3657600" cy="3975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FB73-058C-6244-95EC-43BB23D32265}" type="datetimeFigureOut">
              <a:rPr lang="it-IT" smtClean="0"/>
              <a:pPr/>
              <a:t>30-04-2014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5AAD-BA98-7D4B-8E19-097DA2B2D01D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2" y="1761565"/>
            <a:ext cx="3657600" cy="515469"/>
          </a:xfrm>
        </p:spPr>
        <p:txBody>
          <a:bodyPr anchor="b">
            <a:normAutofit/>
          </a:bodyPr>
          <a:lstStyle>
            <a:lvl1pPr marL="0" indent="0" algn="ctr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2" y="2393575"/>
            <a:ext cx="3657600" cy="34738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3763" y="1761565"/>
            <a:ext cx="3657600" cy="515469"/>
          </a:xfrm>
        </p:spPr>
        <p:txBody>
          <a:bodyPr anchor="b">
            <a:normAutofit/>
          </a:bodyPr>
          <a:lstStyle>
            <a:lvl1pPr marL="0" indent="0" algn="ctr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3763" y="2393575"/>
            <a:ext cx="3657600" cy="34738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FB73-058C-6244-95EC-43BB23D32265}" type="datetimeFigureOut">
              <a:rPr lang="it-IT" smtClean="0"/>
              <a:pPr/>
              <a:t>30-04-2014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5AAD-BA98-7D4B-8E19-097DA2B2D01D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FB73-058C-6244-95EC-43BB23D32265}" type="datetimeFigureOut">
              <a:rPr lang="it-IT" smtClean="0"/>
              <a:pPr/>
              <a:t>30-04-2014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5AAD-BA98-7D4B-8E19-097DA2B2D01D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FB73-058C-6244-95EC-43BB23D32265}" type="datetimeFigureOut">
              <a:rPr lang="it-IT" smtClean="0"/>
              <a:pPr/>
              <a:t>30-04-2014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5AAD-BA98-7D4B-8E19-097DA2B2D01D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929" y="457201"/>
            <a:ext cx="3566160" cy="1371600"/>
          </a:xfrm>
        </p:spPr>
        <p:txBody>
          <a:bodyPr anchor="b">
            <a:normAutofit/>
          </a:bodyPr>
          <a:lstStyle>
            <a:lvl1pPr algn="ctr">
              <a:defRPr sz="3600" b="1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2393" y="457201"/>
            <a:ext cx="3566160" cy="5410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929" y="1828801"/>
            <a:ext cx="3566160" cy="36576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FB73-058C-6244-95EC-43BB23D32265}" type="datetimeFigureOut">
              <a:rPr lang="it-IT" smtClean="0"/>
              <a:pPr/>
              <a:t>30-04-2014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5AAD-BA98-7D4B-8E19-097DA2B2D01D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457200"/>
            <a:ext cx="3566160" cy="1371600"/>
          </a:xfrm>
        </p:spPr>
        <p:txBody>
          <a:bodyPr anchor="b">
            <a:normAutofit/>
          </a:bodyPr>
          <a:lstStyle>
            <a:lvl1pPr algn="ctr">
              <a:defRPr sz="3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66765" y="1676400"/>
            <a:ext cx="2975610" cy="2975610"/>
          </a:xfrm>
          <a:prstGeom prst="ellipse">
            <a:avLst/>
          </a:prstGeom>
          <a:solidFill>
            <a:schemeClr val="tx1">
              <a:lumMod val="75000"/>
            </a:schemeClr>
          </a:solidFill>
          <a:ln w="63500">
            <a:solidFill>
              <a:schemeClr val="tx1"/>
            </a:solidFill>
          </a:ln>
          <a:effectLst>
            <a:outerShdw blurRad="254000" dist="152400" dir="5400000" sx="90000" sy="-19000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0" y="1828800"/>
            <a:ext cx="356616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FB73-058C-6244-95EC-43BB23D32265}" type="datetimeFigureOut">
              <a:rPr lang="it-IT" smtClean="0"/>
              <a:pPr/>
              <a:t>30-04-2014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5AAD-BA98-7D4B-8E19-097DA2B2D01D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sopra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3962399"/>
            <a:ext cx="7585710" cy="672353"/>
          </a:xfrm>
        </p:spPr>
        <p:txBody>
          <a:bodyPr anchor="b">
            <a:normAutofit/>
          </a:bodyPr>
          <a:lstStyle>
            <a:lvl1pPr algn="ctr">
              <a:defRPr sz="3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01957" y="457200"/>
            <a:ext cx="2940087" cy="2940087"/>
          </a:xfrm>
          <a:prstGeom prst="ellipse">
            <a:avLst/>
          </a:prstGeom>
          <a:solidFill>
            <a:schemeClr val="tx1">
              <a:lumMod val="75000"/>
            </a:schemeClr>
          </a:solidFill>
          <a:ln w="63500">
            <a:solidFill>
              <a:schemeClr val="tx1"/>
            </a:solidFill>
          </a:ln>
          <a:effectLst>
            <a:outerShdw blurRad="254000" dist="152400" dir="5400000" sx="90000" sy="-19000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FontTx/>
              <a:buNone/>
              <a:defRPr sz="24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0" y="4639235"/>
            <a:ext cx="7585710" cy="1371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FB73-058C-6244-95EC-43BB23D32265}" type="datetimeFigureOut">
              <a:rPr lang="it-IT" smtClean="0"/>
              <a:pPr/>
              <a:t>30-04-2014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5AAD-BA98-7D4B-8E19-097DA2B2D01D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FB73-058C-6244-95EC-43BB23D32265}" type="datetimeFigureOut">
              <a:rPr lang="it-IT" smtClean="0"/>
              <a:pPr/>
              <a:t>30-04-2014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5AAD-BA98-7D4B-8E19-097DA2B2D01D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365" y="416859"/>
            <a:ext cx="1940859" cy="5607424"/>
          </a:xfrm>
        </p:spPr>
        <p:txBody>
          <a:bodyPr vert="eaVert" anchor="ctr" anchorCtr="0"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0737" y="414015"/>
            <a:ext cx="6144839" cy="5610268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EFB73-058C-6244-95EC-43BB23D32265}" type="datetimeFigureOut">
              <a:rPr lang="it-IT" smtClean="0"/>
              <a:pPr/>
              <a:t>30-04-2014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5AAD-BA98-7D4B-8E19-097DA2B2D01D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idOverlay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60000"/>
              <a:lumOff val="40000"/>
              <a:alpha val="10000"/>
            </a:schemeClr>
          </a:solidFill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2" y="1882588"/>
            <a:ext cx="7581901" cy="3953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fld id="{8DEEFB73-058C-6244-95EC-43BB23D32265}" type="datetimeFigureOut">
              <a:rPr lang="it-IT" smtClean="0"/>
              <a:pPr/>
              <a:t>30-04-2014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0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fld id="{6F4B5AAD-BA98-7D4B-8E19-097DA2B2D01D}" type="slidenum">
              <a:rPr lang="en-GB" smtClean="0"/>
              <a:pPr/>
              <a:t>‹n.›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56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03225" indent="-403225" algn="l" defTabSz="914400" rtl="0" eaLnBrk="1" latinLnBrk="0" hangingPunct="1">
        <a:spcBef>
          <a:spcPts val="2000"/>
        </a:spcBef>
        <a:buFontTx/>
        <a:buBlip>
          <a:blip r:embed="rId15"/>
        </a:buBlip>
        <a:defRPr sz="24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1pPr>
      <a:lvl2pPr marL="806450" indent="-403225" algn="l" defTabSz="914400" rtl="0" eaLnBrk="1" latinLnBrk="0" hangingPunct="1">
        <a:spcBef>
          <a:spcPts val="600"/>
        </a:spcBef>
        <a:buFontTx/>
        <a:buBlip>
          <a:blip r:embed="rId15"/>
        </a:buBlip>
        <a:defRPr sz="22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2pPr>
      <a:lvl3pPr marL="1143000" indent="-336550" algn="l" defTabSz="914400" rtl="0" eaLnBrk="1" latinLnBrk="0" hangingPunct="1">
        <a:spcBef>
          <a:spcPts val="600"/>
        </a:spcBef>
        <a:buFontTx/>
        <a:buBlip>
          <a:blip r:embed="rId15"/>
        </a:buBlip>
        <a:defRPr sz="20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3pPr>
      <a:lvl4pPr marL="1492250" indent="-349250" algn="l" defTabSz="914400" rtl="0" eaLnBrk="1" latinLnBrk="0" hangingPunct="1">
        <a:spcBef>
          <a:spcPts val="600"/>
        </a:spcBef>
        <a:buFontTx/>
        <a:buBlip>
          <a:blip r:embed="rId15"/>
        </a:buBlip>
        <a:defRPr sz="18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4pPr>
      <a:lvl5pPr marL="1828800" indent="-336550" algn="l" defTabSz="914400" rtl="0" eaLnBrk="1" latinLnBrk="0" hangingPunct="1">
        <a:spcBef>
          <a:spcPts val="600"/>
        </a:spcBef>
        <a:buFontTx/>
        <a:buBlip>
          <a:blip r:embed="rId15"/>
        </a:buBlip>
        <a:defRPr sz="18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err="1" smtClean="0"/>
              <a:t>ime</a:t>
            </a:r>
            <a:r>
              <a:rPr lang="en-GB" dirty="0" smtClean="0"/>
              <a:t> off </a:t>
            </a:r>
            <a:endParaRPr lang="en-GB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 Top Architectural Attractions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London Eye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err="1" smtClean="0"/>
              <a:t>T</a:t>
            </a:r>
            <a:r>
              <a:rPr lang="en-GB" dirty="0" smtClean="0"/>
              <a:t>he London Eye was opened on New Year’s Eve 1999 to celebrate the Millennium.</a:t>
            </a:r>
          </a:p>
          <a:p>
            <a:r>
              <a:rPr lang="it-IT" dirty="0" smtClean="0"/>
              <a:t>I</a:t>
            </a:r>
            <a:r>
              <a:rPr lang="en-GB" dirty="0" err="1" smtClean="0"/>
              <a:t>t</a:t>
            </a:r>
            <a:r>
              <a:rPr lang="en-GB" dirty="0" smtClean="0"/>
              <a:t> is 135 metres </a:t>
            </a:r>
            <a:r>
              <a:rPr lang="en-GB" dirty="0" smtClean="0"/>
              <a:t>high </a:t>
            </a:r>
            <a:r>
              <a:rPr lang="en-GB" dirty="0" smtClean="0"/>
              <a:t>and from the top you can see all London. </a:t>
            </a:r>
            <a:r>
              <a:rPr lang="it-IT" dirty="0" smtClean="0"/>
              <a:t>O</a:t>
            </a:r>
            <a:r>
              <a:rPr lang="en-GB" dirty="0" err="1" smtClean="0"/>
              <a:t>n</a:t>
            </a:r>
            <a:r>
              <a:rPr lang="en-GB" dirty="0" smtClean="0"/>
              <a:t> a clear  day you can even see Windsor </a:t>
            </a:r>
            <a:r>
              <a:rPr lang="en-GB" dirty="0" smtClean="0"/>
              <a:t>Castle </a:t>
            </a:r>
            <a:r>
              <a:rPr lang="en-GB" dirty="0" smtClean="0"/>
              <a:t>which is 40 km away.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London Eye has 32 capsules, each with room for  25 people. </a:t>
            </a:r>
            <a:r>
              <a:rPr lang="it-IT" dirty="0" smtClean="0"/>
              <a:t>E</a:t>
            </a:r>
            <a:r>
              <a:rPr lang="en-GB" dirty="0" smtClean="0"/>
              <a:t>ach ‘trip’ lasts 30 minutes. </a:t>
            </a:r>
            <a:r>
              <a:rPr lang="it-IT" dirty="0" smtClean="0"/>
              <a:t>I</a:t>
            </a:r>
            <a:r>
              <a:rPr lang="en-GB" dirty="0" err="1" smtClean="0"/>
              <a:t>t</a:t>
            </a:r>
            <a:r>
              <a:rPr lang="en-GB" dirty="0" smtClean="0"/>
              <a:t> moves slowly, at a speed of about 15 metres a minute, but</a:t>
            </a:r>
            <a:r>
              <a:rPr lang="en-GB" dirty="0" smtClean="0"/>
              <a:t> </a:t>
            </a:r>
            <a:r>
              <a:rPr lang="it-IT" dirty="0" smtClean="0"/>
              <a:t>i</a:t>
            </a:r>
            <a:r>
              <a:rPr lang="en-GB" dirty="0" err="1" smtClean="0"/>
              <a:t>t</a:t>
            </a:r>
            <a:r>
              <a:rPr lang="en-GB" dirty="0" smtClean="0"/>
              <a:t> </a:t>
            </a:r>
            <a:r>
              <a:rPr lang="en-GB" dirty="0" smtClean="0"/>
              <a:t>never stops. </a:t>
            </a:r>
            <a:r>
              <a:rPr lang="it-IT" dirty="0" err="1" smtClean="0"/>
              <a:t>P</a:t>
            </a:r>
            <a:r>
              <a:rPr lang="en-GB" dirty="0" err="1" smtClean="0"/>
              <a:t>assengers</a:t>
            </a:r>
            <a:r>
              <a:rPr lang="en-GB" dirty="0" smtClean="0"/>
              <a:t> have to get on when  it is moving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London Eye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Night view</a:t>
            </a:r>
          </a:p>
          <a:p>
            <a:endParaRPr lang="en-GB" dirty="0"/>
          </a:p>
        </p:txBody>
      </p:sp>
      <p:pic>
        <p:nvPicPr>
          <p:cNvPr id="4" name="Immagine 3" descr="20adda9d08e8480c6dbbfcf30fbcabd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882588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Millennium Bridge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London'</a:t>
            </a:r>
            <a:r>
              <a:rPr lang="it-IT" dirty="0" err="1" smtClean="0"/>
              <a:t>s</a:t>
            </a:r>
            <a:r>
              <a:rPr lang="it-IT" dirty="0" smtClean="0"/>
              <a:t> </a:t>
            </a:r>
            <a:r>
              <a:rPr lang="it-IT" dirty="0" err="1" smtClean="0"/>
              <a:t>Southwark</a:t>
            </a:r>
            <a:r>
              <a:rPr lang="it-IT" dirty="0" smtClean="0"/>
              <a:t> </a:t>
            </a:r>
            <a:r>
              <a:rPr lang="it-IT" dirty="0" err="1" smtClean="0"/>
              <a:t>Council</a:t>
            </a:r>
            <a:r>
              <a:rPr lang="it-IT" dirty="0" smtClean="0"/>
              <a:t> </a:t>
            </a:r>
            <a:r>
              <a:rPr lang="it-IT" dirty="0" err="1" smtClean="0"/>
              <a:t>sponsored</a:t>
            </a:r>
            <a:r>
              <a:rPr lang="it-IT" dirty="0" smtClean="0"/>
              <a:t> a </a:t>
            </a:r>
            <a:r>
              <a:rPr lang="it-IT" dirty="0" err="1" smtClean="0"/>
              <a:t>competition</a:t>
            </a:r>
            <a:r>
              <a:rPr lang="it-IT" dirty="0" smtClean="0"/>
              <a:t> in 1996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choose</a:t>
            </a:r>
            <a:r>
              <a:rPr lang="it-IT" dirty="0" smtClean="0"/>
              <a:t> the designer </a:t>
            </a:r>
            <a:r>
              <a:rPr lang="it-IT" dirty="0" err="1" smtClean="0"/>
              <a:t>of</a:t>
            </a:r>
            <a:r>
              <a:rPr lang="it-IT" dirty="0" smtClean="0"/>
              <a:t> a </a:t>
            </a:r>
            <a:r>
              <a:rPr lang="it-IT" dirty="0" err="1" smtClean="0"/>
              <a:t>new</a:t>
            </a:r>
            <a:r>
              <a:rPr lang="it-IT" dirty="0" smtClean="0"/>
              <a:t> </a:t>
            </a:r>
            <a:r>
              <a:rPr lang="it-IT" dirty="0" err="1" smtClean="0"/>
              <a:t>Millennium</a:t>
            </a:r>
            <a:r>
              <a:rPr lang="it-IT" dirty="0" smtClean="0"/>
              <a:t> </a:t>
            </a:r>
            <a:r>
              <a:rPr lang="it-IT" dirty="0" err="1" smtClean="0"/>
              <a:t>Footbridge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would</a:t>
            </a:r>
            <a:r>
              <a:rPr lang="it-IT" dirty="0" smtClean="0"/>
              <a:t> </a:t>
            </a:r>
            <a:r>
              <a:rPr lang="it-IT" dirty="0" err="1" smtClean="0"/>
              <a:t>span</a:t>
            </a:r>
            <a:r>
              <a:rPr lang="it-IT" dirty="0" smtClean="0"/>
              <a:t> the </a:t>
            </a:r>
            <a:r>
              <a:rPr lang="it-IT" dirty="0" err="1" smtClean="0"/>
              <a:t>Thames</a:t>
            </a:r>
            <a:r>
              <a:rPr lang="it-IT" dirty="0" smtClean="0"/>
              <a:t> River </a:t>
            </a:r>
            <a:r>
              <a:rPr lang="it-IT" dirty="0" err="1" smtClean="0"/>
              <a:t>between</a:t>
            </a:r>
            <a:r>
              <a:rPr lang="it-IT" dirty="0" smtClean="0"/>
              <a:t> the </a:t>
            </a:r>
            <a:r>
              <a:rPr lang="it-IT" dirty="0" err="1" smtClean="0"/>
              <a:t>Southwark</a:t>
            </a:r>
            <a:r>
              <a:rPr lang="it-IT" dirty="0" smtClean="0"/>
              <a:t> Bridge and the </a:t>
            </a:r>
            <a:r>
              <a:rPr lang="it-IT" dirty="0" err="1" smtClean="0"/>
              <a:t>Blackfriars</a:t>
            </a:r>
            <a:r>
              <a:rPr lang="it-IT" dirty="0" smtClean="0"/>
              <a:t> Bridge.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would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the first bridge </a:t>
            </a:r>
            <a:r>
              <a:rPr lang="it-IT" dirty="0" err="1" smtClean="0"/>
              <a:t>built</a:t>
            </a:r>
            <a:r>
              <a:rPr lang="it-IT" dirty="0" smtClean="0"/>
              <a:t> </a:t>
            </a:r>
            <a:r>
              <a:rPr lang="it-IT" dirty="0" err="1" smtClean="0"/>
              <a:t>across</a:t>
            </a:r>
            <a:r>
              <a:rPr lang="it-IT" dirty="0" smtClean="0"/>
              <a:t> the </a:t>
            </a:r>
            <a:r>
              <a:rPr lang="it-IT" dirty="0" err="1" smtClean="0"/>
              <a:t>Thames</a:t>
            </a:r>
            <a:r>
              <a:rPr lang="it-IT" dirty="0" smtClean="0"/>
              <a:t> River </a:t>
            </a:r>
            <a:r>
              <a:rPr lang="it-IT" dirty="0" err="1" smtClean="0"/>
              <a:t>since</a:t>
            </a:r>
            <a:r>
              <a:rPr lang="it-IT" dirty="0" smtClean="0"/>
              <a:t> the building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magnificent</a:t>
            </a:r>
            <a:r>
              <a:rPr lang="it-IT" dirty="0" smtClean="0"/>
              <a:t> </a:t>
            </a:r>
            <a:r>
              <a:rPr lang="it-IT" dirty="0" err="1" smtClean="0"/>
              <a:t>Tower</a:t>
            </a:r>
            <a:r>
              <a:rPr lang="it-IT" dirty="0" smtClean="0"/>
              <a:t> Bridge </a:t>
            </a:r>
            <a:r>
              <a:rPr lang="it-IT" dirty="0" err="1" smtClean="0"/>
              <a:t>of</a:t>
            </a:r>
            <a:r>
              <a:rPr lang="it-IT" dirty="0" smtClean="0"/>
              <a:t>  1894.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The </a:t>
            </a:r>
            <a:r>
              <a:rPr lang="it-IT" dirty="0" err="1" smtClean="0"/>
              <a:t>winning</a:t>
            </a:r>
            <a:r>
              <a:rPr lang="it-IT" dirty="0" smtClean="0"/>
              <a:t> entry, a </a:t>
            </a:r>
            <a:r>
              <a:rPr lang="it-IT" dirty="0" err="1" smtClean="0"/>
              <a:t>suspension</a:t>
            </a:r>
            <a:r>
              <a:rPr lang="it-IT" dirty="0" smtClean="0"/>
              <a:t> bridge,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tagged</a:t>
            </a:r>
            <a:r>
              <a:rPr lang="it-IT" dirty="0" smtClean="0"/>
              <a:t> ‘the </a:t>
            </a:r>
            <a:r>
              <a:rPr lang="it-IT" dirty="0" err="1" smtClean="0"/>
              <a:t>blade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light’ and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designed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Arup</a:t>
            </a:r>
            <a:r>
              <a:rPr lang="it-IT" dirty="0" smtClean="0"/>
              <a:t>, Foster and </a:t>
            </a:r>
            <a:r>
              <a:rPr lang="it-IT" dirty="0" err="1" smtClean="0"/>
              <a:t>Partners</a:t>
            </a:r>
            <a:r>
              <a:rPr lang="it-IT" dirty="0" smtClean="0"/>
              <a:t> and Sir Anthony Caro.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footbridge</a:t>
            </a:r>
            <a:r>
              <a:rPr lang="it-IT" dirty="0" smtClean="0"/>
              <a:t> </a:t>
            </a:r>
            <a:r>
              <a:rPr lang="it-IT" dirty="0" err="1" smtClean="0"/>
              <a:t>would</a:t>
            </a:r>
            <a:r>
              <a:rPr lang="it-IT" dirty="0" smtClean="0"/>
              <a:t> stretch a total </a:t>
            </a:r>
            <a:r>
              <a:rPr lang="it-IT" dirty="0" err="1" smtClean="0"/>
              <a:t>of</a:t>
            </a:r>
            <a:r>
              <a:rPr lang="it-IT" dirty="0" smtClean="0"/>
              <a:t> 325 </a:t>
            </a:r>
            <a:r>
              <a:rPr lang="it-IT" dirty="0" err="1" smtClean="0"/>
              <a:t>meters</a:t>
            </a:r>
            <a:r>
              <a:rPr lang="it-IT" dirty="0" smtClean="0"/>
              <a:t> and </a:t>
            </a:r>
            <a:r>
              <a:rPr lang="it-IT" dirty="0" err="1" smtClean="0"/>
              <a:t>would</a:t>
            </a:r>
            <a:r>
              <a:rPr lang="it-IT" dirty="0" smtClean="0"/>
              <a:t> include </a:t>
            </a:r>
            <a:r>
              <a:rPr lang="it-IT" dirty="0" err="1" smtClean="0"/>
              <a:t>supporting</a:t>
            </a:r>
            <a:r>
              <a:rPr lang="it-IT" dirty="0" smtClean="0"/>
              <a:t> </a:t>
            </a:r>
            <a:r>
              <a:rPr lang="it-IT" dirty="0" err="1" smtClean="0"/>
              <a:t>cables</a:t>
            </a:r>
            <a:r>
              <a:rPr lang="it-IT" dirty="0" smtClean="0"/>
              <a:t> </a:t>
            </a:r>
            <a:r>
              <a:rPr lang="it-IT" dirty="0" err="1" smtClean="0"/>
              <a:t>below</a:t>
            </a:r>
            <a:r>
              <a:rPr lang="it-IT" dirty="0" smtClean="0"/>
              <a:t> the deck </a:t>
            </a:r>
            <a:r>
              <a:rPr lang="it-IT" dirty="0" err="1" smtClean="0"/>
              <a:t>level</a:t>
            </a:r>
            <a:r>
              <a:rPr lang="it-IT" dirty="0" smtClean="0"/>
              <a:t> in </a:t>
            </a:r>
            <a:r>
              <a:rPr lang="it-IT" dirty="0" err="1" smtClean="0"/>
              <a:t>order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preserve</a:t>
            </a:r>
            <a:r>
              <a:rPr lang="it-IT" dirty="0" smtClean="0"/>
              <a:t> the </a:t>
            </a:r>
            <a:r>
              <a:rPr lang="it-IT" dirty="0" err="1" smtClean="0"/>
              <a:t>view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several</a:t>
            </a:r>
            <a:r>
              <a:rPr lang="it-IT" dirty="0" smtClean="0"/>
              <a:t> </a:t>
            </a:r>
            <a:r>
              <a:rPr lang="it-IT" dirty="0" err="1" smtClean="0"/>
              <a:t>landmarks</a:t>
            </a:r>
            <a:r>
              <a:rPr lang="it-IT" dirty="0" smtClean="0"/>
              <a:t> on </a:t>
            </a:r>
            <a:r>
              <a:rPr lang="it-IT" dirty="0" err="1" smtClean="0"/>
              <a:t>either</a:t>
            </a:r>
            <a:r>
              <a:rPr lang="it-IT" dirty="0" smtClean="0"/>
              <a:t> side. The design </a:t>
            </a:r>
            <a:r>
              <a:rPr lang="it-IT" dirty="0" err="1" smtClean="0"/>
              <a:t>allowed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a 4-meter-wide deck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walkers</a:t>
            </a:r>
            <a:r>
              <a:rPr lang="it-IT" dirty="0" smtClean="0"/>
              <a:t> and the </a:t>
            </a:r>
            <a:r>
              <a:rPr lang="it-IT" dirty="0" err="1" smtClean="0"/>
              <a:t>structure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designed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hold</a:t>
            </a:r>
            <a:r>
              <a:rPr lang="it-IT" dirty="0" smtClean="0"/>
              <a:t> 5,000 </a:t>
            </a:r>
            <a:r>
              <a:rPr lang="it-IT" dirty="0" err="1" smtClean="0"/>
              <a:t>pedestrians</a:t>
            </a:r>
            <a:r>
              <a:rPr lang="it-IT" dirty="0" smtClean="0"/>
              <a:t> at </a:t>
            </a:r>
            <a:r>
              <a:rPr lang="it-IT" dirty="0" err="1" smtClean="0"/>
              <a:t>any</a:t>
            </a:r>
            <a:r>
              <a:rPr lang="it-IT" dirty="0" smtClean="0"/>
              <a:t> </a:t>
            </a:r>
            <a:r>
              <a:rPr lang="it-IT" dirty="0" err="1" smtClean="0"/>
              <a:t>given</a:t>
            </a:r>
            <a:r>
              <a:rPr lang="it-IT" dirty="0" smtClean="0"/>
              <a:t> </a:t>
            </a:r>
            <a:r>
              <a:rPr lang="it-IT" dirty="0" err="1" smtClean="0"/>
              <a:t>time</a:t>
            </a:r>
            <a:r>
              <a:rPr lang="it-IT" dirty="0" smtClean="0"/>
              <a:t>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err="1" smtClean="0"/>
              <a:t>Construction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bridge </a:t>
            </a:r>
            <a:r>
              <a:rPr lang="it-IT" dirty="0" err="1" smtClean="0"/>
              <a:t>began</a:t>
            </a:r>
            <a:r>
              <a:rPr lang="it-IT" dirty="0" smtClean="0"/>
              <a:t> in late 1998 and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completed</a:t>
            </a:r>
            <a:r>
              <a:rPr lang="it-IT" dirty="0" smtClean="0"/>
              <a:t> in </a:t>
            </a:r>
            <a:r>
              <a:rPr lang="it-IT" dirty="0" err="1" smtClean="0"/>
              <a:t>June</a:t>
            </a:r>
            <a:r>
              <a:rPr lang="it-IT" dirty="0" smtClean="0"/>
              <a:t> 2000.</a:t>
            </a:r>
          </a:p>
          <a:p>
            <a:r>
              <a:rPr lang="it-IT" dirty="0" smtClean="0"/>
              <a:t>The </a:t>
            </a:r>
            <a:r>
              <a:rPr lang="it-IT" dirty="0" err="1" smtClean="0"/>
              <a:t>southern</a:t>
            </a:r>
            <a:r>
              <a:rPr lang="it-IT" dirty="0" smtClean="0"/>
              <a:t> end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suspension</a:t>
            </a:r>
            <a:r>
              <a:rPr lang="it-IT" dirty="0" smtClean="0"/>
              <a:t> bridge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located</a:t>
            </a:r>
            <a:r>
              <a:rPr lang="it-IT" dirty="0" smtClean="0"/>
              <a:t> </a:t>
            </a:r>
            <a:r>
              <a:rPr lang="it-IT" dirty="0" err="1" smtClean="0"/>
              <a:t>near</a:t>
            </a:r>
            <a:r>
              <a:rPr lang="it-IT" dirty="0" smtClean="0"/>
              <a:t> the Globe </a:t>
            </a:r>
            <a:r>
              <a:rPr lang="it-IT" dirty="0" err="1" smtClean="0"/>
              <a:t>Theatre</a:t>
            </a:r>
            <a:r>
              <a:rPr lang="it-IT" dirty="0" smtClean="0"/>
              <a:t> and the </a:t>
            </a:r>
            <a:r>
              <a:rPr lang="it-IT" dirty="0" err="1" smtClean="0"/>
              <a:t>Modern</a:t>
            </a:r>
            <a:r>
              <a:rPr lang="it-IT" dirty="0" smtClean="0"/>
              <a:t> Tate </a:t>
            </a:r>
            <a:r>
              <a:rPr lang="it-IT" dirty="0" err="1" smtClean="0"/>
              <a:t>Museum</a:t>
            </a:r>
            <a:r>
              <a:rPr lang="it-IT" dirty="0" smtClean="0"/>
              <a:t>.</a:t>
            </a:r>
          </a:p>
          <a:p>
            <a:r>
              <a:rPr lang="it-IT" dirty="0" smtClean="0"/>
              <a:t>The </a:t>
            </a:r>
            <a:r>
              <a:rPr lang="it-IT" dirty="0" err="1" smtClean="0"/>
              <a:t>northern</a:t>
            </a:r>
            <a:r>
              <a:rPr lang="it-IT" dirty="0" smtClean="0"/>
              <a:t> end </a:t>
            </a:r>
            <a:r>
              <a:rPr lang="it-IT" dirty="0" err="1" smtClean="0"/>
              <a:t>sits</a:t>
            </a:r>
            <a:r>
              <a:rPr lang="it-IT" dirty="0" smtClean="0"/>
              <a:t> </a:t>
            </a:r>
            <a:r>
              <a:rPr lang="it-IT" dirty="0" err="1" smtClean="0"/>
              <a:t>near</a:t>
            </a:r>
            <a:r>
              <a:rPr lang="it-IT" dirty="0" smtClean="0"/>
              <a:t> St. Paul’</a:t>
            </a:r>
            <a:r>
              <a:rPr lang="it-IT" dirty="0" err="1" smtClean="0"/>
              <a:t>s</a:t>
            </a:r>
            <a:r>
              <a:rPr lang="it-IT" dirty="0" smtClean="0"/>
              <a:t> </a:t>
            </a:r>
            <a:r>
              <a:rPr lang="it-IT" dirty="0" err="1" smtClean="0"/>
              <a:t>Cathedral</a:t>
            </a:r>
            <a:r>
              <a:rPr lang="it-IT" dirty="0" smtClean="0"/>
              <a:t> </a:t>
            </a:r>
            <a:r>
              <a:rPr lang="it-IT" dirty="0" err="1" smtClean="0"/>
              <a:t>Pedestrians</a:t>
            </a:r>
            <a:r>
              <a:rPr lang="it-IT" dirty="0" smtClean="0"/>
              <a:t> can </a:t>
            </a:r>
            <a:r>
              <a:rPr lang="it-IT" dirty="0" err="1" smtClean="0"/>
              <a:t>gain</a:t>
            </a:r>
            <a:r>
              <a:rPr lang="it-IT" dirty="0" smtClean="0"/>
              <a:t> a </a:t>
            </a:r>
            <a:r>
              <a:rPr lang="it-IT" dirty="0" err="1" smtClean="0"/>
              <a:t>wonderful</a:t>
            </a:r>
            <a:r>
              <a:rPr lang="it-IT" dirty="0" smtClean="0"/>
              <a:t> </a:t>
            </a:r>
            <a:r>
              <a:rPr lang="it-IT" dirty="0" err="1" smtClean="0"/>
              <a:t>view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cathedral</a:t>
            </a:r>
            <a:r>
              <a:rPr lang="it-IT" dirty="0" smtClean="0"/>
              <a:t>'</a:t>
            </a:r>
            <a:r>
              <a:rPr lang="it-IT" dirty="0" err="1" smtClean="0"/>
              <a:t>s</a:t>
            </a:r>
            <a:r>
              <a:rPr lang="it-IT" dirty="0" smtClean="0"/>
              <a:t> dome </a:t>
            </a:r>
            <a:r>
              <a:rPr lang="it-IT" dirty="0" err="1" smtClean="0"/>
              <a:t>from</a:t>
            </a:r>
            <a:r>
              <a:rPr lang="it-IT" dirty="0" smtClean="0"/>
              <a:t> the bridge and the </a:t>
            </a:r>
            <a:r>
              <a:rPr lang="it-IT" dirty="0" err="1" smtClean="0"/>
              <a:t>sight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especially</a:t>
            </a:r>
            <a:r>
              <a:rPr lang="it-IT" dirty="0" smtClean="0"/>
              <a:t> </a:t>
            </a:r>
            <a:r>
              <a:rPr lang="it-IT" dirty="0" err="1" smtClean="0"/>
              <a:t>marvelous</a:t>
            </a:r>
            <a:r>
              <a:rPr lang="it-IT" dirty="0" smtClean="0"/>
              <a:t> at night.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Millennium Bridge</a:t>
            </a:r>
            <a:endParaRPr lang="en-GB" dirty="0"/>
          </a:p>
        </p:txBody>
      </p:sp>
      <p:pic>
        <p:nvPicPr>
          <p:cNvPr id="6" name="Segnaposto contenuto 5" descr="Mill.bridge.from.tate.modern.arp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9947" r="-1994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Gherkin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The </a:t>
            </a:r>
            <a:r>
              <a:rPr lang="it-IT" dirty="0" err="1" smtClean="0"/>
              <a:t>cigar-shaped</a:t>
            </a:r>
            <a:r>
              <a:rPr lang="it-IT" dirty="0" smtClean="0"/>
              <a:t> </a:t>
            </a:r>
            <a:r>
              <a:rPr lang="it-IT" dirty="0" err="1" smtClean="0"/>
              <a:t>structure</a:t>
            </a:r>
            <a:r>
              <a:rPr lang="it-IT" dirty="0" smtClean="0"/>
              <a:t> </a:t>
            </a:r>
            <a:r>
              <a:rPr lang="it-IT" dirty="0" err="1" smtClean="0"/>
              <a:t>has</a:t>
            </a:r>
            <a:r>
              <a:rPr lang="it-IT" dirty="0" smtClean="0"/>
              <a:t> a steel frame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circular</a:t>
            </a:r>
            <a:r>
              <a:rPr lang="it-IT" dirty="0" smtClean="0"/>
              <a:t> </a:t>
            </a:r>
            <a:r>
              <a:rPr lang="it-IT" dirty="0" err="1" smtClean="0"/>
              <a:t>floor</a:t>
            </a:r>
            <a:r>
              <a:rPr lang="it-IT" dirty="0" smtClean="0"/>
              <a:t> </a:t>
            </a:r>
            <a:r>
              <a:rPr lang="it-IT" dirty="0" err="1" smtClean="0"/>
              <a:t>plans</a:t>
            </a:r>
            <a:r>
              <a:rPr lang="it-IT" dirty="0" smtClean="0"/>
              <a:t> and a </a:t>
            </a:r>
            <a:r>
              <a:rPr lang="it-IT" dirty="0" err="1" smtClean="0"/>
              <a:t>glass</a:t>
            </a:r>
            <a:r>
              <a:rPr lang="it-IT" dirty="0" smtClean="0"/>
              <a:t> </a:t>
            </a:r>
            <a:r>
              <a:rPr lang="it-IT" dirty="0" err="1" smtClean="0"/>
              <a:t>façade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diamond-shaped</a:t>
            </a:r>
            <a:r>
              <a:rPr lang="it-IT" dirty="0" smtClean="0"/>
              <a:t> </a:t>
            </a:r>
            <a:r>
              <a:rPr lang="it-IT" dirty="0" err="1" smtClean="0"/>
              <a:t>panels</a:t>
            </a:r>
            <a:r>
              <a:rPr lang="it-IT" dirty="0" smtClean="0"/>
              <a:t>. The </a:t>
            </a:r>
            <a:r>
              <a:rPr lang="it-IT" dirty="0" err="1" smtClean="0"/>
              <a:t>swirling</a:t>
            </a:r>
            <a:r>
              <a:rPr lang="it-IT" dirty="0" smtClean="0"/>
              <a:t> </a:t>
            </a:r>
            <a:r>
              <a:rPr lang="it-IT" dirty="0" err="1" smtClean="0"/>
              <a:t>striped</a:t>
            </a:r>
            <a:r>
              <a:rPr lang="it-IT" dirty="0" smtClean="0"/>
              <a:t> pattern </a:t>
            </a:r>
            <a:r>
              <a:rPr lang="it-IT" dirty="0" err="1" smtClean="0"/>
              <a:t>visible</a:t>
            </a:r>
            <a:r>
              <a:rPr lang="it-IT" dirty="0" smtClean="0"/>
              <a:t> on the </a:t>
            </a:r>
            <a:r>
              <a:rPr lang="it-IT" dirty="0" err="1" smtClean="0"/>
              <a:t>exterior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the </a:t>
            </a:r>
            <a:r>
              <a:rPr lang="it-IT" dirty="0" err="1" smtClean="0"/>
              <a:t>result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building'</a:t>
            </a:r>
            <a:r>
              <a:rPr lang="it-IT" dirty="0" err="1" smtClean="0"/>
              <a:t>s</a:t>
            </a:r>
            <a:r>
              <a:rPr lang="it-IT" dirty="0" smtClean="0"/>
              <a:t> </a:t>
            </a:r>
            <a:r>
              <a:rPr lang="it-IT" dirty="0" err="1" smtClean="0"/>
              <a:t>energy-saving</a:t>
            </a:r>
            <a:r>
              <a:rPr lang="it-IT" dirty="0" smtClean="0"/>
              <a:t> system </a:t>
            </a:r>
            <a:r>
              <a:rPr lang="it-IT" dirty="0" err="1" smtClean="0"/>
              <a:t>which</a:t>
            </a:r>
            <a:r>
              <a:rPr lang="it-IT" dirty="0" smtClean="0"/>
              <a:t> </a:t>
            </a:r>
            <a:r>
              <a:rPr lang="it-IT" dirty="0" err="1" smtClean="0"/>
              <a:t>allows</a:t>
            </a:r>
            <a:r>
              <a:rPr lang="it-IT" dirty="0" smtClean="0"/>
              <a:t> the air </a:t>
            </a:r>
            <a:r>
              <a:rPr lang="it-IT" dirty="0" err="1" smtClean="0"/>
              <a:t>to</a:t>
            </a:r>
            <a:r>
              <a:rPr lang="it-IT" dirty="0" smtClean="0"/>
              <a:t> flow up </a:t>
            </a:r>
            <a:r>
              <a:rPr lang="it-IT" dirty="0" err="1" smtClean="0"/>
              <a:t>through</a:t>
            </a:r>
            <a:r>
              <a:rPr lang="it-IT" dirty="0" smtClean="0"/>
              <a:t> </a:t>
            </a:r>
            <a:r>
              <a:rPr lang="it-IT" dirty="0" err="1" smtClean="0"/>
              <a:t>spiraling</a:t>
            </a:r>
            <a:r>
              <a:rPr lang="it-IT" dirty="0" smtClean="0"/>
              <a:t> </a:t>
            </a:r>
            <a:r>
              <a:rPr lang="it-IT" dirty="0" err="1" smtClean="0"/>
              <a:t>wells</a:t>
            </a:r>
            <a:r>
              <a:rPr lang="it-IT" dirty="0" smtClean="0"/>
              <a:t>. On the </a:t>
            </a:r>
            <a:r>
              <a:rPr lang="it-IT" dirty="0" err="1" smtClean="0"/>
              <a:t>street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r>
              <a:rPr lang="it-IT" dirty="0" smtClean="0"/>
              <a:t>, the </a:t>
            </a:r>
            <a:r>
              <a:rPr lang="it-IT" dirty="0" err="1" smtClean="0"/>
              <a:t>Gherkin</a:t>
            </a:r>
            <a:r>
              <a:rPr lang="it-IT" dirty="0" smtClean="0"/>
              <a:t>'</a:t>
            </a:r>
            <a:r>
              <a:rPr lang="it-IT" dirty="0" err="1" smtClean="0"/>
              <a:t>s</a:t>
            </a:r>
            <a:r>
              <a:rPr lang="it-IT" dirty="0" smtClean="0"/>
              <a:t> base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well</a:t>
            </a:r>
            <a:r>
              <a:rPr lang="it-IT" dirty="0" smtClean="0"/>
              <a:t> </a:t>
            </a:r>
            <a:r>
              <a:rPr lang="it-IT" dirty="0" err="1" smtClean="0"/>
              <a:t>integrated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open public </a:t>
            </a:r>
            <a:r>
              <a:rPr lang="it-IT" dirty="0" err="1" smtClean="0"/>
              <a:t>plaza</a:t>
            </a:r>
            <a:r>
              <a:rPr lang="it-IT" dirty="0" smtClean="0"/>
              <a:t>. </a:t>
            </a:r>
            <a:r>
              <a:rPr lang="it-IT" dirty="0" err="1" smtClean="0"/>
              <a:t>Huge</a:t>
            </a:r>
            <a:r>
              <a:rPr lang="it-IT" dirty="0" smtClean="0"/>
              <a:t> </a:t>
            </a:r>
            <a:r>
              <a:rPr lang="it-IT" dirty="0" err="1" smtClean="0"/>
              <a:t>white</a:t>
            </a:r>
            <a:r>
              <a:rPr lang="it-IT" dirty="0" smtClean="0"/>
              <a:t> </a:t>
            </a:r>
            <a:r>
              <a:rPr lang="it-IT" dirty="0" err="1" smtClean="0"/>
              <a:t>X</a:t>
            </a:r>
            <a:r>
              <a:rPr lang="it-IT" dirty="0" smtClean="0"/>
              <a:t> </a:t>
            </a:r>
            <a:r>
              <a:rPr lang="it-IT" dirty="0" err="1" smtClean="0"/>
              <a:t>braces</a:t>
            </a:r>
            <a:r>
              <a:rPr lang="it-IT" dirty="0" smtClean="0"/>
              <a:t> create a </a:t>
            </a:r>
            <a:r>
              <a:rPr lang="it-IT" dirty="0" err="1" smtClean="0"/>
              <a:t>dramatic</a:t>
            </a:r>
            <a:r>
              <a:rPr lang="it-IT" dirty="0" smtClean="0"/>
              <a:t> </a:t>
            </a:r>
            <a:r>
              <a:rPr lang="it-IT" dirty="0" err="1" smtClean="0"/>
              <a:t>entrance</a:t>
            </a:r>
            <a:r>
              <a:rPr lang="it-IT" dirty="0" smtClean="0"/>
              <a:t>. </a:t>
            </a:r>
          </a:p>
          <a:p>
            <a:r>
              <a:rPr lang="it-IT" dirty="0" smtClean="0"/>
              <a:t>The top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tower</a:t>
            </a:r>
            <a:r>
              <a:rPr lang="it-IT" dirty="0" smtClean="0"/>
              <a:t>, </a:t>
            </a:r>
            <a:r>
              <a:rPr lang="it-IT" dirty="0" err="1" smtClean="0"/>
              <a:t>where</a:t>
            </a:r>
            <a:r>
              <a:rPr lang="it-IT" dirty="0" smtClean="0"/>
              <a:t> </a:t>
            </a:r>
            <a:r>
              <a:rPr lang="it-IT" dirty="0" err="1" smtClean="0"/>
              <a:t>visitors</a:t>
            </a:r>
            <a:r>
              <a:rPr lang="it-IT" dirty="0" smtClean="0"/>
              <a:t> </a:t>
            </a:r>
            <a:r>
              <a:rPr lang="it-IT" dirty="0" err="1" smtClean="0"/>
              <a:t>find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open hall </a:t>
            </a:r>
            <a:r>
              <a:rPr lang="it-IT" dirty="0" err="1" smtClean="0"/>
              <a:t>covered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a </a:t>
            </a:r>
            <a:r>
              <a:rPr lang="it-IT" dirty="0" err="1" smtClean="0"/>
              <a:t>glass</a:t>
            </a:r>
            <a:r>
              <a:rPr lang="it-IT" dirty="0" smtClean="0"/>
              <a:t> </a:t>
            </a:r>
            <a:r>
              <a:rPr lang="it-IT" dirty="0" err="1" smtClean="0"/>
              <a:t>conical</a:t>
            </a:r>
            <a:r>
              <a:rPr lang="it-IT" dirty="0" smtClean="0"/>
              <a:t> dome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even</a:t>
            </a:r>
            <a:r>
              <a:rPr lang="it-IT" dirty="0" smtClean="0"/>
              <a:t> more </a:t>
            </a:r>
            <a:r>
              <a:rPr lang="it-IT" dirty="0" err="1" smtClean="0"/>
              <a:t>spectacular</a:t>
            </a:r>
            <a:r>
              <a:rPr lang="it-IT" dirty="0" smtClean="0"/>
              <a:t>. </a:t>
            </a:r>
            <a:r>
              <a:rPr lang="it-IT" dirty="0" err="1" smtClean="0"/>
              <a:t>From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great</a:t>
            </a:r>
            <a:r>
              <a:rPr lang="it-IT" dirty="0" smtClean="0"/>
              <a:t> </a:t>
            </a:r>
            <a:r>
              <a:rPr lang="it-IT" dirty="0" err="1" smtClean="0"/>
              <a:t>views</a:t>
            </a:r>
            <a:r>
              <a:rPr lang="it-IT" dirty="0" smtClean="0"/>
              <a:t> </a:t>
            </a:r>
            <a:r>
              <a:rPr lang="it-IT" dirty="0" err="1" smtClean="0"/>
              <a:t>over</a:t>
            </a:r>
            <a:r>
              <a:rPr lang="it-IT" dirty="0" smtClean="0"/>
              <a:t> the city. </a:t>
            </a:r>
            <a:r>
              <a:rPr lang="it-IT" dirty="0" err="1" smtClean="0"/>
              <a:t>Unfortunately</a:t>
            </a:r>
            <a:r>
              <a:rPr lang="it-IT" dirty="0" smtClean="0"/>
              <a:t> the building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open </a:t>
            </a:r>
            <a:r>
              <a:rPr lang="it-IT" dirty="0" err="1" smtClean="0"/>
              <a:t>to</a:t>
            </a:r>
            <a:r>
              <a:rPr lang="it-IT" dirty="0" smtClean="0"/>
              <a:t> the public</a:t>
            </a:r>
            <a:r>
              <a:rPr lang="it-IT" dirty="0" smtClean="0"/>
              <a:t>. </a:t>
            </a:r>
            <a:r>
              <a:rPr lang="it-IT" dirty="0" err="1" smtClean="0"/>
              <a:t>Its</a:t>
            </a:r>
            <a:r>
              <a:rPr lang="it-IT" dirty="0" smtClean="0"/>
              <a:t> </a:t>
            </a:r>
            <a:r>
              <a:rPr lang="it-IT" dirty="0" err="1" smtClean="0"/>
              <a:t>unique</a:t>
            </a:r>
            <a:r>
              <a:rPr lang="it-IT" dirty="0" smtClean="0"/>
              <a:t>, </a:t>
            </a:r>
            <a:r>
              <a:rPr lang="it-IT" dirty="0" err="1" smtClean="0"/>
              <a:t>bold</a:t>
            </a:r>
            <a:r>
              <a:rPr lang="it-IT" dirty="0" smtClean="0"/>
              <a:t> and </a:t>
            </a:r>
            <a:r>
              <a:rPr lang="it-IT" dirty="0" err="1" smtClean="0"/>
              <a:t>energy</a:t>
            </a:r>
            <a:r>
              <a:rPr lang="it-IT" dirty="0" smtClean="0"/>
              <a:t> </a:t>
            </a:r>
            <a:r>
              <a:rPr lang="it-IT" dirty="0" err="1" smtClean="0"/>
              <a:t>efficient</a:t>
            </a:r>
            <a:r>
              <a:rPr lang="it-IT" dirty="0" smtClean="0"/>
              <a:t> design </a:t>
            </a:r>
            <a:r>
              <a:rPr lang="it-IT" dirty="0" err="1" smtClean="0"/>
              <a:t>has</a:t>
            </a:r>
            <a:r>
              <a:rPr lang="it-IT" dirty="0" smtClean="0"/>
              <a:t> </a:t>
            </a:r>
            <a:r>
              <a:rPr lang="it-IT" dirty="0" err="1" smtClean="0"/>
              <a:t>won</a:t>
            </a:r>
            <a:r>
              <a:rPr lang="it-IT" dirty="0" smtClean="0"/>
              <a:t> the </a:t>
            </a:r>
            <a:r>
              <a:rPr lang="it-IT" dirty="0" err="1" smtClean="0"/>
              <a:t>Gherkin</a:t>
            </a:r>
            <a:r>
              <a:rPr lang="it-IT" dirty="0" smtClean="0"/>
              <a:t> </a:t>
            </a:r>
            <a:r>
              <a:rPr lang="it-IT" dirty="0" err="1" smtClean="0"/>
              <a:t>many</a:t>
            </a:r>
            <a:r>
              <a:rPr lang="it-IT" dirty="0" smtClean="0"/>
              <a:t> </a:t>
            </a:r>
            <a:r>
              <a:rPr lang="it-IT" dirty="0" err="1" smtClean="0"/>
              <a:t>awards</a:t>
            </a:r>
            <a:r>
              <a:rPr lang="it-IT" dirty="0" smtClean="0"/>
              <a:t> </a:t>
            </a:r>
            <a:r>
              <a:rPr lang="it-IT" dirty="0" err="1" smtClean="0"/>
              <a:t>including</a:t>
            </a:r>
            <a:r>
              <a:rPr lang="it-IT" dirty="0" smtClean="0"/>
              <a:t> the </a:t>
            </a:r>
            <a:r>
              <a:rPr lang="it-IT" dirty="0" err="1" smtClean="0"/>
              <a:t>Stirling</a:t>
            </a:r>
            <a:r>
              <a:rPr lang="it-IT" dirty="0" smtClean="0"/>
              <a:t> </a:t>
            </a:r>
            <a:r>
              <a:rPr lang="it-IT" dirty="0" err="1" smtClean="0"/>
              <a:t>Prize</a:t>
            </a:r>
            <a:r>
              <a:rPr lang="it-IT" dirty="0" smtClean="0"/>
              <a:t>, the London </a:t>
            </a:r>
            <a:r>
              <a:rPr lang="it-IT" dirty="0" err="1" smtClean="0"/>
              <a:t>Region</a:t>
            </a:r>
            <a:r>
              <a:rPr lang="it-IT" dirty="0" smtClean="0"/>
              <a:t> Award.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Gherkin</a:t>
            </a:r>
            <a:endParaRPr lang="en-GB" dirty="0"/>
          </a:p>
        </p:txBody>
      </p:sp>
      <p:pic>
        <p:nvPicPr>
          <p:cNvPr id="4" name="Segnaposto contenuto 3" descr="the-gherkin-008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542" r="-754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Shard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Designed by the Italian architect </a:t>
            </a:r>
            <a:r>
              <a:rPr lang="en-GB" dirty="0" err="1" smtClean="0"/>
              <a:t>Renzo</a:t>
            </a:r>
            <a:r>
              <a:rPr lang="en-GB" dirty="0" smtClean="0"/>
              <a:t> Piano, the Shard is the tallest skyscraper in Europe:  310 metres with 72 floors.</a:t>
            </a:r>
          </a:p>
          <a:p>
            <a:r>
              <a:rPr lang="en-GB" dirty="0" smtClean="0"/>
              <a:t>It was built using the 95% of re-cycled materials and </a:t>
            </a:r>
            <a:r>
              <a:rPr lang="it-IT" dirty="0" smtClean="0"/>
              <a:t>the position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mirrors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designed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make</a:t>
            </a:r>
            <a:r>
              <a:rPr lang="it-IT" dirty="0" smtClean="0"/>
              <a:t> the </a:t>
            </a:r>
            <a:r>
              <a:rPr lang="it-IT" dirty="0" err="1" smtClean="0"/>
              <a:t>most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light and the </a:t>
            </a:r>
            <a:r>
              <a:rPr lang="it-IT" dirty="0" err="1" smtClean="0"/>
              <a:t>wind</a:t>
            </a:r>
            <a:r>
              <a:rPr lang="it-IT" dirty="0" smtClean="0"/>
              <a:t>.</a:t>
            </a:r>
          </a:p>
          <a:p>
            <a:r>
              <a:rPr lang="it-IT" dirty="0" smtClean="0"/>
              <a:t>As a </a:t>
            </a:r>
            <a:r>
              <a:rPr lang="it-IT" dirty="0" err="1" smtClean="0"/>
              <a:t>whole</a:t>
            </a:r>
            <a:r>
              <a:rPr lang="it-IT" dirty="0" smtClean="0"/>
              <a:t>, The </a:t>
            </a:r>
            <a:r>
              <a:rPr lang="it-IT" dirty="0" err="1" smtClean="0"/>
              <a:t>Shard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a </a:t>
            </a:r>
            <a:r>
              <a:rPr lang="it-IT" dirty="0" err="1" smtClean="0"/>
              <a:t>kind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vertical</a:t>
            </a:r>
            <a:r>
              <a:rPr lang="it-IT" dirty="0" smtClean="0"/>
              <a:t> city </a:t>
            </a:r>
            <a:r>
              <a:rPr lang="it-IT" dirty="0" err="1" smtClean="0"/>
              <a:t>with</a:t>
            </a:r>
            <a:r>
              <a:rPr lang="it-IT" dirty="0" smtClean="0"/>
              <a:t> open </a:t>
            </a:r>
            <a:r>
              <a:rPr lang="it-IT" dirty="0" err="1" smtClean="0"/>
              <a:t>spaces</a:t>
            </a:r>
            <a:r>
              <a:rPr lang="it-IT" dirty="0" smtClean="0"/>
              <a:t>. </a:t>
            </a:r>
            <a:r>
              <a:rPr lang="it-IT" dirty="0" err="1" smtClean="0"/>
              <a:t>There</a:t>
            </a:r>
            <a:r>
              <a:rPr lang="it-IT" dirty="0" smtClean="0"/>
              <a:t> are </a:t>
            </a:r>
            <a:r>
              <a:rPr lang="it-IT" dirty="0" err="1" smtClean="0"/>
              <a:t>restaurants</a:t>
            </a:r>
            <a:r>
              <a:rPr lang="it-IT" dirty="0" smtClean="0"/>
              <a:t> and </a:t>
            </a:r>
            <a:r>
              <a:rPr lang="it-IT" dirty="0" err="1" smtClean="0"/>
              <a:t>convivial</a:t>
            </a:r>
            <a:r>
              <a:rPr lang="it-IT" dirty="0" smtClean="0"/>
              <a:t> </a:t>
            </a:r>
            <a:r>
              <a:rPr lang="it-IT" dirty="0" err="1" smtClean="0"/>
              <a:t>lounge</a:t>
            </a:r>
            <a:r>
              <a:rPr lang="it-IT" dirty="0" smtClean="0"/>
              <a:t> bar </a:t>
            </a:r>
            <a:r>
              <a:rPr lang="it-IT" dirty="0" err="1" smtClean="0"/>
              <a:t>between</a:t>
            </a:r>
            <a:r>
              <a:rPr lang="it-IT" dirty="0" smtClean="0"/>
              <a:t> </a:t>
            </a:r>
            <a:r>
              <a:rPr lang="it-IT" dirty="0" err="1" smtClean="0"/>
              <a:t>floors</a:t>
            </a:r>
            <a:r>
              <a:rPr lang="it-IT" dirty="0" smtClean="0"/>
              <a:t> 31 and 33 and some </a:t>
            </a:r>
            <a:r>
              <a:rPr lang="it-IT" dirty="0" err="1" smtClean="0"/>
              <a:t>decidedly</a:t>
            </a:r>
            <a:r>
              <a:rPr lang="it-IT" dirty="0" smtClean="0"/>
              <a:t> private </a:t>
            </a:r>
            <a:r>
              <a:rPr lang="it-IT" dirty="0" err="1" smtClean="0"/>
              <a:t>such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luxury</a:t>
            </a:r>
            <a:r>
              <a:rPr lang="it-IT" dirty="0" smtClean="0"/>
              <a:t> </a:t>
            </a:r>
            <a:r>
              <a:rPr lang="it-IT" dirty="0" err="1" smtClean="0"/>
              <a:t>apartments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</a:t>
            </a:r>
            <a:r>
              <a:rPr lang="it-IT" dirty="0" err="1" smtClean="0"/>
              <a:t>floors</a:t>
            </a:r>
            <a:r>
              <a:rPr lang="it-IT" dirty="0" smtClean="0"/>
              <a:t> 53 and 65, wide,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</a:t>
            </a:r>
            <a:r>
              <a:rPr lang="it-IT" dirty="0" err="1" smtClean="0"/>
              <a:t>enviable</a:t>
            </a:r>
            <a:r>
              <a:rPr lang="it-IT" dirty="0" smtClean="0"/>
              <a:t> </a:t>
            </a:r>
            <a:r>
              <a:rPr lang="it-IT" dirty="0" err="1" smtClean="0"/>
              <a:t>view</a:t>
            </a:r>
            <a:r>
              <a:rPr lang="it-IT" dirty="0" smtClean="0"/>
              <a:t> and,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reason</a:t>
            </a:r>
            <a:r>
              <a:rPr lang="it-IT" dirty="0" smtClean="0"/>
              <a:t>, </a:t>
            </a:r>
            <a:r>
              <a:rPr lang="it-IT" dirty="0" err="1" smtClean="0"/>
              <a:t>quite</a:t>
            </a:r>
            <a:r>
              <a:rPr lang="it-IT" dirty="0" smtClean="0"/>
              <a:t> </a:t>
            </a:r>
            <a:r>
              <a:rPr lang="it-IT" dirty="0" err="1" smtClean="0"/>
              <a:t>expensive</a:t>
            </a:r>
            <a:r>
              <a:rPr lang="it-IT" dirty="0" smtClean="0"/>
              <a:t> (</a:t>
            </a:r>
            <a:r>
              <a:rPr lang="it-IT" dirty="0" err="1" smtClean="0"/>
              <a:t>between</a:t>
            </a:r>
            <a:r>
              <a:rPr lang="it-IT" dirty="0" smtClean="0"/>
              <a:t> 30 and 50 </a:t>
            </a:r>
            <a:r>
              <a:rPr lang="it-IT" dirty="0" err="1" smtClean="0"/>
              <a:t>million</a:t>
            </a:r>
            <a:r>
              <a:rPr lang="it-IT" dirty="0" smtClean="0"/>
              <a:t> </a:t>
            </a:r>
            <a:r>
              <a:rPr lang="it-IT" dirty="0" err="1" smtClean="0"/>
              <a:t>pounds</a:t>
            </a:r>
            <a:r>
              <a:rPr lang="it-IT" dirty="0" smtClean="0"/>
              <a:t>, </a:t>
            </a:r>
            <a:r>
              <a:rPr lang="it-IT" dirty="0" err="1" smtClean="0"/>
              <a:t>about</a:t>
            </a:r>
            <a:r>
              <a:rPr lang="it-IT" dirty="0" smtClean="0"/>
              <a:t> 6,000 per </a:t>
            </a:r>
            <a:r>
              <a:rPr lang="it-IT" dirty="0" err="1" smtClean="0"/>
              <a:t>square</a:t>
            </a:r>
            <a:r>
              <a:rPr lang="it-IT" dirty="0" smtClean="0"/>
              <a:t> </a:t>
            </a:r>
            <a:r>
              <a:rPr lang="it-IT" dirty="0" err="1" smtClean="0"/>
              <a:t>meter</a:t>
            </a:r>
            <a:r>
              <a:rPr lang="it-IT" dirty="0" smtClean="0"/>
              <a:t>)</a:t>
            </a:r>
          </a:p>
          <a:p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situated</a:t>
            </a:r>
            <a:r>
              <a:rPr lang="it-IT" dirty="0" smtClean="0"/>
              <a:t> in the trendy area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Southwark</a:t>
            </a:r>
            <a:r>
              <a:rPr lang="it-IT" dirty="0" smtClean="0"/>
              <a:t> </a:t>
            </a:r>
            <a:r>
              <a:rPr lang="it-IT" dirty="0" err="1" smtClean="0"/>
              <a:t>close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river</a:t>
            </a:r>
            <a:r>
              <a:rPr lang="it-IT" dirty="0" smtClean="0"/>
              <a:t> </a:t>
            </a:r>
            <a:r>
              <a:rPr lang="it-IT" dirty="0" err="1" smtClean="0"/>
              <a:t>Thames</a:t>
            </a:r>
            <a:r>
              <a:rPr lang="it-IT" dirty="0" smtClean="0"/>
              <a:t>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Shard</a:t>
            </a:r>
            <a:endParaRPr lang="en-GB" dirty="0"/>
          </a:p>
        </p:txBody>
      </p:sp>
      <p:pic>
        <p:nvPicPr>
          <p:cNvPr id="4" name="Segnaposto contenuto 3" descr="748f1d16-c0ba-4128-bac2-c7a0e17be9b4..jpg"/>
          <p:cNvPicPr>
            <a:picLocks noGrp="1" noChangeAspect="1"/>
          </p:cNvPicPr>
          <p:nvPr>
            <p:ph idx="1"/>
          </p:nvPr>
        </p:nvPicPr>
        <p:blipFill>
          <a:blip r:embed="rId2"/>
          <a:srcRect l="-9940" r="-994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Crescent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The </a:t>
            </a:r>
            <a:r>
              <a:rPr lang="it-IT" dirty="0" err="1" smtClean="0"/>
              <a:t>Royal</a:t>
            </a:r>
            <a:r>
              <a:rPr lang="it-IT" dirty="0" smtClean="0"/>
              <a:t> </a:t>
            </a:r>
            <a:r>
              <a:rPr lang="it-IT" dirty="0" err="1" smtClean="0"/>
              <a:t>Crescent</a:t>
            </a:r>
            <a:r>
              <a:rPr lang="it-IT" dirty="0" smtClean="0"/>
              <a:t> in </a:t>
            </a:r>
            <a:r>
              <a:rPr lang="it-IT" dirty="0" err="1" smtClean="0"/>
              <a:t>Bath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designed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John Wood the </a:t>
            </a:r>
            <a:r>
              <a:rPr lang="it-IT" dirty="0" err="1" smtClean="0"/>
              <a:t>Elder</a:t>
            </a:r>
            <a:r>
              <a:rPr lang="it-IT" dirty="0" smtClean="0"/>
              <a:t> and </a:t>
            </a:r>
            <a:r>
              <a:rPr lang="it-IT" dirty="0" err="1" smtClean="0"/>
              <a:t>built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</a:t>
            </a:r>
            <a:r>
              <a:rPr lang="it-IT" dirty="0" err="1" smtClean="0"/>
              <a:t>his</a:t>
            </a:r>
            <a:r>
              <a:rPr lang="it-IT" dirty="0" smtClean="0"/>
              <a:t> </a:t>
            </a:r>
            <a:r>
              <a:rPr lang="it-IT" dirty="0" err="1" smtClean="0"/>
              <a:t>son</a:t>
            </a:r>
            <a:r>
              <a:rPr lang="it-IT" dirty="0" smtClean="0"/>
              <a:t> John Wood the </a:t>
            </a:r>
            <a:r>
              <a:rPr lang="it-IT" dirty="0" err="1" smtClean="0"/>
              <a:t>Younger</a:t>
            </a:r>
            <a:r>
              <a:rPr lang="it-IT" dirty="0" smtClean="0"/>
              <a:t> in the 18th </a:t>
            </a:r>
            <a:r>
              <a:rPr lang="it-IT" dirty="0" err="1" smtClean="0"/>
              <a:t>century</a:t>
            </a:r>
            <a:r>
              <a:rPr lang="it-IT" dirty="0" smtClean="0"/>
              <a:t>  (</a:t>
            </a:r>
            <a:r>
              <a:rPr lang="it-IT" dirty="0" err="1" smtClean="0"/>
              <a:t>between</a:t>
            </a:r>
            <a:r>
              <a:rPr lang="it-IT" dirty="0" smtClean="0"/>
              <a:t> 1767 and 1774).</a:t>
            </a:r>
          </a:p>
          <a:p>
            <a:r>
              <a:rPr lang="it-IT" dirty="0" err="1" smtClean="0"/>
              <a:t>Although</a:t>
            </a:r>
            <a:r>
              <a:rPr lang="it-IT" dirty="0" smtClean="0"/>
              <a:t> some </a:t>
            </a:r>
            <a:r>
              <a:rPr lang="it-IT" dirty="0" err="1" smtClean="0"/>
              <a:t>changes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been</a:t>
            </a:r>
            <a:r>
              <a:rPr lang="it-IT" dirty="0" smtClean="0"/>
              <a:t> </a:t>
            </a:r>
            <a:r>
              <a:rPr lang="it-IT" dirty="0" err="1" smtClean="0"/>
              <a:t>made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various</a:t>
            </a:r>
            <a:r>
              <a:rPr lang="it-IT" dirty="0" smtClean="0"/>
              <a:t> </a:t>
            </a:r>
            <a:r>
              <a:rPr lang="it-IT" dirty="0" err="1" smtClean="0"/>
              <a:t>interiors</a:t>
            </a:r>
            <a:r>
              <a:rPr lang="it-IT" dirty="0" smtClean="0"/>
              <a:t> </a:t>
            </a:r>
            <a:r>
              <a:rPr lang="it-IT" dirty="0" err="1" smtClean="0"/>
              <a:t>over</a:t>
            </a:r>
            <a:r>
              <a:rPr lang="it-IT" dirty="0" smtClean="0"/>
              <a:t> the </a:t>
            </a:r>
            <a:r>
              <a:rPr lang="it-IT" dirty="0" err="1" smtClean="0"/>
              <a:t>years</a:t>
            </a:r>
            <a:r>
              <a:rPr lang="it-IT" dirty="0" smtClean="0"/>
              <a:t>, the </a:t>
            </a:r>
            <a:r>
              <a:rPr lang="it-IT" dirty="0" err="1" smtClean="0"/>
              <a:t>Georgian</a:t>
            </a:r>
            <a:r>
              <a:rPr lang="it-IT" dirty="0" smtClean="0"/>
              <a:t> </a:t>
            </a:r>
            <a:r>
              <a:rPr lang="it-IT" dirty="0" err="1" smtClean="0"/>
              <a:t>stone</a:t>
            </a:r>
            <a:r>
              <a:rPr lang="it-IT" dirty="0" smtClean="0"/>
              <a:t> (the </a:t>
            </a:r>
            <a:r>
              <a:rPr lang="it-IT" dirty="0" err="1" smtClean="0"/>
              <a:t>Bath</a:t>
            </a:r>
            <a:r>
              <a:rPr lang="it-IT" dirty="0" smtClean="0"/>
              <a:t> </a:t>
            </a:r>
            <a:r>
              <a:rPr lang="it-IT" dirty="0" err="1" smtClean="0"/>
              <a:t>stone</a:t>
            </a:r>
            <a:r>
              <a:rPr lang="it-IT" dirty="0" smtClean="0"/>
              <a:t>) </a:t>
            </a:r>
            <a:r>
              <a:rPr lang="it-IT" dirty="0" err="1" smtClean="0"/>
              <a:t>façade</a:t>
            </a:r>
            <a:r>
              <a:rPr lang="it-IT" dirty="0" smtClean="0"/>
              <a:t> </a:t>
            </a:r>
            <a:r>
              <a:rPr lang="it-IT" dirty="0" err="1" smtClean="0"/>
              <a:t>remains</a:t>
            </a:r>
            <a:r>
              <a:rPr lang="it-IT" dirty="0" smtClean="0"/>
              <a:t> </a:t>
            </a:r>
            <a:r>
              <a:rPr lang="it-IT" dirty="0" err="1" smtClean="0"/>
              <a:t>much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when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first </a:t>
            </a:r>
            <a:r>
              <a:rPr lang="it-IT" dirty="0" err="1" smtClean="0"/>
              <a:t>built.Many</a:t>
            </a:r>
            <a:r>
              <a:rPr lang="it-IT" dirty="0" smtClean="0"/>
              <a:t> </a:t>
            </a:r>
            <a:r>
              <a:rPr lang="it-IT" dirty="0" err="1" smtClean="0"/>
              <a:t>notable</a:t>
            </a:r>
            <a:r>
              <a:rPr lang="it-IT" dirty="0" smtClean="0"/>
              <a:t> people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either</a:t>
            </a:r>
            <a:r>
              <a:rPr lang="it-IT" dirty="0" smtClean="0"/>
              <a:t> </a:t>
            </a:r>
            <a:r>
              <a:rPr lang="it-IT" dirty="0" err="1" smtClean="0"/>
              <a:t>lived</a:t>
            </a:r>
            <a:r>
              <a:rPr lang="it-IT" dirty="0" smtClean="0"/>
              <a:t> or </a:t>
            </a:r>
            <a:r>
              <a:rPr lang="it-IT" dirty="0" err="1" smtClean="0"/>
              <a:t>stayed</a:t>
            </a:r>
            <a:r>
              <a:rPr lang="it-IT" dirty="0" smtClean="0"/>
              <a:t> in the </a:t>
            </a:r>
            <a:r>
              <a:rPr lang="it-IT" dirty="0" err="1" smtClean="0"/>
              <a:t>Royal</a:t>
            </a:r>
            <a:r>
              <a:rPr lang="it-IT" dirty="0" smtClean="0"/>
              <a:t> </a:t>
            </a:r>
            <a:r>
              <a:rPr lang="it-IT" dirty="0" err="1" smtClean="0"/>
              <a:t>Crescent</a:t>
            </a:r>
            <a:r>
              <a:rPr lang="it-IT" dirty="0" smtClean="0"/>
              <a:t> </a:t>
            </a:r>
            <a:r>
              <a:rPr lang="it-IT" dirty="0" err="1" smtClean="0"/>
              <a:t>since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first </a:t>
            </a:r>
            <a:r>
              <a:rPr lang="it-IT" dirty="0" err="1" smtClean="0"/>
              <a:t>built</a:t>
            </a:r>
            <a:r>
              <a:rPr lang="it-IT" dirty="0" smtClean="0"/>
              <a:t> </a:t>
            </a:r>
            <a:r>
              <a:rPr lang="it-IT" dirty="0" err="1" smtClean="0"/>
              <a:t>over</a:t>
            </a:r>
            <a:r>
              <a:rPr lang="it-IT" dirty="0" smtClean="0"/>
              <a:t> 230 </a:t>
            </a:r>
            <a:r>
              <a:rPr lang="it-IT" dirty="0" err="1" smtClean="0"/>
              <a:t>years</a:t>
            </a:r>
            <a:r>
              <a:rPr lang="it-IT" dirty="0" smtClean="0"/>
              <a:t> ago, and some are </a:t>
            </a:r>
            <a:r>
              <a:rPr lang="it-IT" dirty="0" err="1" smtClean="0"/>
              <a:t>commemorated</a:t>
            </a:r>
            <a:r>
              <a:rPr lang="it-IT" dirty="0" smtClean="0"/>
              <a:t> on </a:t>
            </a:r>
            <a:r>
              <a:rPr lang="it-IT" dirty="0" err="1" smtClean="0"/>
              <a:t>special</a:t>
            </a:r>
            <a:r>
              <a:rPr lang="it-IT" dirty="0" smtClean="0"/>
              <a:t> </a:t>
            </a:r>
            <a:r>
              <a:rPr lang="it-IT" dirty="0" err="1" smtClean="0"/>
              <a:t>plaques</a:t>
            </a:r>
            <a:r>
              <a:rPr lang="it-IT" dirty="0" smtClean="0"/>
              <a:t> </a:t>
            </a:r>
            <a:r>
              <a:rPr lang="it-IT" dirty="0" err="1" smtClean="0"/>
              <a:t>attached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the </a:t>
            </a:r>
            <a:r>
              <a:rPr lang="it-IT" dirty="0" err="1" smtClean="0"/>
              <a:t>relevant</a:t>
            </a:r>
            <a:r>
              <a:rPr lang="it-IT" dirty="0" smtClean="0"/>
              <a:t> </a:t>
            </a:r>
            <a:r>
              <a:rPr lang="it-IT" dirty="0" err="1" smtClean="0"/>
              <a:t>buildings</a:t>
            </a:r>
            <a:r>
              <a:rPr lang="it-IT" dirty="0" smtClean="0"/>
              <a:t>.</a:t>
            </a:r>
          </a:p>
          <a:p>
            <a:r>
              <a:rPr lang="it-IT" dirty="0" smtClean="0"/>
              <a:t>The </a:t>
            </a:r>
            <a:r>
              <a:rPr lang="it-IT" dirty="0" err="1" smtClean="0"/>
              <a:t>Royal</a:t>
            </a:r>
            <a:r>
              <a:rPr lang="it-IT" dirty="0" smtClean="0"/>
              <a:t> </a:t>
            </a:r>
            <a:r>
              <a:rPr lang="it-IT" dirty="0" err="1" smtClean="0"/>
              <a:t>Crescent</a:t>
            </a:r>
            <a:r>
              <a:rPr lang="it-IT" dirty="0" smtClean="0"/>
              <a:t> </a:t>
            </a:r>
            <a:r>
              <a:rPr lang="it-IT" dirty="0" err="1" smtClean="0"/>
              <a:t>now</a:t>
            </a:r>
            <a:r>
              <a:rPr lang="it-IT" dirty="0" smtClean="0"/>
              <a:t> </a:t>
            </a:r>
            <a:r>
              <a:rPr lang="it-IT" dirty="0" err="1" smtClean="0"/>
              <a:t>includes</a:t>
            </a:r>
            <a:r>
              <a:rPr lang="it-IT" dirty="0" smtClean="0"/>
              <a:t> a hotel and a </a:t>
            </a:r>
            <a:r>
              <a:rPr lang="it-IT" dirty="0" err="1" smtClean="0"/>
              <a:t>Georgian</a:t>
            </a:r>
            <a:r>
              <a:rPr lang="it-IT" dirty="0" smtClean="0"/>
              <a:t> house </a:t>
            </a:r>
            <a:r>
              <a:rPr lang="it-IT" dirty="0" err="1" smtClean="0"/>
              <a:t>museum</a:t>
            </a:r>
            <a:r>
              <a:rPr lang="it-IT" dirty="0" smtClean="0"/>
              <a:t>, </a:t>
            </a:r>
            <a:r>
              <a:rPr lang="it-IT" dirty="0" err="1" smtClean="0"/>
              <a:t>while</a:t>
            </a:r>
            <a:r>
              <a:rPr lang="it-IT" dirty="0" smtClean="0"/>
              <a:t> some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houses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been</a:t>
            </a:r>
            <a:r>
              <a:rPr lang="it-IT" dirty="0" smtClean="0"/>
              <a:t> </a:t>
            </a:r>
            <a:r>
              <a:rPr lang="it-IT" dirty="0" err="1" smtClean="0"/>
              <a:t>converted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</a:t>
            </a:r>
            <a:r>
              <a:rPr lang="it-IT" dirty="0" err="1" smtClean="0"/>
              <a:t>flats</a:t>
            </a:r>
            <a:r>
              <a:rPr lang="it-IT" dirty="0" smtClean="0"/>
              <a:t> and </a:t>
            </a:r>
            <a:r>
              <a:rPr lang="it-IT" dirty="0" err="1" smtClean="0"/>
              <a:t>offices</a:t>
            </a:r>
            <a:r>
              <a:rPr lang="it-IT" dirty="0" smtClean="0"/>
              <a:t>.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a </a:t>
            </a:r>
            <a:r>
              <a:rPr lang="it-IT" dirty="0" err="1" smtClean="0"/>
              <a:t>popular</a:t>
            </a:r>
            <a:r>
              <a:rPr lang="it-IT" dirty="0" smtClean="0"/>
              <a:t> location </a:t>
            </a:r>
            <a:r>
              <a:rPr lang="it-IT" dirty="0" err="1" smtClean="0"/>
              <a:t>for</a:t>
            </a:r>
            <a:r>
              <a:rPr lang="it-IT" dirty="0" smtClean="0"/>
              <a:t> the </a:t>
            </a:r>
            <a:r>
              <a:rPr lang="it-IT" dirty="0" err="1" smtClean="0"/>
              <a:t>makers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films</a:t>
            </a:r>
            <a:r>
              <a:rPr lang="it-IT" dirty="0" smtClean="0"/>
              <a:t> and </a:t>
            </a:r>
            <a:r>
              <a:rPr lang="it-IT" dirty="0" err="1" smtClean="0"/>
              <a:t>television</a:t>
            </a:r>
            <a:r>
              <a:rPr lang="it-IT" dirty="0" smtClean="0"/>
              <a:t> </a:t>
            </a:r>
            <a:r>
              <a:rPr lang="it-IT" dirty="0" err="1" smtClean="0"/>
              <a:t>programmes</a:t>
            </a:r>
            <a:r>
              <a:rPr lang="it-IT" dirty="0" smtClean="0"/>
              <a:t>, and a major </a:t>
            </a:r>
            <a:r>
              <a:rPr lang="it-IT" dirty="0" err="1" smtClean="0"/>
              <a:t>tourist</a:t>
            </a:r>
            <a:r>
              <a:rPr lang="it-IT" dirty="0" smtClean="0"/>
              <a:t> </a:t>
            </a:r>
            <a:r>
              <a:rPr lang="it-IT" dirty="0" err="1" smtClean="0"/>
              <a:t>attraction</a:t>
            </a:r>
            <a:r>
              <a:rPr lang="it-IT" dirty="0" smtClean="0"/>
              <a:t> in </a:t>
            </a:r>
            <a:r>
              <a:rPr lang="it-IT" dirty="0" err="1" smtClean="0"/>
              <a:t>its</a:t>
            </a:r>
            <a:r>
              <a:rPr lang="it-IT" dirty="0" smtClean="0"/>
              <a:t> </a:t>
            </a:r>
            <a:r>
              <a:rPr lang="it-IT" dirty="0" err="1" smtClean="0"/>
              <a:t>own</a:t>
            </a:r>
            <a:r>
              <a:rPr lang="it-IT" dirty="0" smtClean="0"/>
              <a:t> right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R</a:t>
            </a:r>
            <a:r>
              <a:rPr lang="it-IT" dirty="0" smtClean="0"/>
              <a:t>o</a:t>
            </a:r>
            <a:r>
              <a:rPr lang="en-GB" dirty="0" err="1" smtClean="0"/>
              <a:t>yal</a:t>
            </a:r>
            <a:r>
              <a:rPr lang="en-GB" dirty="0" smtClean="0"/>
              <a:t> Crescent</a:t>
            </a:r>
            <a:endParaRPr lang="en-GB" dirty="0"/>
          </a:p>
        </p:txBody>
      </p:sp>
      <p:pic>
        <p:nvPicPr>
          <p:cNvPr id="4" name="Segnaposto contenuto 3" descr="the-royal-crescent-bath-england.gif"/>
          <p:cNvPicPr>
            <a:picLocks noGrp="1" noChangeAspect="1"/>
          </p:cNvPicPr>
          <p:nvPr>
            <p:ph idx="1"/>
          </p:nvPr>
        </p:nvPicPr>
        <p:blipFill>
          <a:blip r:embed="rId2"/>
          <a:srcRect l="-21928" r="-21928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Circle and the Crescent</a:t>
            </a:r>
            <a:endParaRPr lang="en-GB" dirty="0"/>
          </a:p>
        </p:txBody>
      </p:sp>
      <p:pic>
        <p:nvPicPr>
          <p:cNvPr id="4" name="Segnaposto contenuto 3" descr="0_RoyalCrescentCircus.jpg"/>
          <p:cNvPicPr>
            <a:picLocks noGrp="1" noChangeAspect="1"/>
          </p:cNvPicPr>
          <p:nvPr>
            <p:ph idx="1"/>
          </p:nvPr>
        </p:nvPicPr>
        <p:blipFill>
          <a:blip r:embed="rId2"/>
          <a:srcRect l="-93855" r="-9385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bita">
  <a:themeElements>
    <a:clrScheme name="Orbita">
      <a:dk1>
        <a:srgbClr val="FFFFFF"/>
      </a:dk1>
      <a:lt1>
        <a:srgbClr val="000000"/>
      </a:lt1>
      <a:dk2>
        <a:srgbClr val="212C28"/>
      </a:dk2>
      <a:lt2>
        <a:srgbClr val="7C9BA5"/>
      </a:lt2>
      <a:accent1>
        <a:srgbClr val="F2D908"/>
      </a:accent1>
      <a:accent2>
        <a:srgbClr val="9DE61E"/>
      </a:accent2>
      <a:accent3>
        <a:srgbClr val="0D8BE6"/>
      </a:accent3>
      <a:accent4>
        <a:srgbClr val="C61B1B"/>
      </a:accent4>
      <a:accent5>
        <a:srgbClr val="E26F08"/>
      </a:accent5>
      <a:accent6>
        <a:srgbClr val="8D35D1"/>
      </a:accent6>
      <a:hlink>
        <a:srgbClr val="ECBF0B"/>
      </a:hlink>
      <a:folHlink>
        <a:srgbClr val="F4E5A8"/>
      </a:folHlink>
    </a:clrScheme>
    <a:fontScheme name="Orbita">
      <a:majorFont>
        <a:latin typeface="Candara"/>
        <a:ea typeface=""/>
        <a:cs typeface=""/>
        <a:font script="Jpan" typeface="ＭＳ Ｐゴシック"/>
      </a:majorFont>
      <a:minorFont>
        <a:latin typeface="Candara"/>
        <a:ea typeface=""/>
        <a:cs typeface=""/>
        <a:font script="Jpan" typeface="ＭＳ Ｐゴシック"/>
      </a:minorFont>
    </a:fontScheme>
    <a:fmtScheme name="Orbita">
      <a:fillStyleLst>
        <a:solidFill>
          <a:schemeClr val="phClr"/>
        </a:solidFill>
        <a:solidFill>
          <a:schemeClr val="phClr">
            <a:shade val="80000"/>
          </a:schemeClr>
        </a:solidFill>
        <a:gradFill rotWithShape="1">
          <a:gsLst>
            <a:gs pos="0">
              <a:schemeClr val="phClr">
                <a:shade val="30000"/>
                <a:satMod val="100000"/>
              </a:schemeClr>
            </a:gs>
            <a:gs pos="80000">
              <a:schemeClr val="phClr">
                <a:shade val="90000"/>
                <a:satMod val="100000"/>
              </a:schemeClr>
            </a:gs>
            <a:gs pos="100000">
              <a:schemeClr val="phClr">
                <a:tint val="9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762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228600" dist="38100" dir="5400000" sx="104000" sy="104000" algn="ctr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317500" dist="381000" dir="5400000" sx="90000" sy="2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etal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lumMod val="80000"/>
              </a:schemeClr>
              <a:schemeClr val="phClr">
                <a:satMod val="360000"/>
                <a:lumMod val="14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Orbita.thmx</Template>
  <TotalTime>100</TotalTime>
  <Words>775</Words>
  <Application>Microsoft PowerPoint per Mac</Application>
  <PresentationFormat>Presentazione su schermo (4:3)</PresentationFormat>
  <Paragraphs>31</Paragraphs>
  <Slides>14</Slides>
  <Notes>0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Orbita</vt:lpstr>
      <vt:lpstr>Time off </vt:lpstr>
      <vt:lpstr>The London Eye</vt:lpstr>
      <vt:lpstr>The London Eye</vt:lpstr>
      <vt:lpstr>The Millennium Bridge</vt:lpstr>
      <vt:lpstr>Diapositiva 5</vt:lpstr>
      <vt:lpstr>Diapositiva 6</vt:lpstr>
      <vt:lpstr>The Millennium Bridge</vt:lpstr>
      <vt:lpstr>The Gherkin</vt:lpstr>
      <vt:lpstr>The Gherkin</vt:lpstr>
      <vt:lpstr>The Shard</vt:lpstr>
      <vt:lpstr>The Shard</vt:lpstr>
      <vt:lpstr>The Crescent</vt:lpstr>
      <vt:lpstr>The Royal Crescent</vt:lpstr>
      <vt:lpstr>The Circle and the Crescent</vt:lpstr>
    </vt:vector>
  </TitlesOfParts>
  <Company>Università G.D'Annunzio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off </dc:title>
  <dc:creator>Alessio Pellegrini</dc:creator>
  <cp:lastModifiedBy>Alessio Pellegrini</cp:lastModifiedBy>
  <cp:revision>3</cp:revision>
  <dcterms:created xsi:type="dcterms:W3CDTF">2014-04-30T05:52:29Z</dcterms:created>
  <dcterms:modified xsi:type="dcterms:W3CDTF">2014-04-30T06:05:50Z</dcterms:modified>
</cp:coreProperties>
</file>