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26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93833-0090-5B4E-A2B4-4BB6EA9815EE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B3DEF-A83B-8045-85BF-9567A2CA5FE8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B3DEF-A83B-8045-85BF-9567A2CA5FE8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17-02-2014</a:t>
            </a:fld>
            <a:endParaRPr lang="en-US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‹n.›</a:t>
            </a:fld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17-02-2014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‹n.›</a:t>
            </a:fld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B31156F-6E63-B34B-9464-FBC663BD4E6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7F92E57-2F4D-4B48-9447-B8104C11E004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57200" y="1413804"/>
            <a:ext cx="8686800" cy="1143000"/>
          </a:xfrm>
        </p:spPr>
        <p:txBody>
          <a:bodyPr/>
          <a:lstStyle/>
          <a:p>
            <a:r>
              <a:rPr lang="en-GB" dirty="0" smtClean="0">
                <a:solidFill>
                  <a:srgbClr val="000090"/>
                </a:solidFill>
              </a:rPr>
              <a:t>What does </a:t>
            </a:r>
            <a:r>
              <a:rPr lang="en-GB" dirty="0" err="1" smtClean="0">
                <a:solidFill>
                  <a:srgbClr val="000090"/>
                </a:solidFill>
              </a:rPr>
              <a:t>t</a:t>
            </a:r>
            <a:r>
              <a:rPr lang="it-IT" dirty="0" err="1" smtClean="0">
                <a:solidFill>
                  <a:srgbClr val="000090"/>
                </a:solidFill>
              </a:rPr>
              <a:t>h</a:t>
            </a:r>
            <a:r>
              <a:rPr lang="en-GB" dirty="0" err="1" smtClean="0">
                <a:solidFill>
                  <a:srgbClr val="000090"/>
                </a:solidFill>
              </a:rPr>
              <a:t>e</a:t>
            </a:r>
            <a:r>
              <a:rPr lang="en-GB" dirty="0" smtClean="0">
                <a:solidFill>
                  <a:srgbClr val="000090"/>
                </a:solidFill>
              </a:rPr>
              <a:t> House of </a:t>
            </a:r>
            <a:r>
              <a:rPr lang="en-GB" smtClean="0">
                <a:solidFill>
                  <a:srgbClr val="000090"/>
                </a:solidFill>
              </a:rPr>
              <a:t>Lords do</a:t>
            </a:r>
            <a:r>
              <a:rPr lang="en-GB" dirty="0" smtClean="0">
                <a:solidFill>
                  <a:srgbClr val="000090"/>
                </a:solidFill>
              </a:rPr>
              <a:t>?</a:t>
            </a:r>
          </a:p>
          <a:p>
            <a:endParaRPr lang="en-GB" dirty="0" smtClean="0"/>
          </a:p>
          <a:p>
            <a:endParaRPr lang="en-GB" dirty="0" smtClean="0"/>
          </a:p>
          <a:p>
            <a:pPr algn="just"/>
            <a:r>
              <a:rPr lang="en-GB" dirty="0" smtClean="0"/>
              <a:t>It does not have the same power as the House of Commons.</a:t>
            </a:r>
          </a:p>
          <a:p>
            <a:pPr algn="just"/>
            <a:r>
              <a:rPr lang="en-GB" dirty="0" smtClean="0"/>
              <a:t> Many people want to abolish it because the members have not </a:t>
            </a:r>
          </a:p>
          <a:p>
            <a:pPr algn="just"/>
            <a:r>
              <a:rPr lang="en-GB" dirty="0" smtClean="0"/>
              <a:t>been elected  by the people.</a:t>
            </a:r>
          </a:p>
          <a:p>
            <a:pPr algn="just"/>
            <a:r>
              <a:rPr lang="it-IT" dirty="0" err="1" smtClean="0"/>
              <a:t>T</a:t>
            </a:r>
            <a:r>
              <a:rPr lang="en-GB" dirty="0" smtClean="0"/>
              <a:t>he House of Lords can:</a:t>
            </a:r>
          </a:p>
          <a:p>
            <a:pPr algn="just">
              <a:buFontTx/>
              <a:buChar char="•"/>
            </a:pPr>
            <a:r>
              <a:rPr lang="en-GB" dirty="0" smtClean="0"/>
              <a:t> Pass Bills sent to it from the House of Commons.</a:t>
            </a:r>
          </a:p>
          <a:p>
            <a:pPr algn="just">
              <a:buFontTx/>
              <a:buChar char="•"/>
            </a:pPr>
            <a:r>
              <a:rPr lang="en-GB" dirty="0" smtClean="0"/>
              <a:t> Amend Bills and send back to the Commons for approval.</a:t>
            </a:r>
          </a:p>
          <a:p>
            <a:pPr algn="just">
              <a:buFontTx/>
              <a:buChar char="•"/>
            </a:pPr>
            <a:r>
              <a:rPr lang="en-GB" dirty="0" smtClean="0"/>
              <a:t> Delay Bills for a limited time.</a:t>
            </a:r>
          </a:p>
          <a:p>
            <a:pPr algn="just">
              <a:buFontTx/>
              <a:buChar char="•"/>
            </a:pPr>
            <a:r>
              <a:rPr lang="en-GB" dirty="0" smtClean="0"/>
              <a:t> Start its own Bills, but it must send them to the House of Lords for approval.</a:t>
            </a:r>
          </a:p>
          <a:p>
            <a:pPr algn="just">
              <a:buFontTx/>
              <a:buChar char="•"/>
            </a:pPr>
            <a:endParaRPr lang="en-GB" dirty="0" smtClean="0"/>
          </a:p>
          <a:p>
            <a:r>
              <a:rPr lang="en-GB" dirty="0" smtClean="0"/>
              <a:t>  </a:t>
            </a:r>
            <a:endParaRPr lang="en-GB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305800" cy="838200"/>
          </a:xfrm>
        </p:spPr>
        <p:txBody>
          <a:bodyPr/>
          <a:lstStyle/>
          <a:p>
            <a:r>
              <a:rPr lang="en-GB" sz="4400" dirty="0" smtClean="0">
                <a:solidFill>
                  <a:srgbClr val="800000"/>
                </a:solidFill>
              </a:rPr>
              <a:t>Politics</a:t>
            </a:r>
            <a:endParaRPr lang="en-GB" sz="44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House of Lords is also the highest Court of Law in Britain.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Bills must both the Houses of Parliament and then receive the Royal Asset (be signed by the Queen) before they become Acts of Parliament 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deals with the group of advisers of the monarch composed by more than 300 members: legislators, judges, distinguished scholars.</a:t>
            </a:r>
          </a:p>
          <a:p>
            <a:pPr>
              <a:buNone/>
            </a:pPr>
            <a:endParaRPr lang="en-GB" dirty="0" smtClean="0"/>
          </a:p>
          <a:p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was created in the Middle Ages, but it has lost </a:t>
            </a:r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judicial</a:t>
            </a:r>
            <a:r>
              <a:rPr lang="it-IT" dirty="0" smtClean="0"/>
              <a:t> and </a:t>
            </a:r>
            <a:r>
              <a:rPr lang="it-IT" dirty="0" err="1" smtClean="0"/>
              <a:t>political</a:t>
            </a:r>
            <a:r>
              <a:rPr lang="it-IT" dirty="0" smtClean="0"/>
              <a:t> </a:t>
            </a:r>
            <a:r>
              <a:rPr lang="it-IT" dirty="0" err="1" smtClean="0"/>
              <a:t>functions</a:t>
            </a:r>
            <a:r>
              <a:rPr lang="it-IT" dirty="0" smtClean="0"/>
              <a:t> </a:t>
            </a:r>
            <a:r>
              <a:rPr lang="it-IT" dirty="0" err="1" smtClean="0"/>
              <a:t>since</a:t>
            </a:r>
            <a:r>
              <a:rPr lang="it-IT" dirty="0" smtClean="0"/>
              <a:t> the 17° </a:t>
            </a:r>
            <a:r>
              <a:rPr lang="it-IT" dirty="0" err="1" smtClean="0"/>
              <a:t>century</a:t>
            </a:r>
            <a:r>
              <a:rPr lang="it-IT" dirty="0" smtClean="0"/>
              <a:t> and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replaced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Cabinet.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660066"/>
                </a:solidFill>
              </a:rPr>
              <a:t>The Privy Council</a:t>
            </a:r>
            <a:endParaRPr lang="en-GB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British democratic system depends on political parties: Conservative and Labour.</a:t>
            </a:r>
          </a:p>
          <a:p>
            <a:r>
              <a:rPr lang="en-GB" dirty="0" smtClean="0"/>
              <a:t>When one party wins more seats than the other in an election, it forms the Government. The other party is called: the Opposition.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1981 there was a split in the Labour Party and the Social Democratic Party was formed.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U.K. is divided into 650 areas called constituencies. </a:t>
            </a:r>
            <a:r>
              <a:rPr lang="it-IT" dirty="0" smtClean="0"/>
              <a:t>E</a:t>
            </a:r>
            <a:r>
              <a:rPr lang="en-GB" dirty="0" smtClean="0"/>
              <a:t>ach constituency returns one member of Parliament. </a:t>
            </a:r>
            <a:r>
              <a:rPr lang="it-IT" dirty="0" err="1" smtClean="0"/>
              <a:t>B</a:t>
            </a:r>
            <a:r>
              <a:rPr lang="en-GB" dirty="0" err="1" smtClean="0"/>
              <a:t>efore</a:t>
            </a:r>
            <a:r>
              <a:rPr lang="en-GB" dirty="0" smtClean="0"/>
              <a:t> an election a candidate is chosen the local support for a party, it may decide not to have a candidate. </a:t>
            </a:r>
            <a:r>
              <a:rPr lang="it-IT" dirty="0" err="1" smtClean="0"/>
              <a:t>B</a:t>
            </a:r>
            <a:r>
              <a:rPr lang="en-GB" dirty="0" err="1" smtClean="0"/>
              <a:t>ut</a:t>
            </a:r>
            <a:r>
              <a:rPr lang="en-GB" dirty="0" smtClean="0"/>
              <a:t> the two parties always fight the election in every constituency.</a:t>
            </a:r>
          </a:p>
          <a:p>
            <a:r>
              <a:rPr lang="it-IT" dirty="0" smtClean="0"/>
              <a:t>E</a:t>
            </a:r>
            <a:r>
              <a:rPr lang="en-GB" dirty="0" smtClean="0"/>
              <a:t>lections in Britain are decided on a simple majority, the candidate with the most votes is elected.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8000"/>
                </a:solidFill>
              </a:rPr>
              <a:t>The Party System</a:t>
            </a:r>
            <a:endParaRPr lang="en-GB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Britain the Civil Service is non-political, it has a tradition of serving and giving advice to whatever government is in power.</a:t>
            </a:r>
          </a:p>
          <a:p>
            <a:r>
              <a:rPr lang="it-IT" dirty="0" err="1" smtClean="0"/>
              <a:t>C</a:t>
            </a:r>
            <a:r>
              <a:rPr lang="en-GB" dirty="0" err="1" smtClean="0"/>
              <a:t>ivil</a:t>
            </a:r>
            <a:r>
              <a:rPr lang="en-GB" dirty="0" smtClean="0"/>
              <a:t> Servants are “servants of the Crown” of the Queen.</a:t>
            </a:r>
          </a:p>
          <a:p>
            <a:r>
              <a:rPr lang="it-IT" dirty="0" err="1" smtClean="0"/>
              <a:t>S</a:t>
            </a:r>
            <a:r>
              <a:rPr lang="en-GB" dirty="0" err="1" smtClean="0"/>
              <a:t>ince</a:t>
            </a:r>
            <a:r>
              <a:rPr lang="en-GB" dirty="0" smtClean="0"/>
              <a:t> World War II there has been a big increase in the number of civil servants because governments now provide many more services for the citizen: the National Health Service, for example.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0000FF"/>
                </a:solidFill>
              </a:rPr>
              <a:t>T</a:t>
            </a:r>
            <a:r>
              <a:rPr lang="en-GB" dirty="0" smtClean="0">
                <a:solidFill>
                  <a:srgbClr val="0000FF"/>
                </a:solidFill>
              </a:rPr>
              <a:t>he Civil Service</a:t>
            </a:r>
            <a:endParaRPr lang="en-GB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Central government affects the citizen in many ways: it provides him with hospital treatment and with a pension in old age.</a:t>
            </a:r>
          </a:p>
          <a:p>
            <a:r>
              <a:rPr lang="en-GB" dirty="0" smtClean="0"/>
              <a:t>But it also provides the organization of: schools, dustbin, police, fire service.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people elect Councillors for both County and District Councils.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Councils elect their Chairman to preside over meetings. </a:t>
            </a:r>
            <a:r>
              <a:rPr lang="it-IT" dirty="0" err="1" smtClean="0"/>
              <a:t>B</a:t>
            </a:r>
            <a:r>
              <a:rPr lang="en-GB" dirty="0" err="1" smtClean="0"/>
              <a:t>orough</a:t>
            </a:r>
            <a:r>
              <a:rPr lang="en-GB" dirty="0" smtClean="0"/>
              <a:t> Councils call the chairman “Mayor”.</a:t>
            </a:r>
          </a:p>
          <a:p>
            <a:r>
              <a:rPr lang="it-IT" dirty="0" err="1" smtClean="0"/>
              <a:t>S</a:t>
            </a:r>
            <a:r>
              <a:rPr lang="en-GB" dirty="0" smtClean="0"/>
              <a:t>mall towns and villages elect Parish Councils or Community Councils. </a:t>
            </a:r>
            <a:r>
              <a:rPr lang="it-IT" dirty="0" err="1" smtClean="0"/>
              <a:t>T</a:t>
            </a:r>
            <a:r>
              <a:rPr lang="en-GB" dirty="0" smtClean="0"/>
              <a:t>hey have very little power but give local people a chance to express their opinions about local affairs in public.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6600"/>
                </a:solidFill>
              </a:rPr>
              <a:t>L</a:t>
            </a:r>
            <a:r>
              <a:rPr lang="en-GB" dirty="0" err="1" smtClean="0">
                <a:solidFill>
                  <a:srgbClr val="FF6600"/>
                </a:solidFill>
              </a:rPr>
              <a:t>ocal</a:t>
            </a:r>
            <a:r>
              <a:rPr lang="en-GB" dirty="0" smtClean="0">
                <a:solidFill>
                  <a:srgbClr val="FF6600"/>
                </a:solidFill>
              </a:rPr>
              <a:t> Government</a:t>
            </a:r>
            <a:endParaRPr lang="en-GB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smtClean="0"/>
              <a:t> transfer (decentralization) of political parties from Westminster to gain independence first started in Ireland.</a:t>
            </a:r>
          </a:p>
          <a:p>
            <a:r>
              <a:rPr lang="it-IT" dirty="0" err="1" smtClean="0"/>
              <a:t>P</a:t>
            </a:r>
            <a:r>
              <a:rPr lang="en-GB" dirty="0" err="1" smtClean="0"/>
              <a:t>olitical</a:t>
            </a:r>
            <a:r>
              <a:rPr lang="en-GB" dirty="0" smtClean="0"/>
              <a:t> and cultural nationalism also in Wales and Scotland.</a:t>
            </a:r>
          </a:p>
          <a:p>
            <a:r>
              <a:rPr lang="it-IT" dirty="0" err="1" smtClean="0"/>
              <a:t>R</a:t>
            </a:r>
            <a:r>
              <a:rPr lang="en-GB" dirty="0" err="1" smtClean="0"/>
              <a:t>egional</a:t>
            </a:r>
            <a:r>
              <a:rPr lang="en-GB" dirty="0" smtClean="0"/>
              <a:t> Development Agencies.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authority of the Mayor.</a:t>
            </a:r>
            <a:endParaRPr lang="en-GB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Devolution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Carta.thmx</Template>
  <TotalTime>200</TotalTime>
  <Words>554</Words>
  <Application>Microsoft PowerPoint per Mac</Application>
  <PresentationFormat>Presentazione su schermo (4:3)</PresentationFormat>
  <Paragraphs>46</Paragraphs>
  <Slides>7</Slides>
  <Notes>1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Carta</vt:lpstr>
      <vt:lpstr>Politics</vt:lpstr>
      <vt:lpstr>Diapositiva 2</vt:lpstr>
      <vt:lpstr>The Privy Council</vt:lpstr>
      <vt:lpstr>The Party System</vt:lpstr>
      <vt:lpstr>The Civil Service</vt:lpstr>
      <vt:lpstr>Local Government</vt:lpstr>
      <vt:lpstr>Devolution 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Politics</dc:title>
  <dc:creator>Alessio Pellegrini</dc:creator>
  <cp:lastModifiedBy>Alessio Pellegrini</cp:lastModifiedBy>
  <cp:revision>4</cp:revision>
  <dcterms:created xsi:type="dcterms:W3CDTF">2014-02-17T18:58:26Z</dcterms:created>
  <dcterms:modified xsi:type="dcterms:W3CDTF">2014-02-17T19:02:41Z</dcterms:modified>
</cp:coreProperties>
</file>