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94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94660"/>
  </p:normalViewPr>
  <p:slideViewPr>
    <p:cSldViewPr snapToObjects="1">
      <p:cViewPr varScale="1">
        <p:scale>
          <a:sx n="91" d="100"/>
          <a:sy n="91" d="100"/>
        </p:scale>
        <p:origin x="-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theme" Target="theme/theme1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-TextureFore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96303"/>
            <a:ext cx="7086600" cy="184785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66565"/>
            <a:ext cx="7086600" cy="1752600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423" y="6221506"/>
            <a:ext cx="2743200" cy="365125"/>
          </a:xfrm>
        </p:spPr>
        <p:txBody>
          <a:bodyPr/>
          <a:lstStyle/>
          <a:p>
            <a:fld id="{245B3DF5-5179-CE47-8414-0AB7ACFC7145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221506"/>
            <a:ext cx="2743200" cy="365125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B3DF5-5179-CE47-8414-0AB7ACFC7145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45162-FA1E-6A42-B105-1797898EC9C8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792224"/>
            <a:ext cx="7086600" cy="1847088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66744"/>
            <a:ext cx="7086600" cy="1755648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it-IT" smtClean="0"/>
              <a:pPr/>
              <a:t>17-02-2014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2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36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B3DF5-5179-CE47-8414-0AB7ACFC7145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45162-FA1E-6A42-B105-1797898EC9C8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024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2363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2363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B3DF5-5179-CE47-8414-0AB7ACFC7145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45162-FA1E-6A42-B105-1797898EC9C8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B3DF5-5179-CE47-8414-0AB7ACFC7145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45162-FA1E-6A42-B105-1797898EC9C8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B3DF5-5179-CE47-8414-0AB7ACFC7145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45162-FA1E-6A42-B105-1797898EC9C8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29" y="381000"/>
            <a:ext cx="3429000" cy="1649506"/>
          </a:xfrm>
        </p:spPr>
        <p:txBody>
          <a:bodyPr anchor="b"/>
          <a:lstStyle>
            <a:lvl1pPr algn="ctr">
              <a:lnSpc>
                <a:spcPct val="100000"/>
              </a:lnSpc>
              <a:defRPr sz="3600" b="1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8" y="381000"/>
            <a:ext cx="3429000" cy="5745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4729" y="2057401"/>
            <a:ext cx="3429000" cy="3657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B3DF5-5179-CE47-8414-0AB7ACFC7145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45162-FA1E-6A42-B105-1797898EC9C8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363" y="739588"/>
            <a:ext cx="3429000" cy="129038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8136" y="779929"/>
            <a:ext cx="3429000" cy="4935071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2057400"/>
            <a:ext cx="342900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B3DF5-5179-CE47-8414-0AB7ACFC7145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45162-FA1E-6A42-B105-1797898EC9C8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sopra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5" y="3765177"/>
            <a:ext cx="7272338" cy="1098176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8013" y="777240"/>
            <a:ext cx="4294363" cy="2866913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9025" y="4867836"/>
            <a:ext cx="7272338" cy="126402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B3DF5-5179-CE47-8414-0AB7ACFC7145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45162-FA1E-6A42-B105-1797898EC9C8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B3DF5-5179-CE47-8414-0AB7ACFC7145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45162-FA1E-6A42-B105-1797898EC9C8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6588" y="609600"/>
            <a:ext cx="1524000" cy="5516563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24" y="609600"/>
            <a:ext cx="5921376" cy="5516563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B3DF5-5179-CE47-8414-0AB7ACFC7145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45162-FA1E-6A42-B105-1797898EC9C8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801906"/>
            <a:ext cx="7272339" cy="4324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2187" y="6356350"/>
            <a:ext cx="24294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45B3DF5-5179-CE47-8414-0AB7ACFC7145}" type="datetimeFigureOut">
              <a:rPr lang="it-IT" smtClean="0"/>
              <a:pPr/>
              <a:t>17-02-2014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20393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5645162-FA1E-6A42-B105-1797898EC9C8}" type="slidenum">
              <a:rPr lang="en-GB" smtClean="0"/>
              <a:pPr/>
              <a:t>‹n.›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</p:sldLayoutIdLst>
  <p:txStyles>
    <p:titleStyle>
      <a:lvl1pPr algn="ctr" defTabSz="914400" rtl="0" eaLnBrk="1" latinLnBrk="0" hangingPunct="1">
        <a:lnSpc>
          <a:spcPts val="5200"/>
        </a:lnSpc>
        <a:spcBef>
          <a:spcPct val="0"/>
        </a:spcBef>
        <a:buNone/>
        <a:defRPr sz="48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" pitchFamily="2" charset="2"/>
        <a:buChar char="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" pitchFamily="2" charset="2"/>
        <a:buChar char="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>
                    <a:lumMod val="10000"/>
                  </a:schemeClr>
                </a:solidFill>
              </a:rPr>
              <a:t>Foreign Affairs</a:t>
            </a:r>
            <a:endParaRPr lang="en-GB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The </a:t>
            </a:r>
            <a:r>
              <a:rPr lang="it-IT" dirty="0" err="1" smtClean="0"/>
              <a:t>main</a:t>
            </a:r>
            <a:r>
              <a:rPr lang="it-IT" dirty="0" smtClean="0"/>
              <a:t> </a:t>
            </a:r>
            <a:r>
              <a:rPr lang="it-IT" dirty="0" err="1" smtClean="0"/>
              <a:t>topics</a:t>
            </a:r>
            <a:r>
              <a:rPr lang="it-IT" dirty="0" smtClean="0"/>
              <a:t> </a:t>
            </a:r>
            <a:r>
              <a:rPr lang="it-IT" dirty="0" err="1" smtClean="0"/>
              <a:t>concerning</a:t>
            </a:r>
            <a:r>
              <a:rPr lang="it-IT" dirty="0" smtClean="0"/>
              <a:t> the </a:t>
            </a:r>
            <a:r>
              <a:rPr lang="it-IT" dirty="0" err="1" smtClean="0"/>
              <a:t>international</a:t>
            </a:r>
            <a:r>
              <a:rPr lang="it-IT" dirty="0" smtClean="0"/>
              <a:t> </a:t>
            </a:r>
            <a:r>
              <a:rPr lang="it-IT" dirty="0" err="1" smtClean="0"/>
              <a:t>British</a:t>
            </a:r>
            <a:r>
              <a:rPr lang="it-IT" dirty="0" smtClean="0"/>
              <a:t> policy are:</a:t>
            </a:r>
          </a:p>
          <a:p>
            <a:r>
              <a:rPr lang="it-IT" dirty="0" err="1" smtClean="0"/>
              <a:t>British</a:t>
            </a:r>
            <a:r>
              <a:rPr lang="it-IT" dirty="0" smtClean="0"/>
              <a:t> relations </a:t>
            </a:r>
            <a:r>
              <a:rPr lang="it-IT" dirty="0" err="1" smtClean="0"/>
              <a:t>with</a:t>
            </a:r>
            <a:r>
              <a:rPr lang="it-IT" dirty="0" smtClean="0"/>
              <a:t> the U.S.A. </a:t>
            </a:r>
            <a:endParaRPr lang="en-GB" dirty="0" smtClean="0"/>
          </a:p>
          <a:p>
            <a:r>
              <a:rPr lang="it-IT" dirty="0" err="1" smtClean="0"/>
              <a:t>T</a:t>
            </a:r>
            <a:r>
              <a:rPr lang="en-GB" dirty="0" smtClean="0"/>
              <a:t>he Commonwealth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European Union</a:t>
            </a:r>
          </a:p>
          <a:p>
            <a:r>
              <a:rPr lang="en-GB" dirty="0" smtClean="0"/>
              <a:t>The Irish question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The beginning of the twentieth century testifies the decline of the British colonial Empire. </a:t>
            </a:r>
          </a:p>
          <a:p>
            <a:r>
              <a:rPr lang="en-GB" dirty="0" smtClean="0"/>
              <a:t>Canada and Australia gained independence.</a:t>
            </a:r>
          </a:p>
          <a:p>
            <a:r>
              <a:rPr lang="en-GB" dirty="0" smtClean="0"/>
              <a:t>Other countries in Africa and Asia wanted to be decolonized at the end of the II World War.</a:t>
            </a:r>
          </a:p>
          <a:p>
            <a:r>
              <a:rPr lang="en-GB" dirty="0" smtClean="0"/>
              <a:t>The rise of the Cold War, moreover,  drastically reduced the worldwide importance of the U.K.</a:t>
            </a:r>
          </a:p>
          <a:p>
            <a:r>
              <a:rPr lang="en-GB" dirty="0" smtClean="0"/>
              <a:t>Great Britain felt the urgency to reinvent a new identity   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Great Britain, </a:t>
            </a:r>
            <a:r>
              <a:rPr lang="en-GB" dirty="0" err="1" smtClean="0"/>
              <a:t>Nowdays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err="1" smtClean="0"/>
              <a:t>oday’s</a:t>
            </a:r>
            <a:r>
              <a:rPr lang="en-GB" dirty="0" smtClean="0"/>
              <a:t> Britain is still economically a global power.</a:t>
            </a:r>
          </a:p>
          <a:p>
            <a:r>
              <a:rPr lang="en-GB" dirty="0" smtClean="0"/>
              <a:t>Its major interests are about maintaining  steady economic and political status.</a:t>
            </a:r>
          </a:p>
          <a:p>
            <a:r>
              <a:rPr lang="it-IT" dirty="0" smtClean="0"/>
              <a:t>I</a:t>
            </a:r>
            <a:r>
              <a:rPr lang="en-GB" dirty="0" err="1" smtClean="0"/>
              <a:t>nternational</a:t>
            </a:r>
            <a:r>
              <a:rPr lang="en-GB" dirty="0" smtClean="0"/>
              <a:t> British policy emphasizes the importance of diplomatic actions, but it also took some unilateral actions, e.g. Falklands War in 1982.</a:t>
            </a:r>
          </a:p>
          <a:p>
            <a:r>
              <a:rPr lang="en-GB" dirty="0" smtClean="0"/>
              <a:t>Great Britain  is a NATO member.</a:t>
            </a:r>
          </a:p>
          <a:p>
            <a:endParaRPr lang="en-GB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Commonwealth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The British empire turned into the British Commonwealth in 1931 when most former English colonies declared the</a:t>
            </a:r>
            <a:r>
              <a:rPr lang="it-IT" dirty="0" err="1" smtClean="0"/>
              <a:t>ir</a:t>
            </a:r>
            <a:r>
              <a:rPr lang="it-IT" dirty="0" smtClean="0"/>
              <a:t> </a:t>
            </a:r>
            <a:r>
              <a:rPr lang="it-IT" dirty="0" err="1" smtClean="0"/>
              <a:t>independence</a:t>
            </a:r>
            <a:r>
              <a:rPr lang="it-IT" dirty="0" smtClean="0"/>
              <a:t>.</a:t>
            </a:r>
          </a:p>
          <a:p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made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en-GB" dirty="0" smtClean="0"/>
              <a:t>54 independent member states.</a:t>
            </a:r>
          </a:p>
          <a:p>
            <a:r>
              <a:rPr lang="en-GB" dirty="0" smtClean="0"/>
              <a:t>A British  cultural heritage is still evident in  </a:t>
            </a:r>
            <a:r>
              <a:rPr lang="it-IT" dirty="0" smtClean="0"/>
              <a:t>the </a:t>
            </a:r>
            <a:r>
              <a:rPr lang="it-IT" dirty="0" err="1" smtClean="0"/>
              <a:t>majority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these</a:t>
            </a:r>
            <a:r>
              <a:rPr lang="it-IT" dirty="0" smtClean="0"/>
              <a:t> </a:t>
            </a:r>
            <a:r>
              <a:rPr lang="it-IT" dirty="0" err="1" smtClean="0"/>
              <a:t>countries</a:t>
            </a:r>
            <a:r>
              <a:rPr lang="it-IT" dirty="0" smtClean="0"/>
              <a:t> </a:t>
            </a:r>
            <a:r>
              <a:rPr lang="en-GB" dirty="0" smtClean="0"/>
              <a:t>.</a:t>
            </a:r>
          </a:p>
          <a:p>
            <a:r>
              <a:rPr lang="en-GB" dirty="0" smtClean="0"/>
              <a:t>English as a common language.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British monarch has an important symbolic function.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There is a Commonwealth Secretariat in London.</a:t>
            </a:r>
          </a:p>
          <a:p>
            <a:r>
              <a:rPr lang="it-IT" dirty="0" err="1" smtClean="0"/>
              <a:t>N</a:t>
            </a:r>
            <a:r>
              <a:rPr lang="en-GB" dirty="0" err="1" smtClean="0"/>
              <a:t>owadays</a:t>
            </a:r>
            <a:r>
              <a:rPr lang="en-GB" dirty="0" smtClean="0"/>
              <a:t> supporters believe that the Commonwealth should be more concrete.</a:t>
            </a:r>
          </a:p>
          <a:p>
            <a:r>
              <a:rPr lang="it-IT" dirty="0" smtClean="0"/>
              <a:t>O</a:t>
            </a:r>
            <a:r>
              <a:rPr lang="en-GB" dirty="0" err="1" smtClean="0"/>
              <a:t>thers</a:t>
            </a:r>
            <a:r>
              <a:rPr lang="en-GB" dirty="0" smtClean="0"/>
              <a:t> think that its future existence is in doubt due to the Britons’ preference for the E.U.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European  Union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</a:t>
            </a:r>
            <a:r>
              <a:rPr lang="en-GB" dirty="0" err="1" smtClean="0"/>
              <a:t>n</a:t>
            </a:r>
            <a:r>
              <a:rPr lang="en-GB" dirty="0" smtClean="0"/>
              <a:t> 1975 the positive result of a Referendum authorized by a Labour government let Great Britain  become part of the E</a:t>
            </a:r>
            <a:r>
              <a:rPr lang="it-IT" dirty="0" err="1" smtClean="0"/>
              <a:t>C</a:t>
            </a:r>
            <a:r>
              <a:rPr lang="it-IT" dirty="0" smtClean="0"/>
              <a:t> (</a:t>
            </a:r>
            <a:r>
              <a:rPr lang="it-IT" dirty="0" err="1" smtClean="0"/>
              <a:t>European</a:t>
            </a:r>
            <a:r>
              <a:rPr lang="it-IT" dirty="0" smtClean="0"/>
              <a:t> Community) </a:t>
            </a:r>
            <a:r>
              <a:rPr lang="it-IT" dirty="0" err="1" smtClean="0"/>
              <a:t>after</a:t>
            </a:r>
            <a:r>
              <a:rPr lang="it-IT" dirty="0" smtClean="0"/>
              <a:t> </a:t>
            </a:r>
            <a:r>
              <a:rPr lang="it-IT" dirty="0" err="1" smtClean="0"/>
              <a:t>being</a:t>
            </a:r>
            <a:r>
              <a:rPr lang="it-IT" dirty="0" smtClean="0"/>
              <a:t> </a:t>
            </a:r>
            <a:r>
              <a:rPr lang="it-IT" dirty="0" err="1" smtClean="0"/>
              <a:t>already</a:t>
            </a:r>
            <a:r>
              <a:rPr lang="it-IT" dirty="0" smtClean="0"/>
              <a:t> a </a:t>
            </a:r>
            <a:r>
              <a:rPr lang="it-IT" dirty="0" err="1" smtClean="0"/>
              <a:t>member</a:t>
            </a:r>
            <a:r>
              <a:rPr lang="it-IT" dirty="0" smtClean="0"/>
              <a:t> state </a:t>
            </a:r>
            <a:r>
              <a:rPr lang="it-IT" dirty="0" err="1" smtClean="0"/>
              <a:t>of</a:t>
            </a:r>
            <a:r>
              <a:rPr lang="it-IT" dirty="0" smtClean="0"/>
              <a:t> the EEC (</a:t>
            </a:r>
            <a:r>
              <a:rPr lang="it-IT" dirty="0" err="1" smtClean="0"/>
              <a:t>European</a:t>
            </a:r>
            <a:r>
              <a:rPr lang="it-IT" dirty="0" smtClean="0"/>
              <a:t> </a:t>
            </a:r>
            <a:r>
              <a:rPr lang="it-IT" dirty="0" err="1" smtClean="0"/>
              <a:t>Economic</a:t>
            </a:r>
            <a:r>
              <a:rPr lang="it-IT" dirty="0" smtClean="0"/>
              <a:t> Community).</a:t>
            </a:r>
          </a:p>
          <a:p>
            <a:r>
              <a:rPr lang="it-IT" dirty="0" err="1" smtClean="0"/>
              <a:t>With</a:t>
            </a:r>
            <a:r>
              <a:rPr lang="it-IT" dirty="0" smtClean="0"/>
              <a:t> the Maastricht </a:t>
            </a:r>
            <a:r>
              <a:rPr lang="it-IT" dirty="0" err="1" smtClean="0"/>
              <a:t>Treaty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became</a:t>
            </a:r>
            <a:r>
              <a:rPr lang="it-IT" dirty="0" smtClean="0"/>
              <a:t> the EU (The </a:t>
            </a:r>
            <a:r>
              <a:rPr lang="it-IT" dirty="0" err="1" smtClean="0"/>
              <a:t>European</a:t>
            </a:r>
            <a:r>
              <a:rPr lang="it-IT" dirty="0" smtClean="0"/>
              <a:t> </a:t>
            </a:r>
            <a:r>
              <a:rPr lang="it-IT" dirty="0" err="1" smtClean="0"/>
              <a:t>Union</a:t>
            </a:r>
            <a:r>
              <a:rPr lang="it-IT" dirty="0" smtClean="0"/>
              <a:t>): </a:t>
            </a:r>
            <a:r>
              <a:rPr lang="it-IT" dirty="0" err="1" smtClean="0"/>
              <a:t>European</a:t>
            </a:r>
            <a:r>
              <a:rPr lang="it-IT" dirty="0" smtClean="0"/>
              <a:t> </a:t>
            </a:r>
            <a:r>
              <a:rPr lang="it-IT" dirty="0" err="1" smtClean="0"/>
              <a:t>currency</a:t>
            </a:r>
            <a:r>
              <a:rPr lang="it-IT" dirty="0" smtClean="0"/>
              <a:t>, </a:t>
            </a:r>
            <a:r>
              <a:rPr lang="it-IT" dirty="0" err="1" smtClean="0"/>
              <a:t>European</a:t>
            </a:r>
            <a:r>
              <a:rPr lang="it-IT" dirty="0" smtClean="0"/>
              <a:t> </a:t>
            </a:r>
            <a:r>
              <a:rPr lang="it-IT" dirty="0" err="1" smtClean="0"/>
              <a:t>Bank</a:t>
            </a:r>
            <a:r>
              <a:rPr lang="it-IT" dirty="0" smtClean="0"/>
              <a:t> and </a:t>
            </a:r>
            <a:r>
              <a:rPr lang="it-IT" dirty="0" err="1" smtClean="0"/>
              <a:t>defence</a:t>
            </a:r>
            <a:r>
              <a:rPr lang="it-IT" dirty="0" smtClean="0"/>
              <a:t>.</a:t>
            </a:r>
          </a:p>
          <a:p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currently</a:t>
            </a:r>
            <a:r>
              <a:rPr lang="it-IT" dirty="0" smtClean="0"/>
              <a:t> </a:t>
            </a:r>
            <a:r>
              <a:rPr lang="it-IT" dirty="0" err="1" smtClean="0"/>
              <a:t>consists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27 </a:t>
            </a:r>
            <a:r>
              <a:rPr lang="it-IT" dirty="0" err="1" smtClean="0"/>
              <a:t>member</a:t>
            </a:r>
            <a:r>
              <a:rPr lang="it-IT" dirty="0" smtClean="0"/>
              <a:t> </a:t>
            </a:r>
            <a:r>
              <a:rPr lang="it-IT" dirty="0" err="1" smtClean="0"/>
              <a:t>states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a </a:t>
            </a:r>
            <a:r>
              <a:rPr lang="it-IT" dirty="0" err="1" smtClean="0"/>
              <a:t>potential</a:t>
            </a:r>
            <a:r>
              <a:rPr lang="it-IT" dirty="0" smtClean="0"/>
              <a:t> future </a:t>
            </a:r>
            <a:r>
              <a:rPr lang="it-IT" dirty="0" err="1" smtClean="0"/>
              <a:t>growth</a:t>
            </a:r>
            <a:r>
              <a:rPr lang="it-IT" dirty="0" smtClean="0"/>
              <a:t>.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main institution is the European Council.</a:t>
            </a:r>
          </a:p>
          <a:p>
            <a:r>
              <a:rPr lang="en-GB" dirty="0" smtClean="0"/>
              <a:t>Pro/anti-European political parties.</a:t>
            </a:r>
          </a:p>
          <a:p>
            <a:r>
              <a:rPr lang="en-GB" dirty="0" smtClean="0"/>
              <a:t>British perception of the EU according to some surveys.</a:t>
            </a:r>
          </a:p>
          <a:p>
            <a:r>
              <a:rPr lang="it-IT" dirty="0" err="1" smtClean="0"/>
              <a:t>Y</a:t>
            </a:r>
            <a:r>
              <a:rPr lang="en-GB" dirty="0" err="1" smtClean="0"/>
              <a:t>oung</a:t>
            </a:r>
            <a:r>
              <a:rPr lang="en-GB" dirty="0" smtClean="0"/>
              <a:t> generations and the concept of Europeanism.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Ireland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S</a:t>
            </a:r>
            <a:r>
              <a:rPr lang="en-GB" dirty="0" err="1" smtClean="0"/>
              <a:t>ince</a:t>
            </a:r>
            <a:r>
              <a:rPr lang="en-GB" dirty="0" smtClean="0"/>
              <a:t> the 12</a:t>
            </a:r>
            <a:r>
              <a:rPr lang="en-GB" baseline="30000" dirty="0" smtClean="0"/>
              <a:t>th</a:t>
            </a:r>
            <a:r>
              <a:rPr lang="en-GB" dirty="0" smtClean="0"/>
              <a:t> century Ireland has been subdued by the Britons.</a:t>
            </a:r>
          </a:p>
          <a:p>
            <a:r>
              <a:rPr lang="en-GB" dirty="0" smtClean="0"/>
              <a:t>Through the centuries there were many conflicts.</a:t>
            </a:r>
          </a:p>
          <a:p>
            <a:r>
              <a:rPr lang="en-GB" dirty="0" smtClean="0"/>
              <a:t>The situation got worse when Ireland refused in the 16</a:t>
            </a:r>
            <a:r>
              <a:rPr lang="en-GB" baseline="30000" dirty="0" smtClean="0"/>
              <a:t>th</a:t>
            </a:r>
            <a:r>
              <a:rPr lang="en-GB" dirty="0" smtClean="0"/>
              <a:t> century to accept a Protestant government.</a:t>
            </a:r>
          </a:p>
          <a:p>
            <a:r>
              <a:rPr lang="it-IT" dirty="0" err="1" smtClean="0"/>
              <a:t>B</a:t>
            </a:r>
            <a:r>
              <a:rPr lang="en-GB" dirty="0" err="1" smtClean="0"/>
              <a:t>oth</a:t>
            </a:r>
            <a:r>
              <a:rPr lang="en-GB" dirty="0" smtClean="0"/>
              <a:t> Oliver Cromwell and William of Orange suppressed rebellions.</a:t>
            </a:r>
          </a:p>
          <a:p>
            <a:r>
              <a:rPr lang="it-IT" dirty="0" smtClean="0"/>
              <a:t>Potato </a:t>
            </a:r>
            <a:r>
              <a:rPr lang="it-IT" dirty="0" err="1" smtClean="0"/>
              <a:t>famine</a:t>
            </a:r>
            <a:r>
              <a:rPr lang="it-IT" dirty="0" smtClean="0"/>
              <a:t> in the 19° </a:t>
            </a:r>
            <a:r>
              <a:rPr lang="it-IT" dirty="0" err="1" smtClean="0"/>
              <a:t>century</a:t>
            </a:r>
            <a:endParaRPr lang="it-IT" dirty="0" smtClean="0"/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</a:t>
            </a:r>
            <a:r>
              <a:rPr lang="en-GB" dirty="0" err="1" smtClean="0"/>
              <a:t>n</a:t>
            </a:r>
            <a:r>
              <a:rPr lang="en-GB" dirty="0" smtClean="0"/>
              <a:t> enormous emigration was the most appalling consequence.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people who stayed demanded more autonomy.</a:t>
            </a:r>
          </a:p>
          <a:p>
            <a:r>
              <a:rPr lang="en-GB" dirty="0" smtClean="0"/>
              <a:t>Home rule for Ireland was finally granted in 1921/22 when Ireland was divided in two parts.</a:t>
            </a:r>
          </a:p>
          <a:p>
            <a:r>
              <a:rPr lang="it-IT" dirty="0" err="1" smtClean="0"/>
              <a:t>C</a:t>
            </a:r>
            <a:r>
              <a:rPr lang="en-GB" dirty="0" err="1" smtClean="0"/>
              <a:t>onflicts</a:t>
            </a:r>
            <a:r>
              <a:rPr lang="en-GB" dirty="0" smtClean="0"/>
              <a:t> between Catholics and Protestants.</a:t>
            </a:r>
          </a:p>
          <a:p>
            <a:r>
              <a:rPr lang="en-GB" dirty="0" smtClean="0"/>
              <a:t>1968 a very violent period.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Irish </a:t>
            </a:r>
            <a:r>
              <a:rPr lang="en-GB" smtClean="0"/>
              <a:t>Republican Army (IRA)</a:t>
            </a:r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dizione">
  <a:themeElements>
    <a:clrScheme name="Tradizione">
      <a:dk1>
        <a:srgbClr val="FFFFFF"/>
      </a:dk1>
      <a:lt1>
        <a:srgbClr val="000000"/>
      </a:lt1>
      <a:dk2>
        <a:srgbClr val="D28E11"/>
      </a:dk2>
      <a:lt2>
        <a:srgbClr val="F2E2AB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Tradizione">
      <a:majorFont>
        <a:latin typeface="Candara"/>
        <a:ea typeface=""/>
        <a:cs typeface=""/>
        <a:font script="Jpan" typeface="メイリオ"/>
      </a:majorFont>
      <a:minorFont>
        <a:latin typeface="Candara"/>
        <a:ea typeface=""/>
        <a:cs typeface=""/>
        <a:font script="Jpan" typeface="メイリオ"/>
      </a:minorFont>
    </a:fontScheme>
    <a:fmtScheme name="Tradizion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90000"/>
            </a:schemeClr>
          </a:solidFill>
          <a:prstDash val="solid"/>
          <a:miter/>
        </a:ln>
        <a:ln w="76200" cap="flat" cmpd="dbl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innerShdw blurRad="127000">
              <a:srgbClr val="FFFFFF">
                <a:alpha val="35000"/>
              </a:srgbClr>
            </a:innerShdw>
          </a:effectLst>
          <a:scene3d>
            <a:camera prst="orthographicFront">
              <a:rot lat="0" lon="0" rev="0"/>
            </a:camera>
            <a:lightRig rig="chilly" dir="tl">
              <a:rot lat="0" lon="0" rev="5400000"/>
            </a:lightRig>
          </a:scene3d>
          <a:sp3d prstMaterial="softEdge">
            <a:bevelT w="0" h="0"/>
          </a:sp3d>
        </a:effectStyle>
        <a:effectStyle>
          <a:effectLst>
            <a:outerShdw blurRad="63500" dist="25400" dir="5400000" algn="b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3600000"/>
            </a:lightRig>
          </a:scene3d>
          <a:sp3d>
            <a:bevelT w="889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75000"/>
              </a:schemeClr>
              <a:schemeClr val="phClr">
                <a:satMod val="3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Tradizione.thmx</Template>
  <TotalTime>603</TotalTime>
  <Words>480</Words>
  <Application>Microsoft PowerPoint per Mac</Application>
  <PresentationFormat>Presentazione su schermo (4:3)</PresentationFormat>
  <Paragraphs>45</Paragraphs>
  <Slides>9</Slides>
  <Notes>0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Tradizione</vt:lpstr>
      <vt:lpstr>Foreign Affairs</vt:lpstr>
      <vt:lpstr>Diapositiva 2</vt:lpstr>
      <vt:lpstr>Great Britain, Nowdays</vt:lpstr>
      <vt:lpstr>The Commonwealth</vt:lpstr>
      <vt:lpstr>Diapositiva 5</vt:lpstr>
      <vt:lpstr>The European  Union</vt:lpstr>
      <vt:lpstr>Diapositiva 7</vt:lpstr>
      <vt:lpstr>Ireland</vt:lpstr>
      <vt:lpstr>Diapositiva 9</vt:lpstr>
    </vt:vector>
  </TitlesOfParts>
  <Company>Università G.D'Annunzio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Foreign Affairs</dc:title>
  <dc:creator>Alessio Pellegrini</dc:creator>
  <cp:lastModifiedBy>Alessio Pellegrini</cp:lastModifiedBy>
  <cp:revision>2</cp:revision>
  <dcterms:created xsi:type="dcterms:W3CDTF">2014-02-17T19:05:33Z</dcterms:created>
  <dcterms:modified xsi:type="dcterms:W3CDTF">2014-02-17T19:08:44Z</dcterms:modified>
</cp:coreProperties>
</file>