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Default Extension="bin" ContentType="application/vnd.openxmlformats-officedocument.presentationml.printerSettings"/>
  <Default Extension="rels" ContentType="application/vnd.openxmlformats-package.relationships+xml"/>
  <Override PartName="/ppt/slides/slide6.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87"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91" d="100"/>
          <a:sy n="91" d="100"/>
        </p:scale>
        <p:origin x="-848" y="-1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8" Type="http://schemas.openxmlformats.org/officeDocument/2006/relationships/slide" Target="slides/slide7.xml"/><Relationship Id="rId13" Type="http://schemas.openxmlformats.org/officeDocument/2006/relationships/tableStyles" Target="tableStyles.xml"/><Relationship Id="rId10" Type="http://schemas.openxmlformats.org/officeDocument/2006/relationships/presProps" Target="presProps.xml"/><Relationship Id="rId5" Type="http://schemas.openxmlformats.org/officeDocument/2006/relationships/slide" Target="slides/slide4.xml"/><Relationship Id="rId12" Type="http://schemas.openxmlformats.org/officeDocument/2006/relationships/theme" Target="theme/theme1.xml"/><Relationship Id="rId2" Type="http://schemas.openxmlformats.org/officeDocument/2006/relationships/slide" Target="slides/slide1.xml"/><Relationship Id="rId9" Type="http://schemas.openxmlformats.org/officeDocument/2006/relationships/printerSettings" Target="printerSettings/printerSettings1.bin"/><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stile</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D446CCF2-93F8-284B-9022-6ED8AB82151D}" type="datetimeFigureOut">
              <a:rPr lang="it-IT" smtClean="0"/>
              <a:pPr/>
              <a:t>17-02-2014</a:t>
            </a:fld>
            <a:endParaRPr lang="en-GB"/>
          </a:p>
        </p:txBody>
      </p:sp>
      <p:sp>
        <p:nvSpPr>
          <p:cNvPr id="19" name="Segnaposto piè di pagina 18"/>
          <p:cNvSpPr>
            <a:spLocks noGrp="1"/>
          </p:cNvSpPr>
          <p:nvPr>
            <p:ph type="ftr" sz="quarter" idx="11"/>
          </p:nvPr>
        </p:nvSpPr>
        <p:spPr/>
        <p:txBody>
          <a:bodyPr/>
          <a:lstStyle/>
          <a:p>
            <a:endParaRPr lang="en-GB"/>
          </a:p>
        </p:txBody>
      </p:sp>
      <p:sp>
        <p:nvSpPr>
          <p:cNvPr id="27" name="Segnaposto numero diapositiva 26"/>
          <p:cNvSpPr>
            <a:spLocks noGrp="1"/>
          </p:cNvSpPr>
          <p:nvPr>
            <p:ph type="sldNum" sz="quarter" idx="12"/>
          </p:nvPr>
        </p:nvSpPr>
        <p:spPr/>
        <p:txBody>
          <a:bodyPr/>
          <a:lstStyle/>
          <a:p>
            <a:fld id="{636AF552-2BC4-B147-A703-F8C46B47AFEA}" type="slidenum">
              <a:rPr lang="en-GB" smtClean="0"/>
              <a:pPr/>
              <a:t>‹n.›</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stile</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D446CCF2-93F8-284B-9022-6ED8AB82151D}" type="datetimeFigureOut">
              <a:rPr lang="it-IT" smtClean="0"/>
              <a:pPr/>
              <a:t>17-02-2014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636AF552-2BC4-B147-A703-F8C46B47AFEA}" type="slidenum">
              <a:rPr lang="en-GB" smtClean="0"/>
              <a:pPr/>
              <a:t>‹n.›</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stile</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gli stili del testo dello schema</a:t>
            </a:r>
          </a:p>
        </p:txBody>
      </p:sp>
      <p:sp>
        <p:nvSpPr>
          <p:cNvPr id="4" name="Segnaposto data 3"/>
          <p:cNvSpPr>
            <a:spLocks noGrp="1"/>
          </p:cNvSpPr>
          <p:nvPr>
            <p:ph type="dt" sz="half" idx="10"/>
          </p:nvPr>
        </p:nvSpPr>
        <p:spPr/>
        <p:txBody>
          <a:bodyPr/>
          <a:lstStyle/>
          <a:p>
            <a:fld id="{D446CCF2-93F8-284B-9022-6ED8AB82151D}" type="datetimeFigureOut">
              <a:rPr lang="it-IT" smtClean="0"/>
              <a:pPr/>
              <a:t>17-02-2014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636AF552-2BC4-B147-A703-F8C46B47AFEA}" type="slidenum">
              <a:rPr lang="en-GB" smtClean="0"/>
              <a:pPr/>
              <a:t>‹n.›</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stile</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D446CCF2-93F8-284B-9022-6ED8AB82151D}" type="datetimeFigureOut">
              <a:rPr lang="it-IT" smtClean="0"/>
              <a:pPr/>
              <a:t>17-02-2014</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636AF552-2BC4-B147-A703-F8C46B47AFEA}" type="slidenum">
              <a:rPr lang="en-GB" smtClean="0"/>
              <a:pPr/>
              <a:t>‹n.›</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stile</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gli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gli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D446CCF2-93F8-284B-9022-6ED8AB82151D}" type="datetimeFigureOut">
              <a:rPr lang="it-IT" smtClean="0"/>
              <a:pPr/>
              <a:t>17-02-2014</a:t>
            </a:fld>
            <a:endParaRPr lang="en-GB"/>
          </a:p>
        </p:txBody>
      </p:sp>
      <p:sp>
        <p:nvSpPr>
          <p:cNvPr id="8" name="Segnaposto piè di pagina 7"/>
          <p:cNvSpPr>
            <a:spLocks noGrp="1"/>
          </p:cNvSpPr>
          <p:nvPr>
            <p:ph type="ftr" sz="quarter" idx="11"/>
          </p:nvPr>
        </p:nvSpPr>
        <p:spPr/>
        <p:txBody>
          <a:bodyPr/>
          <a:lstStyle/>
          <a:p>
            <a:endParaRPr lang="en-GB"/>
          </a:p>
        </p:txBody>
      </p:sp>
      <p:sp>
        <p:nvSpPr>
          <p:cNvPr id="9" name="Segnaposto numero diapositiva 8"/>
          <p:cNvSpPr>
            <a:spLocks noGrp="1"/>
          </p:cNvSpPr>
          <p:nvPr>
            <p:ph type="sldNum" sz="quarter" idx="12"/>
          </p:nvPr>
        </p:nvSpPr>
        <p:spPr/>
        <p:txBody>
          <a:bodyPr/>
          <a:lstStyle/>
          <a:p>
            <a:fld id="{636AF552-2BC4-B147-A703-F8C46B47AFEA}" type="slidenum">
              <a:rPr lang="en-GB" smtClean="0"/>
              <a:pPr/>
              <a:t>‹n.›</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stile</a:t>
            </a:r>
            <a:endParaRPr kumimoji="0" lang="en-US"/>
          </a:p>
        </p:txBody>
      </p:sp>
      <p:sp>
        <p:nvSpPr>
          <p:cNvPr id="3" name="Segnaposto data 2"/>
          <p:cNvSpPr>
            <a:spLocks noGrp="1"/>
          </p:cNvSpPr>
          <p:nvPr>
            <p:ph type="dt" sz="half" idx="10"/>
          </p:nvPr>
        </p:nvSpPr>
        <p:spPr/>
        <p:txBody>
          <a:bodyPr/>
          <a:lstStyle/>
          <a:p>
            <a:fld id="{D446CCF2-93F8-284B-9022-6ED8AB82151D}" type="datetimeFigureOut">
              <a:rPr lang="it-IT" smtClean="0"/>
              <a:pPr/>
              <a:t>17-02-2014</a:t>
            </a:fld>
            <a:endParaRPr lang="en-GB"/>
          </a:p>
        </p:txBody>
      </p:sp>
      <p:sp>
        <p:nvSpPr>
          <p:cNvPr id="4" name="Segnaposto piè di pagina 3"/>
          <p:cNvSpPr>
            <a:spLocks noGrp="1"/>
          </p:cNvSpPr>
          <p:nvPr>
            <p:ph type="ftr" sz="quarter" idx="11"/>
          </p:nvPr>
        </p:nvSpPr>
        <p:spPr/>
        <p:txBody>
          <a:bodyPr/>
          <a:lstStyle/>
          <a:p>
            <a:endParaRPr lang="en-GB"/>
          </a:p>
        </p:txBody>
      </p:sp>
      <p:sp>
        <p:nvSpPr>
          <p:cNvPr id="5" name="Segnaposto numero diapositiva 4"/>
          <p:cNvSpPr>
            <a:spLocks noGrp="1"/>
          </p:cNvSpPr>
          <p:nvPr>
            <p:ph type="sldNum" sz="quarter" idx="12"/>
          </p:nvPr>
        </p:nvSpPr>
        <p:spPr/>
        <p:txBody>
          <a:bodyPr/>
          <a:lstStyle/>
          <a:p>
            <a:fld id="{636AF552-2BC4-B147-A703-F8C46B47AFEA}" type="slidenum">
              <a:rPr lang="en-GB" smtClean="0"/>
              <a:pPr/>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446CCF2-93F8-284B-9022-6ED8AB82151D}" type="datetimeFigureOut">
              <a:rPr lang="it-IT" smtClean="0"/>
              <a:pPr/>
              <a:t>17-02-2014</a:t>
            </a:fld>
            <a:endParaRPr lang="en-GB"/>
          </a:p>
        </p:txBody>
      </p:sp>
      <p:sp>
        <p:nvSpPr>
          <p:cNvPr id="3" name="Segnaposto piè di pagina 2"/>
          <p:cNvSpPr>
            <a:spLocks noGrp="1"/>
          </p:cNvSpPr>
          <p:nvPr>
            <p:ph type="ftr" sz="quarter" idx="11"/>
          </p:nvPr>
        </p:nvSpPr>
        <p:spPr/>
        <p:txBody>
          <a:bodyPr/>
          <a:lstStyle/>
          <a:p>
            <a:endParaRPr lang="en-GB"/>
          </a:p>
        </p:txBody>
      </p:sp>
      <p:sp>
        <p:nvSpPr>
          <p:cNvPr id="4" name="Segnaposto numero diapositiva 3"/>
          <p:cNvSpPr>
            <a:spLocks noGrp="1"/>
          </p:cNvSpPr>
          <p:nvPr>
            <p:ph type="sldNum" sz="quarter" idx="12"/>
          </p:nvPr>
        </p:nvSpPr>
        <p:spPr/>
        <p:txBody>
          <a:bodyPr/>
          <a:lstStyle/>
          <a:p>
            <a:fld id="{636AF552-2BC4-B147-A703-F8C46B47AFEA}" type="slidenum">
              <a:rPr lang="en-GB" smtClean="0"/>
              <a:pPr/>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stile</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gli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D446CCF2-93F8-284B-9022-6ED8AB82151D}" type="datetimeFigureOut">
              <a:rPr lang="it-IT" smtClean="0"/>
              <a:pPr/>
              <a:t>17-02-2014</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p:txBody>
          <a:bodyPr/>
          <a:lstStyle/>
          <a:p>
            <a:fld id="{636AF552-2BC4-B147-A703-F8C46B47AFEA}" type="slidenum">
              <a:rPr lang="en-GB" smtClean="0"/>
              <a:pPr/>
              <a:t>‹n.›</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stile</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gli stili del testo dello schema</a:t>
            </a:r>
          </a:p>
        </p:txBody>
      </p:sp>
      <p:sp>
        <p:nvSpPr>
          <p:cNvPr id="5" name="Segnaposto data 4"/>
          <p:cNvSpPr>
            <a:spLocks noGrp="1"/>
          </p:cNvSpPr>
          <p:nvPr>
            <p:ph type="dt" sz="half" idx="10"/>
          </p:nvPr>
        </p:nvSpPr>
        <p:spPr/>
        <p:txBody>
          <a:bodyPr/>
          <a:lstStyle/>
          <a:p>
            <a:fld id="{D446CCF2-93F8-284B-9022-6ED8AB82151D}" type="datetimeFigureOut">
              <a:rPr lang="it-IT" smtClean="0"/>
              <a:pPr/>
              <a:t>17-02-2014</a:t>
            </a:fld>
            <a:endParaRPr lang="en-GB"/>
          </a:p>
        </p:txBody>
      </p:sp>
      <p:sp>
        <p:nvSpPr>
          <p:cNvPr id="6" name="Segnaposto piè di pagina 5"/>
          <p:cNvSpPr>
            <a:spLocks noGrp="1"/>
          </p:cNvSpPr>
          <p:nvPr>
            <p:ph type="ftr" sz="quarter" idx="11"/>
          </p:nvPr>
        </p:nvSpPr>
        <p:spPr/>
        <p:txBody>
          <a:bodyPr/>
          <a:lstStyle/>
          <a:p>
            <a:endParaRPr lang="en-GB"/>
          </a:p>
        </p:txBody>
      </p:sp>
      <p:sp>
        <p:nvSpPr>
          <p:cNvPr id="7" name="Segnaposto numero diapositiva 6"/>
          <p:cNvSpPr>
            <a:spLocks noGrp="1"/>
          </p:cNvSpPr>
          <p:nvPr>
            <p:ph type="sldNum" sz="quarter" idx="12"/>
          </p:nvPr>
        </p:nvSpPr>
        <p:spPr>
          <a:xfrm>
            <a:off x="8077200" y="6356350"/>
            <a:ext cx="609600" cy="365125"/>
          </a:xfrm>
        </p:spPr>
        <p:txBody>
          <a:bodyPr/>
          <a:lstStyle/>
          <a:p>
            <a:fld id="{636AF552-2BC4-B147-A703-F8C46B47AFEA}" type="slidenum">
              <a:rPr lang="en-GB" smtClean="0"/>
              <a:pPr/>
              <a:t>‹n.›</a:t>
            </a:fld>
            <a:endParaRPr lang="en-GB"/>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stile</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D446CCF2-93F8-284B-9022-6ED8AB82151D}" type="datetimeFigureOut">
              <a:rPr lang="it-IT" smtClean="0"/>
              <a:pPr/>
              <a:t>17-02-2014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636AF552-2BC4-B147-A703-F8C46B47AFEA}" type="slidenum">
              <a:rPr lang="en-GB" smtClean="0"/>
              <a:pPr/>
              <a:t>‹n.›</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stile</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gli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D446CCF2-93F8-284B-9022-6ED8AB82151D}" type="datetimeFigureOut">
              <a:rPr lang="it-IT" smtClean="0"/>
              <a:pPr/>
              <a:t>17-02-2014</a:t>
            </a:fld>
            <a:endParaRPr lang="en-GB"/>
          </a:p>
        </p:txBody>
      </p:sp>
      <p:sp>
        <p:nvSpPr>
          <p:cNvPr id="5" name="Segnaposto piè di pagina 4"/>
          <p:cNvSpPr>
            <a:spLocks noGrp="1"/>
          </p:cNvSpPr>
          <p:nvPr>
            <p:ph type="ftr" sz="quarter" idx="11"/>
          </p:nvPr>
        </p:nvSpPr>
        <p:spPr/>
        <p:txBody>
          <a:bodyPr/>
          <a:lstStyle/>
          <a:p>
            <a:endParaRPr lang="en-GB"/>
          </a:p>
        </p:txBody>
      </p:sp>
      <p:sp>
        <p:nvSpPr>
          <p:cNvPr id="6" name="Segnaposto numero diapositiva 5"/>
          <p:cNvSpPr>
            <a:spLocks noGrp="1"/>
          </p:cNvSpPr>
          <p:nvPr>
            <p:ph type="sldNum" sz="quarter" idx="12"/>
          </p:nvPr>
        </p:nvSpPr>
        <p:spPr/>
        <p:txBody>
          <a:bodyPr/>
          <a:lstStyle/>
          <a:p>
            <a:fld id="{636AF552-2BC4-B147-A703-F8C46B47AFEA}" type="slidenum">
              <a:rPr lang="en-GB" smtClean="0"/>
              <a:pPr/>
              <a:t>‹n.›</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stile</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gli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446CCF2-93F8-284B-9022-6ED8AB82151D}" type="datetimeFigureOut">
              <a:rPr lang="it-IT" smtClean="0"/>
              <a:pPr/>
              <a:t>17-02-2014</a:t>
            </a:fld>
            <a:endParaRPr lang="en-GB"/>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36AF552-2BC4-B147-A703-F8C46B47AFEA}" type="slidenum">
              <a:rPr lang="en-GB" smtClean="0"/>
              <a:pPr/>
              <a:t>‹n.›</a:t>
            </a:fld>
            <a:endParaRPr lang="en-GB"/>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normAutofit/>
          </a:bodyPr>
          <a:lstStyle/>
          <a:p>
            <a:r>
              <a:rPr lang="en-GB" smtClean="0"/>
              <a:t>               Law and Order</a:t>
            </a:r>
            <a:endParaRPr lang="en-GB" dirty="0"/>
          </a:p>
        </p:txBody>
      </p:sp>
      <p:sp>
        <p:nvSpPr>
          <p:cNvPr id="7" name="Segnaposto testo 6"/>
          <p:cNvSpPr>
            <a:spLocks noGrp="1"/>
          </p:cNvSpPr>
          <p:nvPr>
            <p:ph idx="1"/>
          </p:nvPr>
        </p:nvSpPr>
        <p:spPr/>
        <p:txBody>
          <a:bodyPr>
            <a:normAutofit lnSpcReduction="10000"/>
          </a:bodyPr>
          <a:lstStyle/>
          <a:p>
            <a:r>
              <a:rPr lang="it-IT" dirty="0" err="1" smtClean="0"/>
              <a:t>T</a:t>
            </a:r>
            <a:r>
              <a:rPr lang="en-GB" dirty="0" smtClean="0"/>
              <a:t>he legal system is a very old British institution which was often criticised through the centuries as being unfairly in favour of  the rich and powerful against the poor and disadvantaged. </a:t>
            </a:r>
          </a:p>
          <a:p>
            <a:r>
              <a:rPr lang="en-GB" dirty="0" smtClean="0"/>
              <a:t>The system passed through many changes and adjustments  in accordance to the needs of new and different social conditions.</a:t>
            </a:r>
          </a:p>
          <a:p>
            <a:r>
              <a:rPr lang="en-GB" dirty="0" smtClean="0"/>
              <a:t>Nowadays jurisprudence is based on two fundamental principles:  (1) the administration of law in national courts; (2) judges’ independence from the monarch and politics, the latter was totally achieved in 1701.</a:t>
            </a:r>
          </a:p>
          <a:p>
            <a:endParaRPr lang="en-GB" dirty="0" smtClean="0"/>
          </a:p>
          <a:p>
            <a:endParaRPr lang="en-GB" dirty="0" smtClean="0"/>
          </a:p>
          <a:p>
            <a:endParaRPr lang="en-GB" dirty="0" smtClean="0"/>
          </a:p>
          <a:p>
            <a:endParaRPr lang="en-GB" dirty="0" smtClean="0"/>
          </a:p>
          <a:p>
            <a:endParaRPr lang="en-GB" dirty="0" smtClean="0"/>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sp>
        <p:nvSpPr>
          <p:cNvPr id="3" name="Segnaposto contenuto 2"/>
          <p:cNvSpPr>
            <a:spLocks noGrp="1"/>
          </p:cNvSpPr>
          <p:nvPr>
            <p:ph idx="1"/>
          </p:nvPr>
        </p:nvSpPr>
        <p:spPr/>
        <p:txBody>
          <a:bodyPr/>
          <a:lstStyle/>
          <a:p>
            <a:r>
              <a:rPr lang="it-IT" dirty="0" smtClean="0"/>
              <a:t>I</a:t>
            </a:r>
            <a:r>
              <a:rPr lang="en-GB" dirty="0" err="1" smtClean="0"/>
              <a:t>nitially</a:t>
            </a:r>
            <a:r>
              <a:rPr lang="en-GB" dirty="0" smtClean="0"/>
              <a:t> courts worked only in London, lately (by the end of the 12</a:t>
            </a:r>
            <a:r>
              <a:rPr lang="en-GB" baseline="30000" dirty="0" smtClean="0"/>
              <a:t>th</a:t>
            </a:r>
            <a:r>
              <a:rPr lang="en-GB" dirty="0" smtClean="0"/>
              <a:t> century) judges began travelling throughout the country to deal with canon, criminal and commercial law.</a:t>
            </a:r>
          </a:p>
          <a:p>
            <a:r>
              <a:rPr lang="it-IT" dirty="0" err="1" smtClean="0"/>
              <a:t>However</a:t>
            </a:r>
            <a:r>
              <a:rPr lang="it-IT" dirty="0" smtClean="0"/>
              <a:t>, </a:t>
            </a:r>
            <a:r>
              <a:rPr lang="it-IT" dirty="0" err="1" smtClean="0"/>
              <a:t>l</a:t>
            </a:r>
            <a:r>
              <a:rPr lang="en-GB" dirty="0" err="1" smtClean="0"/>
              <a:t>ocal</a:t>
            </a:r>
            <a:r>
              <a:rPr lang="en-GB" dirty="0" smtClean="0"/>
              <a:t> civil courts were established starting from 1846.</a:t>
            </a:r>
          </a:p>
          <a:p>
            <a:r>
              <a:rPr lang="en-GB" dirty="0" smtClean="0"/>
              <a:t>A complete court revision is dated between </a:t>
            </a:r>
            <a:r>
              <a:rPr lang="en-GB" smtClean="0"/>
              <a:t>1970/1971</a:t>
            </a:r>
            <a:r>
              <a:rPr lang="en-GB" dirty="0" smtClean="0"/>
              <a:t>.</a:t>
            </a:r>
          </a:p>
          <a:p>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sp>
        <p:nvSpPr>
          <p:cNvPr id="3" name="Segnaposto contenuto 2"/>
          <p:cNvSpPr>
            <a:spLocks noGrp="1"/>
          </p:cNvSpPr>
          <p:nvPr>
            <p:ph idx="1"/>
          </p:nvPr>
        </p:nvSpPr>
        <p:spPr/>
        <p:txBody>
          <a:bodyPr/>
          <a:lstStyle/>
          <a:p>
            <a:r>
              <a:rPr lang="it-IT" dirty="0" err="1" smtClean="0"/>
              <a:t>T</a:t>
            </a:r>
            <a:r>
              <a:rPr lang="en-GB" dirty="0" smtClean="0"/>
              <a:t>he British legal system is separated in three elements: England and Wales, Scotland, Northern Ireland.</a:t>
            </a:r>
          </a:p>
          <a:p>
            <a:r>
              <a:rPr lang="en-GB" dirty="0" smtClean="0"/>
              <a:t>While the Northern Ireland is very similar to the English and Welsh, Scottish system is the most independent.</a:t>
            </a:r>
          </a:p>
          <a:p>
            <a:r>
              <a:rPr lang="en-GB" dirty="0" smtClean="0"/>
              <a:t>Devolution (decentralization of political power) has reinforced the necessity to make distinctions in the territory. </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sp>
        <p:nvSpPr>
          <p:cNvPr id="3" name="Segnaposto contenuto 2"/>
          <p:cNvSpPr>
            <a:spLocks noGrp="1"/>
          </p:cNvSpPr>
          <p:nvPr>
            <p:ph idx="1"/>
          </p:nvPr>
        </p:nvSpPr>
        <p:spPr/>
        <p:txBody>
          <a:bodyPr>
            <a:normAutofit fontScale="92500" lnSpcReduction="10000"/>
          </a:bodyPr>
          <a:lstStyle/>
          <a:p>
            <a:r>
              <a:rPr lang="en-GB" dirty="0" smtClean="0"/>
              <a:t>English/Welsh law draws its inspiration primarily by </a:t>
            </a:r>
            <a:r>
              <a:rPr lang="en-GB" dirty="0" smtClean="0">
                <a:solidFill>
                  <a:srgbClr val="FF0000"/>
                </a:solidFill>
              </a:rPr>
              <a:t>the Common Law </a:t>
            </a:r>
            <a:r>
              <a:rPr lang="en-GB" dirty="0" smtClean="0"/>
              <a:t>which dates back to the Norman conquest.</a:t>
            </a:r>
          </a:p>
          <a:p>
            <a:r>
              <a:rPr lang="en-GB" dirty="0" smtClean="0"/>
              <a:t>Common law verdicts create precedents which become law and subsequently are applied to new cases. </a:t>
            </a:r>
          </a:p>
          <a:p>
            <a:r>
              <a:rPr lang="en-GB" dirty="0" smtClean="0">
                <a:solidFill>
                  <a:srgbClr val="008000"/>
                </a:solidFill>
              </a:rPr>
              <a:t>Statute Law </a:t>
            </a:r>
            <a:r>
              <a:rPr lang="en-GB" dirty="0" smtClean="0"/>
              <a:t>was traditionally made by the monarch who has been replaced by the Westminster Parliament now.</a:t>
            </a:r>
          </a:p>
          <a:p>
            <a:r>
              <a:rPr lang="en-GB" dirty="0" smtClean="0">
                <a:solidFill>
                  <a:srgbClr val="0000FF"/>
                </a:solidFill>
              </a:rPr>
              <a:t>European Law </a:t>
            </a:r>
            <a:r>
              <a:rPr lang="en-GB" dirty="0" smtClean="0"/>
              <a:t>has been part of the British Law since 1973 when the U.K. entered into the European Economic Community.</a:t>
            </a:r>
          </a:p>
          <a:p>
            <a:r>
              <a:rPr lang="it-IT" dirty="0" err="1" smtClean="0"/>
              <a:t>T</a:t>
            </a:r>
            <a:r>
              <a:rPr lang="en-GB" dirty="0" smtClean="0"/>
              <a:t>he sources of </a:t>
            </a:r>
            <a:r>
              <a:rPr lang="en-GB" dirty="0" smtClean="0">
                <a:solidFill>
                  <a:srgbClr val="660066"/>
                </a:solidFill>
              </a:rPr>
              <a:t>Scottish Law </a:t>
            </a:r>
            <a:r>
              <a:rPr lang="en-GB" dirty="0" smtClean="0"/>
              <a:t>are both Roman and English and it is organised according to the common law of Scotland and to judges’ decisions.</a:t>
            </a:r>
          </a:p>
          <a:p>
            <a:endParaRPr lang="en-GB" dirty="0" smtClean="0"/>
          </a:p>
          <a:p>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sp>
        <p:nvSpPr>
          <p:cNvPr id="3" name="Segnaposto contenuto 2"/>
          <p:cNvSpPr>
            <a:spLocks noGrp="1"/>
          </p:cNvSpPr>
          <p:nvPr>
            <p:ph idx="1"/>
          </p:nvPr>
        </p:nvSpPr>
        <p:spPr/>
        <p:txBody>
          <a:bodyPr>
            <a:normAutofit fontScale="92500" lnSpcReduction="10000"/>
          </a:bodyPr>
          <a:lstStyle/>
          <a:p>
            <a:r>
              <a:rPr lang="it-IT" dirty="0" err="1" smtClean="0"/>
              <a:t>T</a:t>
            </a:r>
            <a:r>
              <a:rPr lang="en-GB" dirty="0" smtClean="0"/>
              <a:t>here are two courts in the British system: civil and criminal.</a:t>
            </a:r>
          </a:p>
          <a:p>
            <a:r>
              <a:rPr lang="it-IT" dirty="0" err="1" smtClean="0"/>
              <a:t>T</a:t>
            </a:r>
            <a:r>
              <a:rPr lang="en-GB" dirty="0" smtClean="0"/>
              <a:t>he criminal courts are organised in two levels, a lower one led by magistrates’ courts and a higher one called the Crown court.</a:t>
            </a:r>
          </a:p>
          <a:p>
            <a:r>
              <a:rPr lang="it-IT" dirty="0" err="1" smtClean="0"/>
              <a:t>M</a:t>
            </a:r>
            <a:r>
              <a:rPr lang="en-GB" dirty="0" err="1" smtClean="0"/>
              <a:t>agistrates</a:t>
            </a:r>
            <a:r>
              <a:rPr lang="en-GB" dirty="0" smtClean="0"/>
              <a:t>’ court provide counties and districts with JPs (justices of the peace) and district judges. Magistrates are not professional but selected among  citizens. For their nomination they do not get any salary. It is a very prestigious task. They are generally three in a court for each case together </a:t>
            </a:r>
            <a:r>
              <a:rPr lang="en-GB" dirty="0" smtClean="0"/>
              <a:t>with </a:t>
            </a:r>
            <a:r>
              <a:rPr lang="en-GB" dirty="0" smtClean="0"/>
              <a:t>a clerk.</a:t>
            </a:r>
          </a:p>
          <a:p>
            <a:r>
              <a:rPr lang="it-IT" dirty="0" err="1" smtClean="0"/>
              <a:t>M</a:t>
            </a:r>
            <a:r>
              <a:rPr lang="en-GB" dirty="0" err="1" smtClean="0"/>
              <a:t>agistrates</a:t>
            </a:r>
            <a:r>
              <a:rPr lang="en-GB" dirty="0" smtClean="0"/>
              <a:t>’ power is limited.</a:t>
            </a:r>
          </a:p>
          <a:p>
            <a:endParaRPr lang="en-GB" dirty="0" smtClean="0"/>
          </a:p>
          <a:p>
            <a:endParaRPr lang="en-GB" dirty="0" smtClean="0"/>
          </a:p>
          <a:p>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sp>
        <p:nvSpPr>
          <p:cNvPr id="3" name="Segnaposto contenuto 2"/>
          <p:cNvSpPr>
            <a:spLocks noGrp="1"/>
          </p:cNvSpPr>
          <p:nvPr>
            <p:ph idx="1"/>
          </p:nvPr>
        </p:nvSpPr>
        <p:spPr/>
        <p:txBody>
          <a:bodyPr/>
          <a:lstStyle/>
          <a:p>
            <a:r>
              <a:rPr lang="en-GB" dirty="0" smtClean="0">
                <a:solidFill>
                  <a:srgbClr val="000090"/>
                </a:solidFill>
              </a:rPr>
              <a:t>District judges </a:t>
            </a:r>
            <a:r>
              <a:rPr lang="en-GB" dirty="0" smtClean="0"/>
              <a:t>are instead professional officials paid by the state.</a:t>
            </a:r>
          </a:p>
          <a:p>
            <a:r>
              <a:rPr lang="en-GB" dirty="0" smtClean="0">
                <a:solidFill>
                  <a:srgbClr val="FF6600"/>
                </a:solidFill>
              </a:rPr>
              <a:t>The Crown courts: Old Bailey </a:t>
            </a:r>
            <a:r>
              <a:rPr lang="en-GB" dirty="0" smtClean="0"/>
              <a:t>only deals with the most serious indictable crimes.</a:t>
            </a:r>
          </a:p>
          <a:p>
            <a:endParaRPr lang="en-GB" dirty="0" smtClean="0"/>
          </a:p>
          <a:p>
            <a:endParaRPr lang="en-GB" dirty="0" smtClean="0"/>
          </a:p>
          <a:p>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dirty="0"/>
          </a:p>
        </p:txBody>
      </p:sp>
      <p:sp>
        <p:nvSpPr>
          <p:cNvPr id="3" name="Segnaposto contenuto 2"/>
          <p:cNvSpPr>
            <a:spLocks noGrp="1"/>
          </p:cNvSpPr>
          <p:nvPr>
            <p:ph idx="1"/>
          </p:nvPr>
        </p:nvSpPr>
        <p:spPr/>
        <p:txBody>
          <a:bodyPr/>
          <a:lstStyle/>
          <a:p>
            <a:r>
              <a:rPr lang="it-IT" dirty="0" err="1" smtClean="0"/>
              <a:t>T</a:t>
            </a:r>
            <a:r>
              <a:rPr lang="en-GB" dirty="0" smtClean="0"/>
              <a:t>he jury is an other important element both in civil cases and especially in criminal trials. </a:t>
            </a:r>
            <a:r>
              <a:rPr lang="it-IT" dirty="0" err="1" smtClean="0"/>
              <a:t>T</a:t>
            </a:r>
            <a:r>
              <a:rPr lang="en-GB" dirty="0" smtClean="0"/>
              <a:t>he jury consists of 12 jurors chosen from electoral registers.</a:t>
            </a:r>
          </a:p>
          <a:p>
            <a:r>
              <a:rPr lang="it-IT" dirty="0" err="1" smtClean="0"/>
              <a:t>T</a:t>
            </a:r>
            <a:r>
              <a:rPr lang="en-GB" dirty="0" smtClean="0"/>
              <a:t>he jury is based on the principle that citizens can be punished or acquitted by other citizens.</a:t>
            </a:r>
          </a:p>
          <a:p>
            <a:r>
              <a:rPr lang="it-IT" dirty="0" err="1" smtClean="0"/>
              <a:t>T</a:t>
            </a:r>
            <a:r>
              <a:rPr lang="en-GB" dirty="0" smtClean="0"/>
              <a:t>he death penalty was abolished in 1965.</a:t>
            </a:r>
          </a:p>
          <a:p>
            <a:r>
              <a:rPr lang="en-GB" dirty="0" smtClean="0"/>
              <a:t>Solicitors, barrister and legal services, “no win-no fee”.</a:t>
            </a:r>
            <a:endParaRPr lang="en-GB" smtClean="0"/>
          </a:p>
          <a:p>
            <a:endParaRPr lang="en-GB"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sso">
  <a:themeElements>
    <a:clrScheme name="Fluss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uss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ＭＳ Ｐ明朝"/>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ss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Flusso.thmx</Template>
  <TotalTime>654</TotalTime>
  <Words>513</Words>
  <Application>Microsoft PowerPoint per Mac</Application>
  <PresentationFormat>Presentazione su schermo (4:3)</PresentationFormat>
  <Paragraphs>31</Paragraphs>
  <Slides>7</Slides>
  <Notes>0</Notes>
  <HiddenSlides>0</HiddenSlides>
  <MMClips>0</MMClips>
  <ScaleCrop>false</ScaleCrop>
  <HeadingPairs>
    <vt:vector size="4" baseType="variant">
      <vt:variant>
        <vt:lpstr>Modello struttura</vt:lpstr>
      </vt:variant>
      <vt:variant>
        <vt:i4>1</vt:i4>
      </vt:variant>
      <vt:variant>
        <vt:lpstr>Titoli diapositive</vt:lpstr>
      </vt:variant>
      <vt:variant>
        <vt:i4>7</vt:i4>
      </vt:variant>
    </vt:vector>
  </HeadingPairs>
  <TitlesOfParts>
    <vt:vector size="8" baseType="lpstr">
      <vt:lpstr>Flusso</vt:lpstr>
      <vt:lpstr>               Law and Order</vt:lpstr>
      <vt:lpstr>Diapositiva 2</vt:lpstr>
      <vt:lpstr>Diapositiva 3</vt:lpstr>
      <vt:lpstr>Diapositiva 4</vt:lpstr>
      <vt:lpstr>Diapositiva 5</vt:lpstr>
      <vt:lpstr>Diapositiva 6</vt:lpstr>
      <vt:lpstr>Diapositiva 7</vt:lpstr>
    </vt:vector>
  </TitlesOfParts>
  <Company>Università G.D'Annunzio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Alessio Pellegrini</dc:creator>
  <cp:lastModifiedBy>Alessio Pellegrini</cp:lastModifiedBy>
  <cp:revision>7</cp:revision>
  <dcterms:created xsi:type="dcterms:W3CDTF">2014-02-17T19:11:21Z</dcterms:created>
  <dcterms:modified xsi:type="dcterms:W3CDTF">2014-02-17T19:14:42Z</dcterms:modified>
</cp:coreProperties>
</file>