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8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91" d="100"/>
          <a:sy n="91" d="100"/>
        </p:scale>
        <p:origin x="-8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viewProps" Target="viewProps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tableStyles" Target="tableStyles.xml"/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2" Type="http://schemas.openxmlformats.org/officeDocument/2006/relationships/printerSettings" Target="printerSettings/printerSettings1.bin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tonda angolo diagonale rettangolo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B2D08B3E-5D9A-1341-A1F4-FE6D900B8F0C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r" eaLnBrk="1" latinLnBrk="0" hangingPunct="1"/>
            <a:fld id="{8C592886-E571-45D5-8B56-343DC94F8FA6}" type="slidenum">
              <a:rPr kumimoji="0" lang="en-US" smtClean="0"/>
              <a:pPr algn="r" eaLnBrk="1" latinLnBrk="0" hangingPunct="1"/>
              <a:t>‹n.›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2" name="Segnaposto piè di pagina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08B3E-5D9A-1341-A1F4-FE6D900B8F0C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6F373-FEE0-854B-9B1E-31215EF3B939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B2D08B3E-5D9A-1341-A1F4-FE6D900B8F0C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97EE3FD-0A41-48FF-9850-002E446D12C3}" type="slidenum">
              <a:rPr lang="it-IT" smtClean="0"/>
              <a:pPr/>
              <a:t>‹n.›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08B3E-5D9A-1341-A1F4-FE6D900B8F0C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CE46F373-FEE0-854B-9B1E-31215EF3B939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10" name="Rettangolo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tangolo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08B3E-5D9A-1341-A1F4-FE6D900B8F0C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CE46F373-FEE0-854B-9B1E-31215EF3B939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08B3E-5D9A-1341-A1F4-FE6D900B8F0C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6F373-FEE0-854B-9B1E-31215EF3B939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7" name="Rettangolo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08B3E-5D9A-1341-A1F4-FE6D900B8F0C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6F373-FEE0-854B-9B1E-31215EF3B939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uto con didascal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</a:lstStyle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9" name="Segnaposto data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B2D08B3E-5D9A-1341-A1F4-FE6D900B8F0C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E46F373-FEE0-854B-9B1E-31215EF3B939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11" name="Segnaposto piè di pagina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13" name="Segnaposto immagine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it-IT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Fare clic sull'icona per inserire un'immagine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B2D08B3E-5D9A-1341-A1F4-FE6D900B8F0C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E46F373-FEE0-854B-9B1E-31215EF3B939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08B3E-5D9A-1341-A1F4-FE6D900B8F0C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6F373-FEE0-854B-9B1E-31215EF3B939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08B3E-5D9A-1341-A1F4-FE6D900B8F0C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6F373-FEE0-854B-9B1E-31215EF3B939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tonda angolo diagonale rettangolo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</a:lstStyle>
          <a:p>
            <a:fld id="{B2D08B3E-5D9A-1341-A1F4-FE6D900B8F0C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</a:lstStyle>
          <a:p>
            <a:fld id="{CE46F373-FEE0-854B-9B1E-31215EF3B939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err="1" smtClean="0">
                <a:solidFill>
                  <a:srgbClr val="FF0000"/>
                </a:solidFill>
              </a:rPr>
              <a:t>T</a:t>
            </a:r>
            <a:r>
              <a:rPr lang="en-GB" dirty="0" smtClean="0">
                <a:solidFill>
                  <a:srgbClr val="FF0000"/>
                </a:solidFill>
              </a:rPr>
              <a:t>he Economy 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GB" dirty="0" smtClean="0"/>
              <a:t>Before the affirmation of Britain as the most important industrial world power, thanks to the Industrial Revolution (1780-1830), the Country was basically rural.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smtClean="0"/>
              <a:t>he colonial empire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err="1" smtClean="0"/>
              <a:t>Colonies</a:t>
            </a:r>
            <a:r>
              <a:rPr lang="it-IT" dirty="0" smtClean="0"/>
              <a:t> </a:t>
            </a:r>
            <a:r>
              <a:rPr lang="it-IT" dirty="0" err="1" smtClean="0"/>
              <a:t>let</a:t>
            </a:r>
            <a:r>
              <a:rPr lang="it-IT" dirty="0" smtClean="0"/>
              <a:t> </a:t>
            </a:r>
            <a:r>
              <a:rPr lang="en-GB" dirty="0" smtClean="0"/>
              <a:t>Britain improve its commercial wealth increasing its import/export activity.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 transformation of the Country into an industrial one became particularly evident in the growth of slums and industrial suburbs.</a:t>
            </a:r>
          </a:p>
          <a:p>
            <a:r>
              <a:rPr lang="it-IT" dirty="0" err="1" smtClean="0"/>
              <a:t>H</a:t>
            </a:r>
            <a:r>
              <a:rPr lang="en-GB" dirty="0" err="1" smtClean="0"/>
              <a:t>owever</a:t>
            </a:r>
            <a:r>
              <a:rPr lang="en-GB" dirty="0" smtClean="0"/>
              <a:t> British worldwide dominance diminished in the 20</a:t>
            </a:r>
            <a:r>
              <a:rPr lang="en-GB" baseline="30000" dirty="0" smtClean="0"/>
              <a:t>th</a:t>
            </a:r>
            <a:r>
              <a:rPr lang="en-GB" dirty="0" smtClean="0"/>
              <a:t> century especially at the end of World War II.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C</a:t>
            </a:r>
            <a:r>
              <a:rPr lang="en-GB" dirty="0" err="1" smtClean="0"/>
              <a:t>urrent</a:t>
            </a:r>
            <a:r>
              <a:rPr lang="en-GB" dirty="0" smtClean="0"/>
              <a:t> Economy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err="1" smtClean="0"/>
              <a:t>N</a:t>
            </a:r>
            <a:r>
              <a:rPr lang="en-GB" dirty="0" err="1" smtClean="0"/>
              <a:t>owadays</a:t>
            </a:r>
            <a:r>
              <a:rPr lang="en-GB" dirty="0" smtClean="0"/>
              <a:t> economy is characterized by ‘boom and burst’ cycles.</a:t>
            </a:r>
          </a:p>
          <a:p>
            <a:r>
              <a:rPr lang="it-IT" dirty="0" err="1" smtClean="0"/>
              <a:t>T</a:t>
            </a:r>
            <a:r>
              <a:rPr lang="en-GB" dirty="0" err="1" smtClean="0"/>
              <a:t>raditionally</a:t>
            </a:r>
            <a:r>
              <a:rPr lang="en-GB" dirty="0" smtClean="0"/>
              <a:t> the two main political parties (Conservative and Labour) have opposite approaches to economic matters.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 former supports and favours the free market, while the latter believes in the centralization of the economy managed by the state.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L</a:t>
            </a:r>
            <a:r>
              <a:rPr lang="en-GB" dirty="0" err="1" smtClean="0"/>
              <a:t>iberal</a:t>
            </a:r>
            <a:r>
              <a:rPr lang="en-GB" dirty="0" smtClean="0"/>
              <a:t> Market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In </a:t>
            </a:r>
            <a:r>
              <a:rPr lang="it-IT" dirty="0" err="1" smtClean="0"/>
              <a:t>between</a:t>
            </a:r>
            <a:r>
              <a:rPr lang="it-IT" dirty="0" smtClean="0"/>
              <a:t> 1979- 1997, </a:t>
            </a:r>
            <a:r>
              <a:rPr lang="it-IT" dirty="0" err="1" smtClean="0"/>
              <a:t>t</a:t>
            </a:r>
            <a:r>
              <a:rPr lang="en-GB" dirty="0" smtClean="0"/>
              <a:t>he two parties reached a compromise accepting a combination of privatization and state management in order to foster a cooperation between the public and the private sectors.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hose who encourage privatization believe in an improvement of efficiency and in the reduction of government money.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B</a:t>
            </a:r>
            <a:r>
              <a:rPr lang="en-GB" dirty="0" err="1" smtClean="0"/>
              <a:t>usiness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Every</a:t>
            </a:r>
            <a:r>
              <a:rPr lang="it-IT" dirty="0" smtClean="0"/>
              <a:t> citizen can </a:t>
            </a:r>
            <a:r>
              <a:rPr lang="it-IT" dirty="0" err="1" smtClean="0"/>
              <a:t>contribute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the </a:t>
            </a:r>
            <a:r>
              <a:rPr lang="it-IT" dirty="0" err="1" smtClean="0"/>
              <a:t>British</a:t>
            </a:r>
            <a:r>
              <a:rPr lang="it-IT" dirty="0" smtClean="0"/>
              <a:t> </a:t>
            </a:r>
            <a:r>
              <a:rPr lang="it-IT" dirty="0" err="1" smtClean="0"/>
              <a:t>economic</a:t>
            </a:r>
            <a:r>
              <a:rPr lang="it-IT" dirty="0" smtClean="0"/>
              <a:t> </a:t>
            </a:r>
            <a:r>
              <a:rPr lang="it-IT" dirty="0" err="1" smtClean="0"/>
              <a:t>growth</a:t>
            </a:r>
            <a:r>
              <a:rPr lang="it-IT" dirty="0" smtClean="0"/>
              <a:t> </a:t>
            </a:r>
            <a:r>
              <a:rPr lang="it-IT" dirty="0" err="1" smtClean="0"/>
              <a:t>buying</a:t>
            </a:r>
            <a:r>
              <a:rPr lang="it-IT" dirty="0" smtClean="0"/>
              <a:t> </a:t>
            </a:r>
            <a:r>
              <a:rPr lang="it-IT" dirty="0" err="1" smtClean="0"/>
              <a:t>shares</a:t>
            </a:r>
            <a:r>
              <a:rPr lang="it-IT" dirty="0" smtClean="0"/>
              <a:t> sold </a:t>
            </a:r>
            <a:r>
              <a:rPr lang="it-IT" dirty="0" err="1" smtClean="0"/>
              <a:t>by</a:t>
            </a:r>
            <a:r>
              <a:rPr lang="it-IT" dirty="0" smtClean="0"/>
              <a:t> the Stock Exchange.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 shareholders become owners of the companies in which they invest their money.</a:t>
            </a:r>
          </a:p>
          <a:p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get</a:t>
            </a:r>
            <a:r>
              <a:rPr lang="it-IT" dirty="0" smtClean="0"/>
              <a:t> </a:t>
            </a:r>
            <a:r>
              <a:rPr lang="it-IT" dirty="0" err="1" smtClean="0"/>
              <a:t>good</a:t>
            </a:r>
            <a:r>
              <a:rPr lang="it-IT" dirty="0" smtClean="0"/>
              <a:t> </a:t>
            </a:r>
            <a:r>
              <a:rPr lang="en-GB" dirty="0" smtClean="0"/>
              <a:t>results, companies must be run successfully.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err="1" smtClean="0"/>
              <a:t>akeovers</a:t>
            </a:r>
            <a:r>
              <a:rPr lang="en-GB" dirty="0" smtClean="0"/>
              <a:t> and merges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err="1" smtClean="0"/>
              <a:t>akeovers</a:t>
            </a:r>
            <a:r>
              <a:rPr lang="en-GB" dirty="0" smtClean="0"/>
              <a:t> and merges especially occur in large companies.</a:t>
            </a:r>
          </a:p>
          <a:p>
            <a:r>
              <a:rPr lang="it-IT" dirty="0" err="1" smtClean="0"/>
              <a:t>T</a:t>
            </a:r>
            <a:r>
              <a:rPr lang="en-GB" dirty="0" err="1" smtClean="0"/>
              <a:t>o</a:t>
            </a:r>
            <a:r>
              <a:rPr lang="en-GB" dirty="0" smtClean="0"/>
              <a:t> prevent unfair trading conditions which could harm the workforce, it has been made a Competition Commission to control the risk of a possible monopoly.</a:t>
            </a:r>
          </a:p>
          <a:p>
            <a:r>
              <a:rPr lang="en-GB" dirty="0" smtClean="0"/>
              <a:t>Fair Trading.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D</a:t>
            </a:r>
            <a:r>
              <a:rPr lang="en-GB" dirty="0" err="1" smtClean="0"/>
              <a:t>eindustrialization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err="1" smtClean="0"/>
              <a:t>G</a:t>
            </a:r>
            <a:r>
              <a:rPr lang="en-GB" dirty="0" err="1" smtClean="0"/>
              <a:t>lobalization</a:t>
            </a:r>
            <a:r>
              <a:rPr lang="en-GB" dirty="0" smtClean="0"/>
              <a:t>, cheaper prices and low-cost manpower have been the reasons of the decline of many British manufacturing industries.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 productions of textiles, steel, coalmining and iron were considerably </a:t>
            </a:r>
            <a:r>
              <a:rPr lang="en-GB" dirty="0" smtClean="0"/>
              <a:t>reduced between late ‘70s and early ‘80s. </a:t>
            </a:r>
          </a:p>
          <a:p>
            <a:r>
              <a:rPr lang="it-IT" dirty="0" smtClean="0"/>
              <a:t>I</a:t>
            </a:r>
            <a:r>
              <a:rPr lang="en-GB" dirty="0" err="1" smtClean="0"/>
              <a:t>nflation</a:t>
            </a:r>
            <a:r>
              <a:rPr lang="en-GB" dirty="0" smtClean="0"/>
              <a:t> and unemployment consequently came</a:t>
            </a:r>
            <a:r>
              <a:rPr lang="it-IT" dirty="0" smtClean="0"/>
              <a:t>. </a:t>
            </a:r>
          </a:p>
          <a:p>
            <a:r>
              <a:rPr lang="it-IT" dirty="0" err="1" smtClean="0"/>
              <a:t>Britain</a:t>
            </a:r>
            <a:r>
              <a:rPr lang="it-IT" dirty="0" smtClean="0"/>
              <a:t> </a:t>
            </a:r>
            <a:r>
              <a:rPr lang="it-IT" dirty="0" err="1" smtClean="0"/>
              <a:t>slowly</a:t>
            </a:r>
            <a:r>
              <a:rPr lang="it-IT" dirty="0" smtClean="0"/>
              <a:t> </a:t>
            </a:r>
            <a:r>
              <a:rPr lang="it-IT" dirty="0" err="1" smtClean="0"/>
              <a:t>came</a:t>
            </a:r>
            <a:r>
              <a:rPr lang="it-IT" dirty="0" smtClean="0"/>
              <a:t> out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recession</a:t>
            </a:r>
            <a:r>
              <a:rPr lang="it-IT" dirty="0" smtClean="0"/>
              <a:t> </a:t>
            </a:r>
            <a:r>
              <a:rPr lang="it-IT" dirty="0" err="1" smtClean="0"/>
              <a:t>between</a:t>
            </a:r>
            <a:r>
              <a:rPr lang="it-IT" dirty="0" smtClean="0"/>
              <a:t> 1993-94.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D</a:t>
            </a:r>
            <a:r>
              <a:rPr lang="en-GB" dirty="0" smtClean="0"/>
              <a:t>evaluation 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Britain is the sixth largest economic world power.</a:t>
            </a:r>
          </a:p>
          <a:p>
            <a:r>
              <a:rPr lang="en-GB" dirty="0" smtClean="0"/>
              <a:t>The reduction of the pound’s exchange value had pros and cons:  it helped exports, but discouraged people to buy foreign products. </a:t>
            </a:r>
          </a:p>
          <a:p>
            <a:r>
              <a:rPr lang="en-GB" dirty="0" smtClean="0"/>
              <a:t>Britain has not changed its currency.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S</a:t>
            </a:r>
            <a:r>
              <a:rPr lang="en-GB" dirty="0" err="1" smtClean="0"/>
              <a:t>ocial</a:t>
            </a:r>
            <a:r>
              <a:rPr lang="en-GB" dirty="0" smtClean="0"/>
              <a:t> class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S</a:t>
            </a:r>
            <a:r>
              <a:rPr lang="en-GB" dirty="0" err="1" smtClean="0"/>
              <a:t>ocial</a:t>
            </a:r>
            <a:r>
              <a:rPr lang="en-GB" dirty="0" smtClean="0"/>
              <a:t> mobility seems to be still very low and difficult. </a:t>
            </a:r>
          </a:p>
          <a:p>
            <a:r>
              <a:rPr lang="it-IT" dirty="0" err="1" smtClean="0"/>
              <a:t>C</a:t>
            </a:r>
            <a:r>
              <a:rPr lang="en-GB" dirty="0" smtClean="0"/>
              <a:t>lass division</a:t>
            </a:r>
            <a:r>
              <a:rPr lang="en-GB" dirty="0" smtClean="0"/>
              <a:t> remains a </a:t>
            </a:r>
            <a:r>
              <a:rPr lang="en-GB" dirty="0" smtClean="0"/>
              <a:t>controversial and </a:t>
            </a:r>
            <a:r>
              <a:rPr lang="en-GB" dirty="0" err="1" smtClean="0"/>
              <a:t>perculiar</a:t>
            </a:r>
            <a:r>
              <a:rPr lang="en-GB" dirty="0" smtClean="0"/>
              <a:t> aspect of English society.</a:t>
            </a:r>
          </a:p>
          <a:p>
            <a:r>
              <a:rPr lang="it-IT" dirty="0" smtClean="0"/>
              <a:t>A</a:t>
            </a:r>
            <a:r>
              <a:rPr lang="en-GB" dirty="0" err="1" smtClean="0"/>
              <a:t>ccording</a:t>
            </a:r>
            <a:r>
              <a:rPr lang="en-GB" dirty="0" smtClean="0"/>
              <a:t> to the critics, this system is based on high levels of inequality.</a:t>
            </a:r>
          </a:p>
          <a:p>
            <a:r>
              <a:rPr lang="it-IT" dirty="0" err="1" smtClean="0"/>
              <a:t>C</a:t>
            </a:r>
            <a:r>
              <a:rPr lang="en-GB" dirty="0" smtClean="0"/>
              <a:t>lasses can be schematically divided into three big groups:</a:t>
            </a:r>
            <a:r>
              <a:rPr lang="en-GB" dirty="0" smtClean="0"/>
              <a:t> the aristocracy</a:t>
            </a:r>
            <a:r>
              <a:rPr lang="en-GB" dirty="0" smtClean="0"/>
              <a:t>,</a:t>
            </a:r>
            <a:r>
              <a:rPr lang="en-GB" dirty="0" smtClean="0"/>
              <a:t> the middle class and the </a:t>
            </a:r>
            <a:r>
              <a:rPr lang="en-GB" dirty="0" smtClean="0"/>
              <a:t>working class. </a:t>
            </a:r>
            <a:endParaRPr lang="en-GB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S</a:t>
            </a:r>
            <a:r>
              <a:rPr lang="en-GB" dirty="0" err="1" smtClean="0"/>
              <a:t>ocial</a:t>
            </a:r>
            <a:r>
              <a:rPr lang="en-GB" dirty="0" smtClean="0"/>
              <a:t> class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</a:t>
            </a:r>
            <a:r>
              <a:rPr lang="en-GB" dirty="0" err="1" smtClean="0"/>
              <a:t>nother</a:t>
            </a:r>
            <a:r>
              <a:rPr lang="en-GB" dirty="0" smtClean="0"/>
              <a:t> level can be added: underclass which identifies those who never </a:t>
            </a:r>
            <a:r>
              <a:rPr lang="en-GB" dirty="0" smtClean="0"/>
              <a:t>worked</a:t>
            </a:r>
            <a:r>
              <a:rPr lang="en-GB" smtClean="0"/>
              <a:t>, or</a:t>
            </a:r>
            <a:r>
              <a:rPr lang="en-GB" smtClean="0"/>
              <a:t> </a:t>
            </a:r>
            <a:r>
              <a:rPr lang="en-GB" dirty="0" smtClean="0"/>
              <a:t>the long-term unemployed.</a:t>
            </a:r>
          </a:p>
          <a:p>
            <a:r>
              <a:rPr lang="en-GB" dirty="0" smtClean="0"/>
              <a:t>According to polls, most Britons declare to belong to the middle class.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alassia">
  <a:themeElements>
    <a:clrScheme name="Galassia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Galassia">
      <a:majorFont>
        <a:latin typeface="Rockwell"/>
        <a:ea typeface=""/>
        <a:cs typeface=""/>
        <a:font script="Grek" typeface="Cambria"/>
        <a:font script="Cyrl" typeface="Cambria"/>
        <a:font script="Jpan" typeface="ＭＳ 明朝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ＭＳ 明朝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Galassia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Galassia.thmx</Template>
  <TotalTime>175</TotalTime>
  <Words>484</Words>
  <Application>Microsoft PowerPoint per Mac</Application>
  <PresentationFormat>Presentazione su schermo (4:3)</PresentationFormat>
  <Paragraphs>38</Paragraphs>
  <Slides>10</Slides>
  <Notes>0</Notes>
  <HiddenSlides>0</HiddenSlides>
  <MMClips>0</MMClips>
  <ScaleCrop>false</ScaleCrop>
  <HeadingPairs>
    <vt:vector size="4" baseType="variant">
      <vt:variant>
        <vt:lpstr>Modello struttura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Galassia</vt:lpstr>
      <vt:lpstr>The Economy </vt:lpstr>
      <vt:lpstr>The colonial empire</vt:lpstr>
      <vt:lpstr>Current Economy</vt:lpstr>
      <vt:lpstr>Liberal Market</vt:lpstr>
      <vt:lpstr>Business </vt:lpstr>
      <vt:lpstr>Takeovers and merges</vt:lpstr>
      <vt:lpstr>Deindustrialization </vt:lpstr>
      <vt:lpstr>Devaluation </vt:lpstr>
      <vt:lpstr>Social class</vt:lpstr>
      <vt:lpstr>Social class</vt:lpstr>
    </vt:vector>
  </TitlesOfParts>
  <Company>Università G.D'Annunzio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Economy </dc:title>
  <dc:creator>Alessio Pellegrini</dc:creator>
  <cp:lastModifiedBy>Alessio Pellegrini</cp:lastModifiedBy>
  <cp:revision>4</cp:revision>
  <dcterms:created xsi:type="dcterms:W3CDTF">2014-02-17T19:17:45Z</dcterms:created>
  <dcterms:modified xsi:type="dcterms:W3CDTF">2014-02-17T19:22:25Z</dcterms:modified>
</cp:coreProperties>
</file>