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ppt/slideLayouts/slideLayout16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Default Extension="bin" ContentType="application/vnd.openxmlformats-officedocument.presentationml.printerSettings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91" d="100"/>
          <a:sy n="91" d="100"/>
        </p:scale>
        <p:origin x="-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10" Type="http://schemas.openxmlformats.org/officeDocument/2006/relationships/presProps" Target="presProps.xml"/><Relationship Id="rId5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printerSettings" Target="printerSettings/printerSettings1.bin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3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676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419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D4988-3738-B845-90AA-7A51AB3E459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79CB-52C9-0741-8580-5C31C6360458}" type="slidenum">
              <a:rPr lang="en-GB" smtClean="0"/>
              <a:pPr/>
              <a:t>‹n.›</a:t>
            </a:fld>
            <a:endParaRPr lang="en-GB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191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D4988-3738-B845-90AA-7A51AB3E459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79CB-52C9-0741-8580-5C31C6360458}" type="slidenum">
              <a:rPr lang="en-GB" smtClean="0"/>
              <a:pPr/>
              <a:t>‹n.›</a:t>
            </a:fld>
            <a:endParaRPr lang="en-GB"/>
          </a:p>
        </p:txBody>
      </p:sp>
      <p:pic>
        <p:nvPicPr>
          <p:cNvPr id="8" name="Picture 7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Diapositiva titolo con 3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2057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800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D4988-3738-B845-90AA-7A51AB3E459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79CB-52C9-0741-8580-5C31C6360458}" type="slidenum">
              <a:rPr lang="en-GB" smtClean="0"/>
              <a:pPr/>
              <a:t>‹n.›</a:t>
            </a:fld>
            <a:endParaRPr lang="en-GB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572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6660">
            <a:off x="5138374" y="599839"/>
            <a:ext cx="1610332" cy="2025115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9776">
            <a:off x="2072772" y="555386"/>
            <a:ext cx="1610332" cy="2025115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 rot="21254634">
            <a:off x="2256146" y="735839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/>
          </p:nvPr>
        </p:nvSpPr>
        <p:spPr>
          <a:xfrm rot="21315648">
            <a:off x="5321748" y="780292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pic>
        <p:nvPicPr>
          <p:cNvPr id="14" name="Picture 13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790">
            <a:off x="3591963" y="936015"/>
            <a:ext cx="1610332" cy="2025115"/>
          </a:xfrm>
          <a:prstGeom prst="rect">
            <a:avLst/>
          </a:prstGeom>
        </p:spPr>
      </p:pic>
      <p:sp>
        <p:nvSpPr>
          <p:cNvPr id="17" name="Picture Placeholder 2"/>
          <p:cNvSpPr>
            <a:spLocks noGrp="1"/>
          </p:cNvSpPr>
          <p:nvPr>
            <p:ph type="pic" idx="17"/>
          </p:nvPr>
        </p:nvSpPr>
        <p:spPr>
          <a:xfrm rot="100778">
            <a:off x="3775337" y="1116468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282700"/>
            <a:ext cx="8001000" cy="1917700"/>
          </a:xfrm>
        </p:spPr>
        <p:txBody>
          <a:bodyPr anchor="b" anchorCtr="0">
            <a:noAutofit/>
          </a:bodyPr>
          <a:lstStyle>
            <a:lvl1pPr algn="ctr">
              <a:defRPr sz="5600" b="0" cap="none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3644153"/>
            <a:ext cx="8001000" cy="833718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None/>
              <a:defRPr sz="20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/>
              <a:pPr/>
              <a:t>10/31/2007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/>
              <a:pPr/>
              <a:t>‹n.›</a:t>
            </a:fld>
            <a:endParaRPr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3528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346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D4988-3738-B845-90AA-7A51AB3E459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79CB-52C9-0741-8580-5C31C6360458}" type="slidenum">
              <a:rPr lang="en-GB" smtClean="0"/>
              <a:pPr/>
              <a:t>‹n.›</a:t>
            </a:fld>
            <a:endParaRPr lang="en-GB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46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346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D4988-3738-B845-90AA-7A51AB3E459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79CB-52C9-0741-8580-5C31C6360458}" type="slidenum">
              <a:rPr lang="en-GB" smtClean="0"/>
              <a:pPr/>
              <a:t>‹n.›</a:t>
            </a:fld>
            <a:endParaRPr lang="en-GB"/>
          </a:p>
        </p:txBody>
      </p:sp>
      <p:pic>
        <p:nvPicPr>
          <p:cNvPr id="11" name="Picture 10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D4988-3738-B845-90AA-7A51AB3E459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79CB-52C9-0741-8580-5C31C6360458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D4988-3738-B845-90AA-7A51AB3E459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79CB-52C9-0741-8580-5C31C6360458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53" y="443752"/>
            <a:ext cx="3749040" cy="1707777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7494" y="430306"/>
            <a:ext cx="3749040" cy="5608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153" y="2554940"/>
            <a:ext cx="3749040" cy="3146613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D4988-3738-B845-90AA-7A51AB3E459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79CB-52C9-0741-8580-5C31C6360458}" type="slidenum">
              <a:rPr lang="en-GB" smtClean="0"/>
              <a:pPr/>
              <a:t>‹n.›</a:t>
            </a:fld>
            <a:endParaRPr lang="en-GB"/>
          </a:p>
        </p:txBody>
      </p:sp>
      <p:pic>
        <p:nvPicPr>
          <p:cNvPr id="9" name="Picture 8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4609"/>
            <a:ext cx="374904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2551176"/>
            <a:ext cx="3749040" cy="31455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D4988-3738-B845-90AA-7A51AB3E459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79CB-52C9-0741-8580-5C31C6360458}" type="slidenum">
              <a:rPr lang="en-GB" smtClean="0"/>
              <a:pPr/>
              <a:t>‹n.›</a:t>
            </a:fld>
            <a:endParaRPr lang="en-GB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798020" y="538594"/>
            <a:ext cx="1808485" cy="51671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50174">
            <a:off x="4827538" y="836203"/>
            <a:ext cx="3657600" cy="493776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Immagine sopra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D4988-3738-B845-90AA-7A51AB3E459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79CB-52C9-0741-8580-5C31C6360458}" type="slidenum">
              <a:rPr lang="en-GB" smtClean="0"/>
              <a:pPr/>
              <a:t>‹n.›</a:t>
            </a:fld>
            <a:endParaRPr lang="en-GB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55093">
            <a:off x="2359666" y="458370"/>
            <a:ext cx="4424669" cy="3079124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2 Immagini sopra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835967" y="278688"/>
            <a:ext cx="1695954" cy="484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D4988-3738-B845-90AA-7A51AB3E459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79CB-52C9-0741-8580-5C31C6360458}" type="slidenum">
              <a:rPr lang="en-GB" smtClean="0"/>
              <a:pPr/>
              <a:t>‹n.›</a:t>
            </a:fld>
            <a:endParaRPr lang="en-GB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5255">
            <a:off x="2866028" y="3182426"/>
            <a:ext cx="1695954" cy="484558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150321">
            <a:off x="4329929" y="546774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317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80673">
            <a:off x="699762" y="451178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3 Immagini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3480" y="4800600"/>
            <a:ext cx="3246120" cy="1188720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D4988-3738-B845-90AA-7A51AB3E459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79CB-52C9-0741-8580-5C31C6360458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415567" y="369110"/>
            <a:ext cx="3794703" cy="272976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0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0973137">
            <a:off x="530124" y="631160"/>
            <a:ext cx="3837559" cy="2604282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 rot="470783">
            <a:off x="708565" y="3070624"/>
            <a:ext cx="3918749" cy="282751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114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 rot="21240000">
            <a:off x="4717562" y="3396154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it-IT" smtClean="0"/>
              <a:t>Fare clic per modificare stile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4 Immagini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4876800"/>
            <a:ext cx="3048000" cy="118872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D4988-3738-B845-90AA-7A51AB3E459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79CB-52C9-0741-8580-5C31C6360458}" type="slidenum">
              <a:rPr lang="en-GB" smtClean="0"/>
              <a:pPr/>
              <a:t>‹n.›</a:t>
            </a:fld>
            <a:endParaRPr lang="en-GB"/>
          </a:p>
        </p:txBody>
      </p:sp>
      <p:pic>
        <p:nvPicPr>
          <p:cNvPr id="15" name="Picture 14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7428515" y="2619243"/>
            <a:ext cx="1580737" cy="451639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6339646" y="604321"/>
            <a:ext cx="1610332" cy="2025115"/>
          </a:xfrm>
          <a:prstGeom prst="rect">
            <a:avLst/>
          </a:prstGeom>
        </p:spPr>
      </p:pic>
      <p:pic>
        <p:nvPicPr>
          <p:cNvPr id="13" name="Picture 12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4891846" y="985321"/>
            <a:ext cx="1610332" cy="2025115"/>
          </a:xfrm>
          <a:prstGeom prst="rect">
            <a:avLst/>
          </a:prstGeom>
        </p:spPr>
      </p:pic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 rot="247118">
            <a:off x="5075220" y="1165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 rot="271248">
            <a:off x="6523020" y="784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519045" y="2873698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193488">
            <a:off x="610678" y="450635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 rot="21240000">
            <a:off x="455724" y="3551615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it-IT" smtClean="0"/>
              <a:t>Fare clic per modificare stile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D4988-3738-B845-90AA-7A51AB3E459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79CB-52C9-0741-8580-5C31C6360458}" type="slidenum">
              <a:rPr lang="en-GB" smtClean="0"/>
              <a:pPr/>
              <a:t>‹n.›</a:t>
            </a:fld>
            <a:endParaRPr lang="en-GB"/>
          </a:p>
        </p:txBody>
      </p:sp>
      <p:pic>
        <p:nvPicPr>
          <p:cNvPr id="7" name="Picture 6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634" y="577849"/>
            <a:ext cx="1882589" cy="5461001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4" y="577849"/>
            <a:ext cx="5768788" cy="5461001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D4988-3738-B845-90AA-7A51AB3E459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179CB-52C9-0741-8580-5C31C6360458}" type="slidenum">
              <a:rPr lang="en-GB" smtClean="0"/>
              <a:pPr/>
              <a:t>‹n.›</a:t>
            </a:fld>
            <a:endParaRPr lang="en-GB"/>
          </a:p>
        </p:txBody>
      </p:sp>
      <p:pic>
        <p:nvPicPr>
          <p:cNvPr id="7" name="Picture 6" descr="vertical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859" y="1562100"/>
            <a:ext cx="152400" cy="37338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6" Type="http://schemas.openxmlformats.org/officeDocument/2006/relationships/slideLayout" Target="../slideLayouts/slideLayout1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18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PageOverlay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905000"/>
            <a:ext cx="8001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721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91DD4988-3738-B845-90AA-7A51AB3E4597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46220" y="6158753"/>
            <a:ext cx="1051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1CC179CB-52C9-0741-8580-5C31C6360458}" type="slidenum">
              <a:rPr lang="en-GB" smtClean="0"/>
              <a:pPr/>
              <a:t>‹n.›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0"/>
        </a:spcBef>
        <a:spcAft>
          <a:spcPts val="2000"/>
        </a:spcAft>
        <a:buFont typeface="Wingdings 2" pitchFamily="18" charset="2"/>
        <a:buChar char="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dirty="0" smtClean="0"/>
              <a:t>THE Economy (part II)</a:t>
            </a:r>
          </a:p>
          <a:p>
            <a:endParaRPr lang="en-GB" sz="4400" dirty="0" smtClean="0"/>
          </a:p>
          <a:p>
            <a:endParaRPr lang="en-GB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workforce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Unlike</a:t>
            </a:r>
            <a:r>
              <a:rPr lang="it-IT" dirty="0" smtClean="0"/>
              <a:t> the </a:t>
            </a:r>
            <a:r>
              <a:rPr lang="it-IT" dirty="0" err="1" smtClean="0"/>
              <a:t>past</a:t>
            </a:r>
            <a:r>
              <a:rPr lang="it-IT" dirty="0" smtClean="0"/>
              <a:t>, </a:t>
            </a:r>
            <a:r>
              <a:rPr lang="it-IT" dirty="0" err="1" smtClean="0"/>
              <a:t>t</a:t>
            </a:r>
            <a:r>
              <a:rPr lang="en-GB" dirty="0" smtClean="0"/>
              <a:t>he majority of British population </a:t>
            </a:r>
            <a:r>
              <a:rPr lang="en-GB" dirty="0" smtClean="0"/>
              <a:t>works </a:t>
            </a:r>
            <a:r>
              <a:rPr lang="en-GB" dirty="0" smtClean="0"/>
              <a:t>in the services sectors nowadays. Only a minority is still employed in industry and agriculture. </a:t>
            </a:r>
          </a:p>
          <a:p>
            <a:r>
              <a:rPr lang="it-IT" dirty="0" err="1" smtClean="0"/>
              <a:t>C</a:t>
            </a:r>
            <a:r>
              <a:rPr lang="en-GB" dirty="0" err="1" smtClean="0"/>
              <a:t>onsequently</a:t>
            </a:r>
            <a:r>
              <a:rPr lang="en-GB" dirty="0" smtClean="0"/>
              <a:t> there is a decrease in manual jobs.</a:t>
            </a:r>
          </a:p>
          <a:p>
            <a:r>
              <a:rPr lang="it-IT" dirty="0" smtClean="0"/>
              <a:t>A</a:t>
            </a:r>
            <a:r>
              <a:rPr lang="en-GB" dirty="0" smtClean="0"/>
              <a:t> considerable</a:t>
            </a:r>
            <a:r>
              <a:rPr lang="en-GB" dirty="0" smtClean="0"/>
              <a:t> part </a:t>
            </a:r>
            <a:r>
              <a:rPr lang="en-GB" dirty="0" smtClean="0"/>
              <a:t>of the workforce consists of women, about 52%, yet half of them still suffer from unequal job conditions, despite many campaigns fought to achieve equality.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D</a:t>
            </a:r>
            <a:r>
              <a:rPr lang="en-GB" dirty="0" err="1" smtClean="0"/>
              <a:t>uring</a:t>
            </a:r>
            <a:r>
              <a:rPr lang="en-GB" dirty="0" smtClean="0"/>
              <a:t> the 60s as a result of many female protests Equal Pay Acts</a:t>
            </a:r>
            <a:r>
              <a:rPr lang="en-GB" dirty="0" smtClean="0"/>
              <a:t> and </a:t>
            </a:r>
            <a:r>
              <a:rPr lang="en-GB" dirty="0" smtClean="0"/>
              <a:t>the Sex Discrimination </a:t>
            </a:r>
            <a:r>
              <a:rPr lang="en-GB" dirty="0" smtClean="0"/>
              <a:t>Act were </a:t>
            </a:r>
            <a:r>
              <a:rPr lang="en-GB" dirty="0" smtClean="0"/>
              <a:t>created.</a:t>
            </a:r>
            <a:endParaRPr lang="en-GB" dirty="0" smtClean="0"/>
          </a:p>
          <a:p>
            <a:r>
              <a:rPr lang="it-IT" dirty="0" err="1" smtClean="0"/>
              <a:t>T</a:t>
            </a:r>
            <a:r>
              <a:rPr lang="en-GB" dirty="0" smtClean="0"/>
              <a:t>he Equal Opportunities Act monitors the legislation about this matter.</a:t>
            </a:r>
          </a:p>
          <a:p>
            <a:r>
              <a:rPr lang="it-IT" dirty="0" err="1" smtClean="0"/>
              <a:t>However</a:t>
            </a:r>
            <a:r>
              <a:rPr lang="it-IT" dirty="0" smtClean="0"/>
              <a:t> </a:t>
            </a:r>
            <a:r>
              <a:rPr lang="it-IT" dirty="0" err="1" smtClean="0"/>
              <a:t>there</a:t>
            </a:r>
            <a:r>
              <a:rPr lang="it-IT" dirty="0" smtClean="0"/>
              <a:t> are </a:t>
            </a:r>
            <a:r>
              <a:rPr lang="it-IT" dirty="0" err="1" smtClean="0"/>
              <a:t>still</a:t>
            </a:r>
            <a:r>
              <a:rPr lang="it-IT" dirty="0" smtClean="0"/>
              <a:t>  </a:t>
            </a:r>
            <a:r>
              <a:rPr lang="it-IT" dirty="0" err="1" smtClean="0"/>
              <a:t>several</a:t>
            </a:r>
            <a:r>
              <a:rPr lang="it-IT" dirty="0" smtClean="0"/>
              <a:t> </a:t>
            </a:r>
            <a:r>
              <a:rPr lang="it-IT" dirty="0" err="1" smtClean="0"/>
              <a:t>female</a:t>
            </a:r>
            <a:r>
              <a:rPr lang="it-IT" dirty="0" smtClean="0"/>
              <a:t> </a:t>
            </a:r>
            <a:r>
              <a:rPr lang="it-IT" dirty="0" err="1" smtClean="0"/>
              <a:t>occupational</a:t>
            </a:r>
            <a:r>
              <a:rPr lang="it-IT" dirty="0" smtClean="0"/>
              <a:t> </a:t>
            </a:r>
            <a:r>
              <a:rPr lang="it-IT" dirty="0" err="1" smtClean="0"/>
              <a:t>problems</a:t>
            </a:r>
            <a:r>
              <a:rPr lang="it-IT" dirty="0" smtClean="0"/>
              <a:t>.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Though</a:t>
            </a:r>
            <a:r>
              <a:rPr lang="it-IT" dirty="0" smtClean="0"/>
              <a:t> </a:t>
            </a:r>
            <a:r>
              <a:rPr lang="it-IT" dirty="0" err="1" smtClean="0"/>
              <a:t>many</a:t>
            </a:r>
            <a:r>
              <a:rPr lang="it-IT" dirty="0" smtClean="0"/>
              <a:t> </a:t>
            </a:r>
            <a:r>
              <a:rPr lang="it-IT" dirty="0" err="1" smtClean="0"/>
              <a:t>jobs</a:t>
            </a:r>
            <a:r>
              <a:rPr lang="it-IT" dirty="0" smtClean="0"/>
              <a:t> </a:t>
            </a:r>
            <a:r>
              <a:rPr lang="it-IT" dirty="0" err="1" smtClean="0"/>
              <a:t>were</a:t>
            </a:r>
            <a:r>
              <a:rPr lang="it-IT" dirty="0" smtClean="0"/>
              <a:t> </a:t>
            </a:r>
            <a:r>
              <a:rPr lang="it-IT" dirty="0" err="1" smtClean="0"/>
              <a:t>created</a:t>
            </a:r>
            <a:r>
              <a:rPr lang="it-IT" dirty="0" smtClean="0"/>
              <a:t> </a:t>
            </a:r>
            <a:r>
              <a:rPr lang="it-IT" dirty="0" err="1" smtClean="0"/>
              <a:t>during</a:t>
            </a:r>
            <a:r>
              <a:rPr lang="it-IT" dirty="0" smtClean="0"/>
              <a:t> the 2000s, </a:t>
            </a:r>
            <a:r>
              <a:rPr lang="it-IT" dirty="0" err="1" smtClean="0"/>
              <a:t>u</a:t>
            </a:r>
            <a:r>
              <a:rPr lang="en-GB" dirty="0" err="1" smtClean="0"/>
              <a:t>nemployment</a:t>
            </a:r>
            <a:r>
              <a:rPr lang="en-GB" dirty="0" smtClean="0"/>
              <a:t> still remains  </a:t>
            </a:r>
            <a:r>
              <a:rPr lang="en-GB" dirty="0" err="1" smtClean="0"/>
              <a:t>particulary</a:t>
            </a:r>
            <a:r>
              <a:rPr lang="en-GB" dirty="0" smtClean="0"/>
              <a:t> high in Northeast England and Northern Ireland, Scotland and Wales.</a:t>
            </a:r>
          </a:p>
          <a:p>
            <a:r>
              <a:rPr lang="it-IT" dirty="0" err="1" smtClean="0"/>
              <a:t>Y</a:t>
            </a:r>
            <a:r>
              <a:rPr lang="en-GB" dirty="0" err="1" smtClean="0"/>
              <a:t>oung</a:t>
            </a:r>
            <a:r>
              <a:rPr lang="en-GB" dirty="0" smtClean="0"/>
              <a:t> people and the apprenticeship system. </a:t>
            </a:r>
          </a:p>
          <a:p>
            <a:r>
              <a:rPr lang="it-IT" dirty="0" smtClean="0"/>
              <a:t>The </a:t>
            </a:r>
            <a:r>
              <a:rPr lang="it-IT" dirty="0" err="1" smtClean="0"/>
              <a:t>new</a:t>
            </a:r>
            <a:r>
              <a:rPr lang="it-IT" dirty="0" smtClean="0"/>
              <a:t> trend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make</a:t>
            </a:r>
            <a:r>
              <a:rPr lang="it-IT" dirty="0" smtClean="0"/>
              <a:t> the </a:t>
            </a:r>
            <a:r>
              <a:rPr lang="it-IT" dirty="0" err="1" smtClean="0"/>
              <a:t>workforce</a:t>
            </a:r>
            <a:r>
              <a:rPr lang="it-IT" dirty="0" smtClean="0"/>
              <a:t> more mobile and </a:t>
            </a:r>
            <a:r>
              <a:rPr lang="it-IT" dirty="0" err="1" smtClean="0"/>
              <a:t>flexible</a:t>
            </a:r>
            <a:r>
              <a:rPr lang="it-IT" dirty="0" smtClean="0"/>
              <a:t> in </a:t>
            </a:r>
            <a:r>
              <a:rPr lang="it-IT" dirty="0" err="1" smtClean="0"/>
              <a:t>order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create more job </a:t>
            </a:r>
            <a:r>
              <a:rPr lang="it-IT" dirty="0" err="1" smtClean="0"/>
              <a:t>availability</a:t>
            </a:r>
            <a:r>
              <a:rPr lang="it-IT" dirty="0" smtClean="0"/>
              <a:t>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 smtClean="0"/>
              <a:t>D</a:t>
            </a:r>
            <a:r>
              <a:rPr lang="en-GB" dirty="0" err="1" smtClean="0"/>
              <a:t>espite</a:t>
            </a:r>
            <a:r>
              <a:rPr lang="en-GB" dirty="0" smtClean="0"/>
              <a:t> unemployment, London</a:t>
            </a:r>
            <a:r>
              <a:rPr lang="en-GB" dirty="0" smtClean="0"/>
              <a:t> is still a </a:t>
            </a:r>
            <a:r>
              <a:rPr lang="en-GB" dirty="0" smtClean="0"/>
              <a:t>fundamental business centre for financial activities.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City of London, the London Stock Exchange and many other institutions founded between the 16</a:t>
            </a:r>
            <a:r>
              <a:rPr lang="en-GB" baseline="30000" dirty="0" smtClean="0"/>
              <a:t>th</a:t>
            </a:r>
            <a:r>
              <a:rPr lang="en-GB" dirty="0" smtClean="0"/>
              <a:t> and 18</a:t>
            </a:r>
            <a:r>
              <a:rPr lang="en-GB" baseline="30000" dirty="0" smtClean="0"/>
              <a:t>th</a:t>
            </a:r>
            <a:r>
              <a:rPr lang="en-GB" dirty="0" smtClean="0"/>
              <a:t> made England prosperous.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Bank of England, UK’s central bank, although it has been an independent institution since 1997, its governor and directors are appointed by the government.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“Big Bang” in the Stock Exchange (1986).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trade unions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 smtClean="0"/>
              <a:t>T</a:t>
            </a:r>
            <a:r>
              <a:rPr lang="en-GB" dirty="0" smtClean="0"/>
              <a:t>he trade unions were </a:t>
            </a:r>
            <a:r>
              <a:rPr lang="it-IT" dirty="0" err="1" smtClean="0"/>
              <a:t>constitutionally</a:t>
            </a:r>
            <a:r>
              <a:rPr lang="en-GB" dirty="0" smtClean="0"/>
              <a:t> recognized in 1871. Previous similar organizations called “social clubs” were formed to deal with workers’ problems like sickness and unemployment.</a:t>
            </a:r>
          </a:p>
          <a:p>
            <a:r>
              <a:rPr lang="it-IT" dirty="0" err="1" smtClean="0"/>
              <a:t>N</a:t>
            </a:r>
            <a:r>
              <a:rPr lang="en-GB" dirty="0" err="1" smtClean="0"/>
              <a:t>owadays</a:t>
            </a:r>
            <a:r>
              <a:rPr lang="en-GB" dirty="0" smtClean="0"/>
              <a:t> there are about 167 trade unions and professional associations which represent both blue and white collars.</a:t>
            </a:r>
          </a:p>
          <a:p>
            <a:r>
              <a:rPr lang="it-IT" dirty="0" err="1" smtClean="0"/>
              <a:t>M</a:t>
            </a:r>
            <a:r>
              <a:rPr lang="en-GB" dirty="0" smtClean="0"/>
              <a:t>embers of the unions generally pay an annual subscription.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There</a:t>
            </a:r>
            <a:r>
              <a:rPr lang="it-IT" dirty="0" smtClean="0"/>
              <a:t> are </a:t>
            </a:r>
            <a:r>
              <a:rPr lang="it-IT" dirty="0" err="1" smtClean="0"/>
              <a:t>d</a:t>
            </a:r>
            <a:r>
              <a:rPr lang="en-GB" dirty="0" err="1" smtClean="0"/>
              <a:t>ifferent</a:t>
            </a:r>
            <a:r>
              <a:rPr lang="en-GB" dirty="0" smtClean="0"/>
              <a:t> approaches to the trade unions by the two major political parties especially about strike action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latter is still considered as an important political means to fight possible abuses.</a:t>
            </a:r>
          </a:p>
          <a:p>
            <a:r>
              <a:rPr lang="en-GB" dirty="0" smtClean="0"/>
              <a:t>While according to critics, strike can seriously damage a business activity and delay </a:t>
            </a:r>
            <a:r>
              <a:rPr lang="en-GB" smtClean="0"/>
              <a:t>the work.</a:t>
            </a: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iario di viaggio">
  <a:themeElements>
    <a:clrScheme name="Diario di viaggio">
      <a:dk1>
        <a:sysClr val="windowText" lastClr="000000"/>
      </a:dk1>
      <a:lt1>
        <a:srgbClr val="EAC968"/>
      </a:lt1>
      <a:dk2>
        <a:srgbClr val="2A2515"/>
      </a:dk2>
      <a:lt2>
        <a:srgbClr val="82682C"/>
      </a:lt2>
      <a:accent1>
        <a:srgbClr val="B74D21"/>
      </a:accent1>
      <a:accent2>
        <a:srgbClr val="A32323"/>
      </a:accent2>
      <a:accent3>
        <a:srgbClr val="4576A3"/>
      </a:accent3>
      <a:accent4>
        <a:srgbClr val="615D9A"/>
      </a:accent4>
      <a:accent5>
        <a:srgbClr val="67924B"/>
      </a:accent5>
      <a:accent6>
        <a:srgbClr val="BF7B1B"/>
      </a:accent6>
      <a:hlink>
        <a:srgbClr val="99350B"/>
      </a:hlink>
      <a:folHlink>
        <a:srgbClr val="785140"/>
      </a:folHlink>
    </a:clrScheme>
    <a:fontScheme name="Diario di viaggio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Diario di viaggi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6600000" sx="102000" sy="102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88900" dist="63500" dir="2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sunset" dir="t">
              <a:rot lat="0" lon="0" rev="4200000"/>
            </a:lightRig>
          </a:scene3d>
          <a:sp3d>
            <a:bevelT w="635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0000"/>
                <a:hueMod val="85000"/>
                <a:satMod val="300000"/>
                <a:lumMod val="100000"/>
              </a:schemeClr>
            </a:gs>
            <a:gs pos="40000">
              <a:schemeClr val="phClr">
                <a:tint val="45000"/>
                <a:shade val="99000"/>
                <a:hueMod val="95000"/>
                <a:satMod val="300000"/>
                <a:lumMod val="100000"/>
              </a:schemeClr>
            </a:gs>
            <a:gs pos="100000">
              <a:schemeClr val="phClr">
                <a:shade val="20000"/>
                <a:hueMod val="95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70000"/>
                <a:satMod val="2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Diario di viaggio.thmx</Template>
  <TotalTime>368</TotalTime>
  <Words>361</Words>
  <Application>Microsoft PowerPoint per Mac</Application>
  <PresentationFormat>Presentazione su schermo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Diario di viaggio</vt:lpstr>
      <vt:lpstr> </vt:lpstr>
      <vt:lpstr>The workforce</vt:lpstr>
      <vt:lpstr>Diapositiva 3</vt:lpstr>
      <vt:lpstr>Diapositiva 4</vt:lpstr>
      <vt:lpstr>Diapositiva 5</vt:lpstr>
      <vt:lpstr>The trade unions</vt:lpstr>
      <vt:lpstr>Diapositiva 7</vt:lpstr>
    </vt:vector>
  </TitlesOfParts>
  <Company>Università G.D'Annunzio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Alessio Pellegrini</dc:creator>
  <cp:lastModifiedBy>Alessio Pellegrini</cp:lastModifiedBy>
  <cp:revision>3</cp:revision>
  <dcterms:created xsi:type="dcterms:W3CDTF">2014-02-17T19:24:14Z</dcterms:created>
  <dcterms:modified xsi:type="dcterms:W3CDTF">2014-02-17T19:27:16Z</dcterms:modified>
</cp:coreProperties>
</file>