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Override PartName="/ppt/slideLayouts/slideLayout5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Default Extension="png" ContentType="image/png"/>
  <Override PartName="/docProps/core.xml" ContentType="application/vnd.openxmlformats-package.core-properties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bin" ContentType="application/vnd.openxmlformats-officedocument.presentationml.printerSettings"/>
  <Default Extension="rels" ContentType="application/vnd.openxmlformats-package.relationships+xml"/>
  <Override PartName="/ppt/slides/slide6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410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598" autoAdjust="0"/>
    <p:restoredTop sz="94618" autoAdjust="0"/>
  </p:normalViewPr>
  <p:slideViewPr>
    <p:cSldViewPr snapToObjects="1">
      <p:cViewPr varScale="1">
        <p:scale>
          <a:sx n="97" d="100"/>
          <a:sy n="97" d="100"/>
        </p:scale>
        <p:origin x="-67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4" Type="http://schemas.openxmlformats.org/officeDocument/2006/relationships/tableStyles" Target="tableStyles.xml"/><Relationship Id="rId4" Type="http://schemas.openxmlformats.org/officeDocument/2006/relationships/slide" Target="slides/slide3.xml"/><Relationship Id="rId7" Type="http://schemas.openxmlformats.org/officeDocument/2006/relationships/slide" Target="slides/slide6.xml"/><Relationship Id="rId1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10" Type="http://schemas.openxmlformats.org/officeDocument/2006/relationships/printerSettings" Target="printerSettings/printerSettings1.bin"/><Relationship Id="rId5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9" Type="http://schemas.openxmlformats.org/officeDocument/2006/relationships/slide" Target="slides/slide8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over-TextureForeGrou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796303"/>
            <a:ext cx="7086600" cy="1847850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66565"/>
            <a:ext cx="7086600" cy="1752600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423" y="6221506"/>
            <a:ext cx="2743200" cy="365125"/>
          </a:xfrm>
        </p:spPr>
        <p:txBody>
          <a:bodyPr/>
          <a:lstStyle/>
          <a:p>
            <a:fld id="{89602FAB-EA37-47E3-B9DD-8E87123EB3C7}" type="datetime1">
              <a:rPr lang="it-IT" smtClean="0"/>
              <a:pPr/>
              <a:t>19-02-2014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295400" y="6221506"/>
            <a:ext cx="2743200" cy="365125"/>
          </a:xfr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F120-05F6-DD45-BB2B-93CB91E4D910}" type="datetimeFigureOut">
              <a:rPr lang="it-IT" smtClean="0"/>
              <a:pPr/>
              <a:t>19-02-2014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DB22-13DA-664E-9BF8-6B9EA1850411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792224"/>
            <a:ext cx="7086600" cy="1847088"/>
          </a:xfrm>
        </p:spPr>
        <p:txBody>
          <a:bodyPr vert="horz" lIns="91440" tIns="45720" rIns="91440" bIns="45720" rtlCol="0" anchor="b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b="1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3666744"/>
            <a:ext cx="7086600" cy="1755648"/>
          </a:xfrm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threePt" dir="t">
                <a:rot lat="0" lon="0" rev="10800000"/>
              </a:lightRig>
            </a:scene3d>
            <a:sp3d extrusionH="25400">
              <a:bevelT w="12700" h="12700" prst="relaxedInset"/>
              <a:bevelB w="12700" h="12700" prst="relaxedInset"/>
            </a:sp3d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  <a:defRPr sz="2000" b="0" kern="120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25400" dist="19050" dir="4200000" algn="ctr" rotWithShape="0">
                    <a:schemeClr val="bg1">
                      <a:alpha val="40000"/>
                    </a:schemeClr>
                  </a:outerShdw>
                </a:effectLst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19-02-2014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CD18-686B-47A9-AFD5-66CE5FA52A6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902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32363" y="1816100"/>
            <a:ext cx="3429000" cy="43100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F120-05F6-DD45-BB2B-93CB91E4D910}" type="datetimeFigureOut">
              <a:rPr lang="it-IT" smtClean="0"/>
              <a:pPr/>
              <a:t>19-02-2014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DB22-13DA-664E-9BF8-6B9EA1850411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9024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32363" y="1688679"/>
            <a:ext cx="3429000" cy="827088"/>
          </a:xfrm>
        </p:spPr>
        <p:txBody>
          <a:bodyPr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2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32363" y="2590800"/>
            <a:ext cx="3429000" cy="353536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F120-05F6-DD45-BB2B-93CB91E4D910}" type="datetimeFigureOut">
              <a:rPr lang="it-IT" smtClean="0"/>
              <a:pPr/>
              <a:t>19-02-2014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DB22-13DA-664E-9BF8-6B9EA1850411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F120-05F6-DD45-BB2B-93CB91E4D910}" type="datetimeFigureOut">
              <a:rPr lang="it-IT" smtClean="0"/>
              <a:pPr/>
              <a:t>19-02-2014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DB22-13DA-664E-9BF8-6B9EA1850411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F120-05F6-DD45-BB2B-93CB91E4D910}" type="datetimeFigureOut">
              <a:rPr lang="it-IT" smtClean="0"/>
              <a:pPr/>
              <a:t>19-02-2014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DB22-13DA-664E-9BF8-6B9EA1850411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729" y="381000"/>
            <a:ext cx="3429000" cy="1649506"/>
          </a:xfrm>
        </p:spPr>
        <p:txBody>
          <a:bodyPr anchor="b"/>
          <a:lstStyle>
            <a:lvl1pPr algn="ctr">
              <a:lnSpc>
                <a:spcPct val="100000"/>
              </a:lnSpc>
              <a:defRPr sz="3600" b="1"/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0588" y="381000"/>
            <a:ext cx="3429000" cy="57451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4729" y="2057401"/>
            <a:ext cx="3429000" cy="36576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F120-05F6-DD45-BB2B-93CB91E4D910}" type="datetimeFigureOut">
              <a:rPr lang="it-IT" smtClean="0"/>
              <a:pPr/>
              <a:t>19-02-2014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5CD18-686B-47A9-AFD5-66CE5FA52A66}" type="slidenum">
              <a:rPr lang="it-IT" smtClean="0"/>
              <a:pPr/>
              <a:t>‹n.›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2363" y="739588"/>
            <a:ext cx="3429000" cy="1290380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88136" y="779929"/>
            <a:ext cx="3429000" cy="4935071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2057400"/>
            <a:ext cx="3429000" cy="3657600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F120-05F6-DD45-BB2B-93CB91E4D910}" type="datetimeFigureOut">
              <a:rPr lang="it-IT" smtClean="0"/>
              <a:pPr/>
              <a:t>19-02-2014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DB22-13DA-664E-9BF8-6B9EA1850411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magine sopra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9025" y="3765177"/>
            <a:ext cx="7272338" cy="1098176"/>
          </a:xfr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578013" y="777240"/>
            <a:ext cx="4294363" cy="2866913"/>
          </a:xfrm>
          <a:ln w="76200" cmpd="dbl">
            <a:solidFill>
              <a:schemeClr val="tx1"/>
            </a:solidFill>
            <a:miter lim="800000"/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9025" y="4867836"/>
            <a:ext cx="7272338" cy="1264022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spcBef>
                <a:spcPts val="2000"/>
              </a:spcBef>
              <a:buFont typeface="Wingdings" pitchFamily="2" charset="2"/>
              <a:buNone/>
            </a:pPr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F120-05F6-DD45-BB2B-93CB91E4D910}" type="datetimeFigureOut">
              <a:rPr lang="it-IT" smtClean="0"/>
              <a:pPr/>
              <a:t>19-02-2014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DB22-13DA-664E-9BF8-6B9EA1850411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F120-05F6-DD45-BB2B-93CB91E4D910}" type="datetimeFigureOut">
              <a:rPr lang="it-IT" smtClean="0"/>
              <a:pPr/>
              <a:t>19-02-2014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DB22-13DA-664E-9BF8-6B9EA1850411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6588" y="609600"/>
            <a:ext cx="1524000" cy="5516563"/>
          </a:xfrm>
        </p:spPr>
        <p:txBody>
          <a:bodyPr vert="eaVert"/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9024" y="609600"/>
            <a:ext cx="5921376" cy="5516563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6BF120-05F6-DD45-BB2B-93CB91E4D910}" type="datetimeFigureOut">
              <a:rPr lang="it-IT" smtClean="0"/>
              <a:pPr/>
              <a:t>19-02-2014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47DB22-13DA-664E-9BF8-6B9EA1850411}" type="slidenum">
              <a:rPr lang="en-GB" smtClean="0"/>
              <a:pPr/>
              <a:t>‹n.›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9024" y="274637"/>
            <a:ext cx="7272339" cy="133900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stile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9024" y="1801906"/>
            <a:ext cx="7272339" cy="43242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02187" y="6356350"/>
            <a:ext cx="242943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66BF120-05F6-DD45-BB2B-93CB91E4D910}" type="datetimeFigureOut">
              <a:rPr lang="it-IT" smtClean="0"/>
              <a:pPr/>
              <a:t>19-02-2014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420393" y="6356350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647DB22-13DA-664E-9BF8-6B9EA1850411}" type="slidenum">
              <a:rPr lang="en-GB" smtClean="0"/>
              <a:pPr/>
              <a:t>‹n.›</a:t>
            </a:fld>
            <a:endParaRPr lang="en-GB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09" r:id="rId1"/>
    <p:sldLayoutId id="2147484110" r:id="rId2"/>
    <p:sldLayoutId id="2147484111" r:id="rId3"/>
    <p:sldLayoutId id="2147484112" r:id="rId4"/>
    <p:sldLayoutId id="2147484113" r:id="rId5"/>
    <p:sldLayoutId id="2147484114" r:id="rId6"/>
    <p:sldLayoutId id="2147484115" r:id="rId7"/>
    <p:sldLayoutId id="2147484116" r:id="rId8"/>
    <p:sldLayoutId id="2147484117" r:id="rId9"/>
    <p:sldLayoutId id="2147484118" r:id="rId10"/>
    <p:sldLayoutId id="2147484119" r:id="rId11"/>
    <p:sldLayoutId id="2147484120" r:id="rId12"/>
  </p:sldLayoutIdLst>
  <p:txStyles>
    <p:titleStyle>
      <a:lvl1pPr algn="ctr" defTabSz="914400" rtl="0" eaLnBrk="1" latinLnBrk="0" hangingPunct="1">
        <a:lnSpc>
          <a:spcPts val="5200"/>
        </a:lnSpc>
        <a:spcBef>
          <a:spcPct val="0"/>
        </a:spcBef>
        <a:buNone/>
        <a:defRPr sz="4800" b="1" kern="120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82575" indent="-282575" algn="l" defTabSz="914400" rtl="0" eaLnBrk="1" latinLnBrk="0" hangingPunct="1">
        <a:spcBef>
          <a:spcPts val="2000"/>
        </a:spcBef>
        <a:buFont typeface="Wingdings" pitchFamily="2" charset="2"/>
        <a:buChar char="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7850" indent="-295275" algn="l" defTabSz="914400" rtl="0" eaLnBrk="1" latinLnBrk="0" hangingPunct="1">
        <a:spcBef>
          <a:spcPts val="600"/>
        </a:spcBef>
        <a:buFont typeface="Wingdings" pitchFamily="2" charset="2"/>
        <a:buChar char="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6042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43000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25575" indent="-282575" algn="l" defTabSz="914400" rtl="0" eaLnBrk="1" latinLnBrk="0" hangingPunct="1">
        <a:spcBef>
          <a:spcPts val="600"/>
        </a:spcBef>
        <a:buFont typeface="Wingdings" pitchFamily="2" charset="2"/>
        <a:buChar char="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err="1" smtClean="0"/>
              <a:t>S</a:t>
            </a:r>
            <a:r>
              <a:rPr lang="en-GB" dirty="0" err="1" smtClean="0"/>
              <a:t>ocial</a:t>
            </a:r>
            <a:r>
              <a:rPr lang="en-GB" dirty="0" smtClean="0"/>
              <a:t> Services</a:t>
            </a:r>
            <a:endParaRPr lang="en-GB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3200" dirty="0" smtClean="0"/>
              <a:t>Public and Private Sectors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T</a:t>
            </a:r>
            <a:r>
              <a:rPr lang="en-GB" dirty="0" err="1" smtClean="0"/>
              <a:t>oday</a:t>
            </a:r>
            <a:r>
              <a:rPr lang="en-GB" dirty="0" smtClean="0"/>
              <a:t> social services are taken as given by most Britons, but they were actually acknowledged as social support for citizens only in</a:t>
            </a:r>
            <a:r>
              <a:rPr lang="it-IT" dirty="0" smtClean="0"/>
              <a:t> </a:t>
            </a:r>
            <a:r>
              <a:rPr lang="en-GB" dirty="0" smtClean="0"/>
              <a:t>the</a:t>
            </a:r>
            <a:r>
              <a:rPr lang="en-GB" dirty="0" smtClean="0"/>
              <a:t> 1940s</a:t>
            </a:r>
            <a:r>
              <a:rPr lang="en-GB" dirty="0" smtClean="0"/>
              <a:t>.</a:t>
            </a:r>
          </a:p>
          <a:p>
            <a:r>
              <a:rPr lang="it-IT" dirty="0" err="1" smtClean="0"/>
              <a:t>S</a:t>
            </a:r>
            <a:r>
              <a:rPr lang="en-GB" dirty="0" err="1" smtClean="0"/>
              <a:t>ocial</a:t>
            </a:r>
            <a:r>
              <a:rPr lang="en-GB" dirty="0" smtClean="0"/>
              <a:t> services deal with all main possible people’s problems such as health, unemployment, retirement, disability, household etc.</a:t>
            </a:r>
          </a:p>
          <a:p>
            <a:r>
              <a:rPr lang="it-IT" dirty="0" err="1" smtClean="0"/>
              <a:t>H</a:t>
            </a:r>
            <a:r>
              <a:rPr lang="en-GB" dirty="0" err="1" smtClean="0"/>
              <a:t>ealth</a:t>
            </a:r>
            <a:r>
              <a:rPr lang="en-GB" dirty="0" smtClean="0"/>
              <a:t> care may represent the most developed and complex governmental achievement in this field, named: National Health Service.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F</a:t>
            </a:r>
            <a:r>
              <a:rPr lang="en-GB" dirty="0" err="1" smtClean="0"/>
              <a:t>irst</a:t>
            </a:r>
            <a:r>
              <a:rPr lang="en-GB" dirty="0" smtClean="0"/>
              <a:t> hints of social help for citizens in troubles may be traced back to the Middle Ages, where only churches provided a basic support</a:t>
            </a:r>
            <a:r>
              <a:rPr lang="en-GB" dirty="0" smtClean="0"/>
              <a:t> for </a:t>
            </a:r>
            <a:r>
              <a:rPr lang="en-GB" dirty="0" smtClean="0"/>
              <a:t>the poorer.</a:t>
            </a:r>
          </a:p>
          <a:p>
            <a:r>
              <a:rPr lang="it-IT" dirty="0" err="1" smtClean="0"/>
              <a:t>U</a:t>
            </a:r>
            <a:r>
              <a:rPr lang="en-GB" dirty="0" err="1" smtClean="0"/>
              <a:t>nder</a:t>
            </a:r>
            <a:r>
              <a:rPr lang="en-GB" dirty="0" smtClean="0"/>
              <a:t> queen Elizabeth </a:t>
            </a:r>
            <a:r>
              <a:rPr lang="en-GB" dirty="0" err="1" smtClean="0"/>
              <a:t>I’s</a:t>
            </a:r>
            <a:r>
              <a:rPr lang="en-GB" dirty="0" smtClean="0"/>
              <a:t> reign, the Poor Law was established to help the needy.</a:t>
            </a:r>
          </a:p>
          <a:p>
            <a:r>
              <a:rPr lang="it-IT" dirty="0" err="1" smtClean="0"/>
              <a:t>D</a:t>
            </a:r>
            <a:r>
              <a:rPr lang="en-GB" dirty="0" err="1" smtClean="0"/>
              <a:t>uring</a:t>
            </a:r>
            <a:r>
              <a:rPr lang="en-GB" dirty="0" smtClean="0"/>
              <a:t> the Industrial Revolution </a:t>
            </a:r>
            <a:r>
              <a:rPr lang="en-GB" dirty="0" smtClean="0"/>
              <a:t>period, </a:t>
            </a:r>
            <a:r>
              <a:rPr lang="en-GB" dirty="0" smtClean="0"/>
              <a:t>human conditions became harsher because of the work in factories.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err="1" smtClean="0"/>
              <a:t>T</a:t>
            </a:r>
            <a:r>
              <a:rPr lang="en-GB" dirty="0" smtClean="0"/>
              <a:t>he exploitation of the workforce created many health problems also connected to the poor hygienic conditions of the slums where most workers were bound to live.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 spread of epidemics forced the government to legislate a new law: the Poor Law Amendment Act in 1834 in order to reduce taxes and </a:t>
            </a:r>
            <a:r>
              <a:rPr lang="en-GB" dirty="0" err="1" smtClean="0"/>
              <a:t>g</a:t>
            </a:r>
            <a:r>
              <a:rPr lang="it-IT" dirty="0" err="1" smtClean="0"/>
              <a:t>u</a:t>
            </a:r>
            <a:r>
              <a:rPr lang="en-GB" dirty="0" err="1" smtClean="0"/>
              <a:t>arantee</a:t>
            </a:r>
            <a:r>
              <a:rPr lang="en-GB" dirty="0" smtClean="0"/>
              <a:t> some social relief to the disadvantaged.</a:t>
            </a:r>
          </a:p>
          <a:p>
            <a:r>
              <a:rPr lang="it-IT" dirty="0" smtClean="0"/>
              <a:t>A</a:t>
            </a:r>
            <a:r>
              <a:rPr lang="en-GB" dirty="0" smtClean="0"/>
              <a:t> system of workhouses was also created to provide lodgings for the indigent. </a:t>
            </a:r>
            <a:r>
              <a:rPr lang="it-IT" dirty="0" err="1" smtClean="0"/>
              <a:t>However</a:t>
            </a:r>
            <a:r>
              <a:rPr lang="it-IT" dirty="0" smtClean="0"/>
              <a:t> </a:t>
            </a:r>
            <a:r>
              <a:rPr lang="it-IT" dirty="0" err="1" smtClean="0"/>
              <a:t>these</a:t>
            </a:r>
            <a:r>
              <a:rPr lang="it-IT" dirty="0" smtClean="0"/>
              <a:t> </a:t>
            </a:r>
            <a:r>
              <a:rPr lang="it-IT" dirty="0" err="1" smtClean="0"/>
              <a:t>places</a:t>
            </a:r>
            <a:r>
              <a:rPr lang="it-IT" dirty="0" smtClean="0"/>
              <a:t> </a:t>
            </a:r>
            <a:r>
              <a:rPr lang="it-IT" dirty="0" err="1" smtClean="0"/>
              <a:t>were</a:t>
            </a:r>
            <a:r>
              <a:rPr lang="it-IT" dirty="0" smtClean="0"/>
              <a:t> </a:t>
            </a:r>
            <a:r>
              <a:rPr lang="it-IT" dirty="0" err="1" smtClean="0"/>
              <a:t>very</a:t>
            </a:r>
            <a:r>
              <a:rPr lang="it-IT" dirty="0" smtClean="0"/>
              <a:t> </a:t>
            </a:r>
            <a:r>
              <a:rPr lang="it-IT" dirty="0" err="1" smtClean="0"/>
              <a:t>disagreeable</a:t>
            </a:r>
            <a:r>
              <a:rPr lang="it-IT" dirty="0" smtClean="0"/>
              <a:t>.</a:t>
            </a:r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More </a:t>
            </a:r>
            <a:r>
              <a:rPr lang="it-IT" dirty="0" err="1" smtClean="0"/>
              <a:t>awareness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social </a:t>
            </a:r>
            <a:r>
              <a:rPr lang="it-IT" dirty="0" err="1" smtClean="0"/>
              <a:t>problems</a:t>
            </a:r>
            <a:r>
              <a:rPr lang="it-IT" dirty="0" smtClean="0"/>
              <a:t> at the first </a:t>
            </a:r>
            <a:r>
              <a:rPr lang="it-IT" dirty="0" err="1" smtClean="0"/>
              <a:t>decades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the 19° </a:t>
            </a:r>
            <a:r>
              <a:rPr lang="it-IT" dirty="0" err="1" smtClean="0"/>
              <a:t>century</a:t>
            </a:r>
            <a:r>
              <a:rPr lang="it-IT" dirty="0" smtClean="0"/>
              <a:t> </a:t>
            </a:r>
            <a:r>
              <a:rPr lang="it-IT" dirty="0" err="1" smtClean="0"/>
              <a:t>got</a:t>
            </a:r>
            <a:r>
              <a:rPr lang="it-IT" dirty="0" smtClean="0"/>
              <a:t> the situation </a:t>
            </a:r>
            <a:r>
              <a:rPr lang="it-IT" dirty="0" err="1" smtClean="0"/>
              <a:t>better</a:t>
            </a:r>
            <a:r>
              <a:rPr lang="it-IT" dirty="0" smtClean="0"/>
              <a:t>.</a:t>
            </a:r>
          </a:p>
          <a:p>
            <a:r>
              <a:rPr lang="it-IT" dirty="0" err="1" smtClean="0"/>
              <a:t>Reform</a:t>
            </a:r>
            <a:r>
              <a:rPr lang="it-IT" dirty="0" smtClean="0"/>
              <a:t> </a:t>
            </a:r>
            <a:r>
              <a:rPr lang="it-IT" dirty="0" err="1" smtClean="0"/>
              <a:t>programmes</a:t>
            </a:r>
            <a:r>
              <a:rPr lang="it-IT" dirty="0" smtClean="0"/>
              <a:t> </a:t>
            </a:r>
            <a:r>
              <a:rPr lang="it-IT" dirty="0" err="1" smtClean="0"/>
              <a:t>were</a:t>
            </a:r>
            <a:r>
              <a:rPr lang="it-IT" dirty="0" smtClean="0"/>
              <a:t> </a:t>
            </a:r>
            <a:r>
              <a:rPr lang="it-IT" dirty="0" err="1" smtClean="0"/>
              <a:t>introduced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re-organize</a:t>
            </a:r>
            <a:r>
              <a:rPr lang="it-IT" dirty="0" smtClean="0"/>
              <a:t> </a:t>
            </a:r>
            <a:r>
              <a:rPr lang="it-IT" dirty="0" err="1" smtClean="0"/>
              <a:t>health</a:t>
            </a:r>
            <a:r>
              <a:rPr lang="it-IT" dirty="0" smtClean="0"/>
              <a:t>, </a:t>
            </a:r>
            <a:r>
              <a:rPr lang="it-IT" dirty="0" err="1" smtClean="0"/>
              <a:t>pensions</a:t>
            </a:r>
            <a:r>
              <a:rPr lang="it-IT" dirty="0" smtClean="0"/>
              <a:t> and</a:t>
            </a:r>
            <a:r>
              <a:rPr lang="it-IT" dirty="0" smtClean="0"/>
              <a:t> the </a:t>
            </a:r>
            <a:r>
              <a:rPr lang="it-IT" dirty="0" err="1" smtClean="0"/>
              <a:t>employment</a:t>
            </a:r>
            <a:r>
              <a:rPr lang="it-IT" dirty="0" smtClean="0"/>
              <a:t> system.</a:t>
            </a:r>
            <a:endParaRPr lang="it-IT" dirty="0" smtClean="0"/>
          </a:p>
          <a:p>
            <a:r>
              <a:rPr lang="it-IT" dirty="0" smtClean="0"/>
              <a:t>The </a:t>
            </a:r>
            <a:r>
              <a:rPr lang="it-IT" dirty="0" err="1" smtClean="0"/>
              <a:t>new</a:t>
            </a:r>
            <a:r>
              <a:rPr lang="it-IT" dirty="0" smtClean="0"/>
              <a:t> </a:t>
            </a:r>
            <a:r>
              <a:rPr lang="it-IT" dirty="0" err="1" smtClean="0"/>
              <a:t>model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welfare </a:t>
            </a:r>
            <a:r>
              <a:rPr lang="it-IT" dirty="0" err="1" smtClean="0"/>
              <a:t>underlined</a:t>
            </a:r>
            <a:r>
              <a:rPr lang="it-IT" dirty="0" smtClean="0"/>
              <a:t> the </a:t>
            </a:r>
            <a:r>
              <a:rPr lang="it-IT" dirty="0" err="1" smtClean="0"/>
              <a:t>importance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establish</a:t>
            </a:r>
            <a:r>
              <a:rPr lang="it-IT" dirty="0" smtClean="0"/>
              <a:t> a </a:t>
            </a:r>
            <a:r>
              <a:rPr lang="it-IT" dirty="0" err="1" smtClean="0"/>
              <a:t>national</a:t>
            </a:r>
            <a:r>
              <a:rPr lang="it-IT" dirty="0" smtClean="0"/>
              <a:t> </a:t>
            </a:r>
            <a:r>
              <a:rPr lang="it-IT" dirty="0" err="1" smtClean="0"/>
              <a:t>insurance</a:t>
            </a:r>
            <a:r>
              <a:rPr lang="it-IT" dirty="0" smtClean="0"/>
              <a:t> </a:t>
            </a:r>
            <a:r>
              <a:rPr lang="it-IT" dirty="0" err="1" smtClean="0"/>
              <a:t>scheme</a:t>
            </a:r>
            <a:r>
              <a:rPr lang="it-IT" dirty="0" smtClean="0"/>
              <a:t> in </a:t>
            </a:r>
            <a:r>
              <a:rPr lang="it-IT" dirty="0" err="1" smtClean="0"/>
              <a:t>order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err="1" smtClean="0"/>
              <a:t>protect</a:t>
            </a:r>
            <a:r>
              <a:rPr lang="it-IT" dirty="0" smtClean="0"/>
              <a:t> </a:t>
            </a:r>
            <a:r>
              <a:rPr lang="it-IT" dirty="0" err="1" smtClean="0"/>
              <a:t>workers</a:t>
            </a:r>
            <a:r>
              <a:rPr lang="it-IT" dirty="0" smtClean="0"/>
              <a:t> at the end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their</a:t>
            </a:r>
            <a:r>
              <a:rPr lang="it-IT" dirty="0" smtClean="0"/>
              <a:t> </a:t>
            </a:r>
            <a:r>
              <a:rPr lang="it-IT" dirty="0" err="1" smtClean="0"/>
              <a:t>activity</a:t>
            </a:r>
            <a:r>
              <a:rPr lang="it-IT" dirty="0" smtClean="0"/>
              <a:t> </a:t>
            </a:r>
            <a:r>
              <a:rPr lang="it-IT" dirty="0" err="1" smtClean="0"/>
              <a:t>with</a:t>
            </a:r>
            <a:r>
              <a:rPr lang="it-IT" dirty="0" smtClean="0"/>
              <a:t> some </a:t>
            </a:r>
            <a:r>
              <a:rPr lang="it-IT" dirty="0" err="1" smtClean="0"/>
              <a:t>benefits</a:t>
            </a:r>
            <a:r>
              <a:rPr lang="it-IT" dirty="0" smtClean="0"/>
              <a:t>.</a:t>
            </a:r>
            <a:endParaRPr lang="en-GB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Household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Current</a:t>
            </a:r>
            <a:r>
              <a:rPr lang="it-IT" dirty="0" smtClean="0"/>
              <a:t> </a:t>
            </a:r>
            <a:r>
              <a:rPr lang="it-IT" dirty="0" err="1" smtClean="0"/>
              <a:t>s</a:t>
            </a:r>
            <a:r>
              <a:rPr lang="en-GB" dirty="0" err="1" smtClean="0"/>
              <a:t>tatistics</a:t>
            </a:r>
            <a:r>
              <a:rPr lang="en-GB" dirty="0" smtClean="0"/>
              <a:t> outline Britain as a country characterized by significant social changes.</a:t>
            </a:r>
          </a:p>
          <a:p>
            <a:r>
              <a:rPr lang="it-IT" dirty="0" err="1" smtClean="0"/>
              <a:t>P</a:t>
            </a:r>
            <a:r>
              <a:rPr lang="en-GB" dirty="0" err="1" smtClean="0"/>
              <a:t>articularly</a:t>
            </a:r>
            <a:r>
              <a:rPr lang="en-GB" dirty="0" smtClean="0"/>
              <a:t> concerning household, an ever increasing number of people decide to live alone.</a:t>
            </a:r>
          </a:p>
          <a:p>
            <a:r>
              <a:rPr lang="en-GB" dirty="0" smtClean="0"/>
              <a:t>First marriages are generally celebrated in a church while most remarriages are civil.  </a:t>
            </a:r>
          </a:p>
          <a:p>
            <a:r>
              <a:rPr lang="it-IT" dirty="0" err="1" smtClean="0"/>
              <a:t>T</a:t>
            </a:r>
            <a:r>
              <a:rPr lang="en-GB" dirty="0" smtClean="0"/>
              <a:t>here is a high percentage of divorce and a single mother is not considered a taboo anymore.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err="1" smtClean="0"/>
              <a:t>C</a:t>
            </a:r>
            <a:r>
              <a:rPr lang="en-GB" dirty="0" err="1" smtClean="0"/>
              <a:t>ohabiting</a:t>
            </a:r>
            <a:r>
              <a:rPr lang="en-GB" dirty="0" smtClean="0"/>
              <a:t> couples (of the same gender too) now compensate the decline of marriage and are the picture of the most modern lifestyle.</a:t>
            </a:r>
          </a:p>
          <a:p>
            <a:r>
              <a:rPr lang="it-IT" dirty="0" err="1" smtClean="0"/>
              <a:t>H</a:t>
            </a:r>
            <a:r>
              <a:rPr lang="en-GB" dirty="0" err="1" smtClean="0"/>
              <a:t>ousehold</a:t>
            </a:r>
            <a:r>
              <a:rPr lang="en-GB" dirty="0" smtClean="0"/>
              <a:t> constitutes a fundamental topic of any government policy.</a:t>
            </a:r>
          </a:p>
          <a:p>
            <a:r>
              <a:rPr lang="it-IT" dirty="0" smtClean="0"/>
              <a:t>I</a:t>
            </a:r>
            <a:r>
              <a:rPr lang="en-GB" dirty="0" err="1" smtClean="0"/>
              <a:t>n</a:t>
            </a:r>
            <a:r>
              <a:rPr lang="en-GB" dirty="0" smtClean="0"/>
              <a:t> this respect, the Working Family Tax Credit as well as a Child Tax Credit provide some financial help based upon income.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it-IT" dirty="0" smtClean="0"/>
              <a:t>I</a:t>
            </a:r>
            <a:r>
              <a:rPr lang="en-GB" dirty="0" err="1" smtClean="0"/>
              <a:t>n</a:t>
            </a:r>
            <a:r>
              <a:rPr lang="en-GB" dirty="0" smtClean="0"/>
              <a:t> the past grants and loans were more easily released to families </a:t>
            </a:r>
            <a:r>
              <a:rPr lang="en-GB" dirty="0" smtClean="0"/>
              <a:t>in </a:t>
            </a:r>
            <a:r>
              <a:rPr lang="en-GB" dirty="0" smtClean="0"/>
              <a:t>need.</a:t>
            </a:r>
          </a:p>
          <a:p>
            <a:r>
              <a:rPr lang="it-IT" dirty="0" err="1" smtClean="0"/>
              <a:t>N</a:t>
            </a:r>
            <a:r>
              <a:rPr lang="en-GB" dirty="0" err="1" smtClean="0"/>
              <a:t>owadays</a:t>
            </a:r>
            <a:r>
              <a:rPr lang="en-GB" dirty="0" smtClean="0"/>
              <a:t> any fund is instead applied more restrictively to prevent fraud.</a:t>
            </a:r>
          </a:p>
          <a:p>
            <a:r>
              <a:rPr lang="it-IT" dirty="0" smtClean="0"/>
              <a:t>The </a:t>
            </a:r>
            <a:r>
              <a:rPr lang="it-IT" dirty="0" err="1" smtClean="0"/>
              <a:t>organization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state </a:t>
            </a:r>
            <a:r>
              <a:rPr lang="it-IT" dirty="0" err="1" smtClean="0"/>
              <a:t>pensions</a:t>
            </a:r>
            <a:r>
              <a:rPr lang="it-IT" dirty="0" smtClean="0"/>
              <a:t> and the </a:t>
            </a:r>
            <a:r>
              <a:rPr lang="it-IT" dirty="0" err="1" smtClean="0"/>
              <a:t>distribution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welfare </a:t>
            </a:r>
            <a:r>
              <a:rPr lang="it-IT" dirty="0" err="1" smtClean="0"/>
              <a:t>benefits</a:t>
            </a:r>
            <a:r>
              <a:rPr lang="it-IT" dirty="0" smtClean="0"/>
              <a:t> </a:t>
            </a:r>
            <a:r>
              <a:rPr lang="it-IT" dirty="0" err="1" smtClean="0"/>
              <a:t>always</a:t>
            </a:r>
            <a:r>
              <a:rPr lang="it-IT" dirty="0" smtClean="0"/>
              <a:t> </a:t>
            </a:r>
            <a:r>
              <a:rPr lang="it-IT" dirty="0" err="1" smtClean="0"/>
              <a:t>represent</a:t>
            </a:r>
            <a:r>
              <a:rPr lang="it-IT" dirty="0" smtClean="0"/>
              <a:t> </a:t>
            </a:r>
            <a:r>
              <a:rPr lang="it-IT" dirty="0" err="1" smtClean="0"/>
              <a:t>an</a:t>
            </a:r>
            <a:r>
              <a:rPr lang="it-IT" dirty="0" smtClean="0"/>
              <a:t> </a:t>
            </a:r>
            <a:r>
              <a:rPr lang="it-IT" dirty="0" err="1" smtClean="0"/>
              <a:t>uneasy</a:t>
            </a:r>
            <a:r>
              <a:rPr lang="it-IT" dirty="0" smtClean="0"/>
              <a:t> task </a:t>
            </a:r>
            <a:r>
              <a:rPr lang="it-IT" dirty="0" err="1" smtClean="0"/>
              <a:t>for</a:t>
            </a:r>
            <a:r>
              <a:rPr lang="it-IT" dirty="0" smtClean="0"/>
              <a:t> </a:t>
            </a:r>
            <a:r>
              <a:rPr lang="it-IT" dirty="0" err="1" smtClean="0"/>
              <a:t>any</a:t>
            </a:r>
            <a:r>
              <a:rPr lang="it-IT" dirty="0" smtClean="0"/>
              <a:t> </a:t>
            </a:r>
            <a:r>
              <a:rPr lang="it-IT" dirty="0" err="1" smtClean="0"/>
              <a:t>government</a:t>
            </a:r>
            <a:r>
              <a:rPr lang="it-IT" dirty="0" smtClean="0"/>
              <a:t>.</a:t>
            </a:r>
          </a:p>
          <a:p>
            <a:r>
              <a:rPr lang="it-IT" dirty="0" smtClean="0"/>
              <a:t>The Conservative and the </a:t>
            </a:r>
            <a:r>
              <a:rPr lang="it-IT" dirty="0" err="1" smtClean="0"/>
              <a:t>Labour</a:t>
            </a:r>
            <a:r>
              <a:rPr lang="it-IT" dirty="0" smtClean="0"/>
              <a:t> show </a:t>
            </a:r>
            <a:r>
              <a:rPr lang="it-IT" dirty="0" err="1" smtClean="0"/>
              <a:t>two</a:t>
            </a:r>
            <a:r>
              <a:rPr lang="it-IT" dirty="0" smtClean="0"/>
              <a:t> </a:t>
            </a:r>
            <a:r>
              <a:rPr lang="it-IT" dirty="0" err="1" smtClean="0"/>
              <a:t>opposite</a:t>
            </a:r>
            <a:r>
              <a:rPr lang="it-IT" dirty="0" smtClean="0"/>
              <a:t> </a:t>
            </a:r>
            <a:r>
              <a:rPr lang="it-IT" dirty="0" err="1" smtClean="0"/>
              <a:t>orientations</a:t>
            </a:r>
            <a:r>
              <a:rPr lang="it-IT" dirty="0" smtClean="0"/>
              <a:t> </a:t>
            </a:r>
            <a:r>
              <a:rPr lang="it-IT" dirty="0" err="1" smtClean="0"/>
              <a:t>towards</a:t>
            </a:r>
            <a:r>
              <a:rPr lang="it-IT" dirty="0" smtClean="0"/>
              <a:t> </a:t>
            </a:r>
            <a:r>
              <a:rPr lang="it-IT" dirty="0" err="1" smtClean="0"/>
              <a:t>this</a:t>
            </a:r>
            <a:r>
              <a:rPr lang="it-IT" dirty="0" smtClean="0"/>
              <a:t> </a:t>
            </a:r>
            <a:r>
              <a:rPr lang="it-IT" dirty="0" err="1" smtClean="0"/>
              <a:t>matter</a:t>
            </a:r>
            <a:r>
              <a:rPr lang="it-IT" dirty="0" smtClean="0"/>
              <a:t>: the </a:t>
            </a:r>
            <a:r>
              <a:rPr lang="it-IT" dirty="0" err="1" smtClean="0"/>
              <a:t>former</a:t>
            </a:r>
            <a:r>
              <a:rPr lang="it-IT" dirty="0" smtClean="0"/>
              <a:t> </a:t>
            </a:r>
            <a:r>
              <a:rPr lang="it-IT" dirty="0" err="1" smtClean="0"/>
              <a:t>emphasize</a:t>
            </a:r>
            <a:r>
              <a:rPr lang="it-IT" dirty="0" smtClean="0"/>
              <a:t> the </a:t>
            </a:r>
            <a:r>
              <a:rPr lang="it-IT" dirty="0" err="1" smtClean="0"/>
              <a:t>importance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personal </a:t>
            </a:r>
            <a:r>
              <a:rPr lang="it-IT" dirty="0" err="1" smtClean="0"/>
              <a:t>responsibilty</a:t>
            </a:r>
            <a:r>
              <a:rPr lang="it-IT" dirty="0" smtClean="0"/>
              <a:t> </a:t>
            </a:r>
            <a:r>
              <a:rPr lang="it-IT" dirty="0" smtClean="0"/>
              <a:t>in the </a:t>
            </a:r>
            <a:r>
              <a:rPr lang="it-IT" dirty="0" err="1" smtClean="0"/>
              <a:t>search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social </a:t>
            </a:r>
            <a:r>
              <a:rPr lang="it-IT" dirty="0" err="1" smtClean="0"/>
              <a:t>needs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</a:t>
            </a:r>
            <a:r>
              <a:rPr lang="it-IT" dirty="0" smtClean="0"/>
              <a:t>reduce </a:t>
            </a:r>
            <a:r>
              <a:rPr lang="it-IT" smtClean="0"/>
              <a:t>public cost.</a:t>
            </a:r>
            <a:endParaRPr lang="it-IT" dirty="0" smtClean="0"/>
          </a:p>
          <a:p>
            <a:r>
              <a:rPr lang="it-IT" dirty="0" smtClean="0"/>
              <a:t>The </a:t>
            </a:r>
            <a:r>
              <a:rPr lang="it-IT" dirty="0" err="1" smtClean="0"/>
              <a:t>latter</a:t>
            </a:r>
            <a:r>
              <a:rPr lang="it-IT" dirty="0" smtClean="0"/>
              <a:t> </a:t>
            </a:r>
            <a:r>
              <a:rPr lang="it-IT" dirty="0" err="1" smtClean="0"/>
              <a:t>believe</a:t>
            </a:r>
            <a:r>
              <a:rPr lang="it-IT" dirty="0" smtClean="0"/>
              <a:t> in the </a:t>
            </a:r>
            <a:r>
              <a:rPr lang="it-IT" dirty="0" err="1" smtClean="0"/>
              <a:t>introduction</a:t>
            </a:r>
            <a:r>
              <a:rPr lang="it-IT" dirty="0" smtClean="0"/>
              <a:t> </a:t>
            </a:r>
            <a:r>
              <a:rPr lang="it-IT" dirty="0" err="1" smtClean="0"/>
              <a:t>of</a:t>
            </a:r>
            <a:r>
              <a:rPr lang="it-IT" dirty="0" smtClean="0"/>
              <a:t> </a:t>
            </a:r>
            <a:r>
              <a:rPr lang="it-IT" dirty="0" err="1" smtClean="0"/>
              <a:t>other</a:t>
            </a:r>
            <a:r>
              <a:rPr lang="it-IT" dirty="0" smtClean="0"/>
              <a:t> </a:t>
            </a:r>
            <a:r>
              <a:rPr lang="it-IT" dirty="0" err="1" smtClean="0"/>
              <a:t>riforms</a:t>
            </a:r>
            <a:r>
              <a:rPr lang="it-IT" dirty="0" smtClean="0"/>
              <a:t> </a:t>
            </a:r>
            <a:r>
              <a:rPr lang="it-IT" dirty="0" err="1" smtClean="0"/>
              <a:t>to</a:t>
            </a:r>
            <a:r>
              <a:rPr lang="it-IT" dirty="0" smtClean="0"/>
              <a:t> help </a:t>
            </a:r>
            <a:r>
              <a:rPr lang="it-IT" dirty="0" err="1" smtClean="0"/>
              <a:t>families</a:t>
            </a:r>
            <a:r>
              <a:rPr lang="it-IT" dirty="0" smtClean="0"/>
              <a:t>, reduce </a:t>
            </a:r>
            <a:r>
              <a:rPr lang="it-IT" dirty="0" err="1" smtClean="0"/>
              <a:t>unemployment</a:t>
            </a:r>
            <a:r>
              <a:rPr lang="it-IT" dirty="0" smtClean="0"/>
              <a:t> and </a:t>
            </a:r>
            <a:r>
              <a:rPr lang="it-IT" dirty="0" err="1" smtClean="0"/>
              <a:t>poverty</a:t>
            </a:r>
            <a:r>
              <a:rPr lang="it-IT" dirty="0" smtClean="0"/>
              <a:t>.</a:t>
            </a:r>
          </a:p>
          <a:p>
            <a:endParaRPr lang="en-GB" dirty="0" smtClean="0"/>
          </a:p>
          <a:p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3" Type="http://schemas.openxmlformats.org/officeDocument/2006/relationships/image" Target="../media/image3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radizione">
  <a:themeElements>
    <a:clrScheme name="Tradizione">
      <a:dk1>
        <a:srgbClr val="FFFFFF"/>
      </a:dk1>
      <a:lt1>
        <a:srgbClr val="000000"/>
      </a:lt1>
      <a:dk2>
        <a:srgbClr val="D28E11"/>
      </a:dk2>
      <a:lt2>
        <a:srgbClr val="F2E2AB"/>
      </a:lt2>
      <a:accent1>
        <a:srgbClr val="6B4A0B"/>
      </a:accent1>
      <a:accent2>
        <a:srgbClr val="790A14"/>
      </a:accent2>
      <a:accent3>
        <a:srgbClr val="908342"/>
      </a:accent3>
      <a:accent4>
        <a:srgbClr val="423E5C"/>
      </a:accent4>
      <a:accent5>
        <a:srgbClr val="641345"/>
      </a:accent5>
      <a:accent6>
        <a:srgbClr val="748A2F"/>
      </a:accent6>
      <a:hlink>
        <a:srgbClr val="DD7E0E"/>
      </a:hlink>
      <a:folHlink>
        <a:srgbClr val="7F6F6F"/>
      </a:folHlink>
    </a:clrScheme>
    <a:fontScheme name="Tradizione">
      <a:majorFont>
        <a:latin typeface="Candara"/>
        <a:ea typeface=""/>
        <a:cs typeface=""/>
        <a:font script="Jpan" typeface="メイリオ"/>
      </a:majorFont>
      <a:minorFont>
        <a:latin typeface="Candara"/>
        <a:ea typeface=""/>
        <a:cs typeface=""/>
        <a:font script="Jpan" typeface="メイリオ"/>
      </a:minorFont>
    </a:fontScheme>
    <a:fmtScheme name="Tradizion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10000"/>
                <a:satMod val="150000"/>
              </a:schemeClr>
              <a:schemeClr val="phClr">
                <a:tint val="90000"/>
                <a:satMod val="300000"/>
              </a:schemeClr>
            </a:duotone>
          </a:blip>
          <a:stretch/>
        </a:blipFill>
      </a:fillStyleLst>
      <a:lnStyleLst>
        <a:ln w="1587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38100" cap="flat" cmpd="sng" algn="ctr">
          <a:solidFill>
            <a:schemeClr val="phClr">
              <a:shade val="90000"/>
            </a:schemeClr>
          </a:solidFill>
          <a:prstDash val="solid"/>
          <a:miter/>
        </a:ln>
        <a:ln w="76200" cap="flat" cmpd="dbl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>
            <a:innerShdw blurRad="127000">
              <a:srgbClr val="FFFFFF">
                <a:alpha val="35000"/>
              </a:srgbClr>
            </a:innerShdw>
          </a:effectLst>
          <a:scene3d>
            <a:camera prst="orthographicFront">
              <a:rot lat="0" lon="0" rev="0"/>
            </a:camera>
            <a:lightRig rig="chilly" dir="tl">
              <a:rot lat="0" lon="0" rev="5400000"/>
            </a:lightRig>
          </a:scene3d>
          <a:sp3d prstMaterial="softEdge">
            <a:bevelT w="0" h="0"/>
          </a:sp3d>
        </a:effectStyle>
        <a:effectStyle>
          <a:effectLst>
            <a:outerShdw blurRad="63500" dist="25400" dir="5400000" algn="br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3600000"/>
            </a:lightRig>
          </a:scene3d>
          <a:sp3d>
            <a:bevelT w="889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3">
            <a:duotone>
              <a:schemeClr val="phClr">
                <a:shade val="10000"/>
                <a:satMod val="175000"/>
              </a:schemeClr>
              <a:schemeClr val="phClr">
                <a:satMod val="3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Tradizione.thmx</Template>
  <TotalTime>140</TotalTime>
  <Words>500</Words>
  <Application>Microsoft PowerPoint per Mac</Application>
  <PresentationFormat>Presentazione su schermo (4:3)</PresentationFormat>
  <Paragraphs>27</Paragraphs>
  <Slides>8</Slides>
  <Notes>0</Notes>
  <HiddenSlides>0</HiddenSlides>
  <MMClips>0</MMClips>
  <ScaleCrop>false</ScaleCrop>
  <HeadingPairs>
    <vt:vector size="4" baseType="variant">
      <vt:variant>
        <vt:lpstr>Modello struttura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9" baseType="lpstr">
      <vt:lpstr>Tradizione</vt:lpstr>
      <vt:lpstr>Social Services</vt:lpstr>
      <vt:lpstr>Diapositiva 2</vt:lpstr>
      <vt:lpstr>Diapositiva 3</vt:lpstr>
      <vt:lpstr>Diapositiva 4</vt:lpstr>
      <vt:lpstr>Diapositiva 5</vt:lpstr>
      <vt:lpstr>Household</vt:lpstr>
      <vt:lpstr>Diapositiva 7</vt:lpstr>
      <vt:lpstr>Diapositiva 8</vt:lpstr>
    </vt:vector>
  </TitlesOfParts>
  <Company>Università G.D'Annunzio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Services</dc:title>
  <dc:creator>Alessio Pellegrini</dc:creator>
  <cp:lastModifiedBy>Alessio Pellegrini</cp:lastModifiedBy>
  <cp:revision>3</cp:revision>
  <dcterms:created xsi:type="dcterms:W3CDTF">2014-02-19T06:16:32Z</dcterms:created>
  <dcterms:modified xsi:type="dcterms:W3CDTF">2014-02-19T06:29:05Z</dcterms:modified>
</cp:coreProperties>
</file>