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7" r:id="rId2"/>
    <p:sldId id="259" r:id="rId3"/>
    <p:sldId id="260" r:id="rId4"/>
    <p:sldId id="261" r:id="rId5"/>
    <p:sldId id="262" r:id="rId6"/>
    <p:sldId id="263" r:id="rId7"/>
    <p:sldId id="264" r:id="rId8"/>
    <p:sldId id="272" r:id="rId9"/>
    <p:sldId id="265" r:id="rId10"/>
    <p:sldId id="271" r:id="rId11"/>
    <p:sldId id="268" r:id="rId12"/>
    <p:sldId id="266" r:id="rId13"/>
    <p:sldId id="267" r:id="rId14"/>
    <p:sldId id="269" r:id="rId15"/>
    <p:sldId id="270" r:id="rId16"/>
    <p:sldId id="273" r:id="rId17"/>
    <p:sldId id="274" r:id="rId18"/>
    <p:sldId id="276" r:id="rId19"/>
    <p:sldId id="277" r:id="rId20"/>
    <p:sldId id="280" r:id="rId21"/>
    <p:sldId id="279" r:id="rId22"/>
    <p:sldId id="278" r:id="rId23"/>
    <p:sldId id="281" r:id="rId24"/>
    <p:sldId id="282" r:id="rId25"/>
    <p:sldId id="283" r:id="rId26"/>
    <p:sldId id="275" r:id="rId27"/>
    <p:sldId id="284" r:id="rId28"/>
    <p:sldId id="285" r:id="rId29"/>
    <p:sldId id="286"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281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D3A634-197F-4EB2-B6B4-83F9E756CE7C}" type="slidenum">
              <a:rPr lang="it-IT" smtClean="0"/>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CA508-6377-434E-BD84-C4614A671C8F}" type="datetimeFigureOut">
              <a:rPr lang="it-IT" smtClean="0"/>
              <a:t>08/02/2012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6431D6-F44A-437D-A286-474FC7D4E52E}"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C16431D6-F44A-437D-A286-474FC7D4E52E}" type="slidenum">
              <a:rPr lang="it-IT" smtClean="0"/>
              <a:t>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Arrotonda angolo diagonale rettangolo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olo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10" name="Segnaposto data 9"/>
          <p:cNvSpPr>
            <a:spLocks noGrp="1"/>
          </p:cNvSpPr>
          <p:nvPr>
            <p:ph type="dt" sz="half" idx="10"/>
          </p:nvPr>
        </p:nvSpPr>
        <p:spPr>
          <a:xfrm>
            <a:off x="5562600" y="6509004"/>
            <a:ext cx="3002280" cy="274320"/>
          </a:xfrm>
        </p:spPr>
        <p:txBody>
          <a:bodyPr vert="horz" rtlCol="0"/>
          <a:lstStyle>
            <a:extLst/>
          </a:lstStyle>
          <a:p>
            <a:fld id="{1476B902-CC89-4C00-9C95-B422F0B75F89}" type="datetimeFigureOut">
              <a:rPr lang="it-IT" smtClean="0"/>
              <a:pPr/>
              <a:t>08/02/2012</a:t>
            </a:fld>
            <a:endParaRPr lang="it-IT"/>
          </a:p>
        </p:txBody>
      </p:sp>
      <p:sp>
        <p:nvSpPr>
          <p:cNvPr id="11" name="Segnaposto numero diapositiva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07277C7-120D-409E-8D17-3ADDE75999E5}" type="slidenum">
              <a:rPr lang="it-IT" smtClean="0"/>
              <a:pPr/>
              <a:t>‹N›</a:t>
            </a:fld>
            <a:endParaRPr lang="it-IT"/>
          </a:p>
        </p:txBody>
      </p:sp>
      <p:sp>
        <p:nvSpPr>
          <p:cNvPr id="12" name="Segnaposto piè di pagina 11"/>
          <p:cNvSpPr>
            <a:spLocks noGrp="1"/>
          </p:cNvSpPr>
          <p:nvPr>
            <p:ph type="ftr" sz="quarter" idx="12"/>
          </p:nvPr>
        </p:nvSpPr>
        <p:spPr>
          <a:xfrm>
            <a:off x="1600200" y="6509004"/>
            <a:ext cx="3907464" cy="274320"/>
          </a:xfrm>
        </p:spPr>
        <p:txBody>
          <a:bodyPr vert="horz" rtlCol="0"/>
          <a:lstStyle>
            <a:extLst/>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7" name="Rettangolo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707277C7-120D-409E-8D17-3ADDE75999E5}"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7" name="Rettangolo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a:xfrm>
            <a:off x="5562600" y="6513670"/>
            <a:ext cx="3002280" cy="274320"/>
          </a:xfrm>
        </p:spPr>
        <p:txBody>
          <a:bodyPr vert="horz" rtlCol="0"/>
          <a:lstStyle>
            <a:extLst/>
          </a:lstStyle>
          <a:p>
            <a:fld id="{1476B902-CC89-4C00-9C95-B422F0B75F89}" type="datetimeFigureOut">
              <a:rPr lang="it-IT" smtClean="0"/>
              <a:pPr/>
              <a:t>08/02/2012</a:t>
            </a:fld>
            <a:endParaRPr lang="it-IT"/>
          </a:p>
        </p:txBody>
      </p:sp>
      <p:sp>
        <p:nvSpPr>
          <p:cNvPr id="9" name="Segnaposto numero diapositiva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07277C7-120D-409E-8D17-3ADDE75999E5}" type="slidenum">
              <a:rPr lang="it-IT" smtClean="0"/>
              <a:pPr/>
              <a:t>‹N›</a:t>
            </a:fld>
            <a:endParaRPr lang="it-IT"/>
          </a:p>
        </p:txBody>
      </p:sp>
      <p:sp>
        <p:nvSpPr>
          <p:cNvPr id="10" name="Segnaposto piè di pagina 9"/>
          <p:cNvSpPr>
            <a:spLocks noGrp="1"/>
          </p:cNvSpPr>
          <p:nvPr>
            <p:ph type="ftr" sz="quarter" idx="12"/>
          </p:nvPr>
        </p:nvSpPr>
        <p:spPr>
          <a:xfrm>
            <a:off x="1600200" y="6513670"/>
            <a:ext cx="3907464" cy="274320"/>
          </a:xfrm>
        </p:spPr>
        <p:txBody>
          <a:bodyPr vert="horz" rtlCol="0"/>
          <a:lstStyle>
            <a:extLst/>
          </a:lstStyle>
          <a:p>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a:xfrm>
            <a:off x="8641080" y="6514568"/>
            <a:ext cx="464288" cy="274320"/>
          </a:xfrm>
        </p:spPr>
        <p:txBody>
          <a:bodyPr/>
          <a:lstStyle>
            <a:extLst/>
          </a:lstStyle>
          <a:p>
            <a:fld id="{707277C7-120D-409E-8D17-3ADDE75999E5}" type="slidenum">
              <a:rPr lang="it-IT" smtClean="0"/>
              <a:pPr/>
              <a:t>‹N›</a:t>
            </a:fld>
            <a:endParaRPr lang="it-IT"/>
          </a:p>
        </p:txBody>
      </p:sp>
      <p:sp>
        <p:nvSpPr>
          <p:cNvPr id="10" name="Rettangolo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Rettangolo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ttangolo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olo 1"/>
          <p:cNvSpPr>
            <a:spLocks noGrp="1"/>
          </p:cNvSpPr>
          <p:nvPr>
            <p:ph type="title"/>
          </p:nvPr>
        </p:nvSpPr>
        <p:spPr>
          <a:xfrm>
            <a:off x="457200" y="251948"/>
            <a:ext cx="8229600" cy="1143000"/>
          </a:xfrm>
        </p:spPr>
        <p:txBody>
          <a:bodyPr anchor="b"/>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a:xfrm>
            <a:off x="8641080" y="6514568"/>
            <a:ext cx="464288" cy="274320"/>
          </a:xfrm>
        </p:spPr>
        <p:txBody>
          <a:bodyPr/>
          <a:lstStyle>
            <a:extLst/>
          </a:lstStyle>
          <a:p>
            <a:fld id="{707277C7-120D-409E-8D17-3ADDE75999E5}"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53218"/>
            <a:ext cx="8229600" cy="1143000"/>
          </a:xfrm>
        </p:spPr>
        <p:txBody>
          <a:bodyP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707277C7-120D-409E-8D17-3ADDE75999E5}" type="slidenum">
              <a:rPr lang="it-IT" smtClean="0"/>
              <a:pPr/>
              <a:t>‹N›</a:t>
            </a:fld>
            <a:endParaRPr lang="it-IT"/>
          </a:p>
        </p:txBody>
      </p:sp>
      <p:sp>
        <p:nvSpPr>
          <p:cNvPr id="7" name="Rettangolo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3" name="Segnaposto piè di pagina 2"/>
          <p:cNvSpPr>
            <a:spLocks noGrp="1"/>
          </p:cNvSpPr>
          <p:nvPr>
            <p:ph type="ftr" sz="quarter" idx="11"/>
          </p:nvPr>
        </p:nvSpPr>
        <p:spPr/>
        <p:txBody>
          <a:bodyPr/>
          <a:lstStyle>
            <a:extLst/>
          </a:lstStyle>
          <a:p>
            <a:endParaRPr lang="it-IT"/>
          </a:p>
        </p:txBody>
      </p:sp>
      <p:sp>
        <p:nvSpPr>
          <p:cNvPr id="4" name="Segnaposto numero diapositiva 3"/>
          <p:cNvSpPr>
            <a:spLocks noGrp="1"/>
          </p:cNvSpPr>
          <p:nvPr>
            <p:ph type="sldNum" sz="quarter" idx="12"/>
          </p:nvPr>
        </p:nvSpPr>
        <p:spPr/>
        <p:txBody>
          <a:bodyPr/>
          <a:lstStyle>
            <a:extLst/>
          </a:lstStyle>
          <a:p>
            <a:fld id="{707277C7-120D-409E-8D17-3ADDE75999E5}"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2"/>
      </p:bgRef>
    </p:bg>
    <p:spTree>
      <p:nvGrpSpPr>
        <p:cNvPr id="1" name=""/>
        <p:cNvGrpSpPr/>
        <p:nvPr/>
      </p:nvGrpSpPr>
      <p:grpSpPr>
        <a:xfrm>
          <a:off x="0" y="0"/>
          <a:ext cx="0" cy="0"/>
          <a:chOff x="0" y="0"/>
          <a:chExt cx="0" cy="0"/>
        </a:xfrm>
      </p:grpSpPr>
      <p:sp>
        <p:nvSpPr>
          <p:cNvPr id="8" name="Rettangolo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963136" y="304800"/>
            <a:ext cx="3931920" cy="762000"/>
          </a:xfrm>
        </p:spPr>
        <p:txBody>
          <a:bodyPr anchor="b"/>
          <a:lstStyle>
            <a:lvl1pPr marL="0" algn="r">
              <a:buNone/>
              <a:defRPr sz="2000" b="1"/>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9" name="Segnaposto data 8"/>
          <p:cNvSpPr>
            <a:spLocks noGrp="1"/>
          </p:cNvSpPr>
          <p:nvPr>
            <p:ph type="dt" sz="half" idx="10"/>
          </p:nvPr>
        </p:nvSpPr>
        <p:spPr>
          <a:xfrm>
            <a:off x="5562600" y="6513670"/>
            <a:ext cx="3002280" cy="274320"/>
          </a:xfrm>
        </p:spPr>
        <p:txBody>
          <a:bodyPr vert="horz" rtlCol="0"/>
          <a:lstStyle>
            <a:extLst/>
          </a:lstStyle>
          <a:p>
            <a:fld id="{1476B902-CC89-4C00-9C95-B422F0B75F89}" type="datetimeFigureOut">
              <a:rPr lang="it-IT" smtClean="0"/>
              <a:pPr/>
              <a:t>08/02/2012</a:t>
            </a:fld>
            <a:endParaRPr lang="it-IT"/>
          </a:p>
        </p:txBody>
      </p:sp>
      <p:sp>
        <p:nvSpPr>
          <p:cNvPr id="10" name="Segnaposto numero diapositiva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07277C7-120D-409E-8D17-3ADDE75999E5}" type="slidenum">
              <a:rPr lang="it-IT" smtClean="0"/>
              <a:pPr/>
              <a:t>‹N›</a:t>
            </a:fld>
            <a:endParaRPr lang="it-IT"/>
          </a:p>
        </p:txBody>
      </p:sp>
      <p:sp>
        <p:nvSpPr>
          <p:cNvPr id="11" name="Segnaposto piè di pagina 10"/>
          <p:cNvSpPr>
            <a:spLocks noGrp="1"/>
          </p:cNvSpPr>
          <p:nvPr>
            <p:ph type="ftr" sz="quarter" idx="12"/>
          </p:nvPr>
        </p:nvSpPr>
        <p:spPr>
          <a:xfrm>
            <a:off x="1600200" y="6513670"/>
            <a:ext cx="3907464" cy="274320"/>
          </a:xfrm>
        </p:spPr>
        <p:txBody>
          <a:bodyPr vert="horz" rtlCol="0"/>
          <a:lstStyle>
            <a:extLst/>
          </a:lstStyle>
          <a:p>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040443" y="4724400"/>
            <a:ext cx="5486400" cy="664536"/>
          </a:xfrm>
        </p:spPr>
        <p:txBody>
          <a:bodyPr anchor="b"/>
          <a:lstStyle>
            <a:lvl1pPr marL="0" algn="r">
              <a:buNone/>
              <a:defRPr sz="2000" b="1"/>
            </a:lvl1pPr>
            <a:extLst/>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
        <p:nvSpPr>
          <p:cNvPr id="13" name="Segnaposto immagine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it-IT" smtClean="0">
                <a:solidFill>
                  <a:schemeClr val="lt1"/>
                </a:solidFill>
                <a:latin typeface="+mn-lt"/>
                <a:ea typeface="+mn-ea"/>
                <a:cs typeface="+mn-cs"/>
              </a:rPr>
              <a:t>Fare clic sull'icona per inserire un'immagine</a:t>
            </a:r>
            <a:endParaRPr kumimoji="0" lang="en-US" dirty="0">
              <a:solidFill>
                <a:schemeClr val="lt1"/>
              </a:solidFill>
              <a:latin typeface="+mn-lt"/>
              <a:ea typeface="+mn-ea"/>
              <a:cs typeface="+mn-cs"/>
            </a:endParaRPr>
          </a:p>
        </p:txBody>
      </p:sp>
      <p:sp>
        <p:nvSpPr>
          <p:cNvPr id="8" name="Segnaposto data 7"/>
          <p:cNvSpPr>
            <a:spLocks noGrp="1"/>
          </p:cNvSpPr>
          <p:nvPr>
            <p:ph type="dt" sz="half" idx="10"/>
          </p:nvPr>
        </p:nvSpPr>
        <p:spPr>
          <a:xfrm>
            <a:off x="5562600" y="6509004"/>
            <a:ext cx="3002280" cy="274320"/>
          </a:xfrm>
        </p:spPr>
        <p:txBody>
          <a:bodyPr vert="horz" rtlCol="0"/>
          <a:lstStyle>
            <a:extLst/>
          </a:lstStyle>
          <a:p>
            <a:fld id="{1476B902-CC89-4C00-9C95-B422F0B75F89}" type="datetimeFigureOut">
              <a:rPr lang="it-IT" smtClean="0"/>
              <a:pPr/>
              <a:t>08/02/2012</a:t>
            </a:fld>
            <a:endParaRPr lang="it-IT"/>
          </a:p>
        </p:txBody>
      </p:sp>
      <p:sp>
        <p:nvSpPr>
          <p:cNvPr id="9" name="Segnaposto numero diapositiva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07277C7-120D-409E-8D17-3ADDE75999E5}" type="slidenum">
              <a:rPr lang="it-IT" smtClean="0"/>
              <a:pPr/>
              <a:t>‹N›</a:t>
            </a:fld>
            <a:endParaRPr lang="it-IT"/>
          </a:p>
        </p:txBody>
      </p:sp>
      <p:sp>
        <p:nvSpPr>
          <p:cNvPr id="10" name="Segnaposto piè di pagina 9"/>
          <p:cNvSpPr>
            <a:spLocks noGrp="1"/>
          </p:cNvSpPr>
          <p:nvPr>
            <p:ph type="ftr" sz="quarter" idx="12"/>
          </p:nvPr>
        </p:nvSpPr>
        <p:spPr>
          <a:xfrm>
            <a:off x="1600200" y="6509004"/>
            <a:ext cx="3907464" cy="274320"/>
          </a:xfrm>
        </p:spPr>
        <p:txBody>
          <a:bodyPr vert="horz" rtlCol="0"/>
          <a:lstStyle>
            <a:extLst/>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707277C7-120D-409E-8D17-3ADDE75999E5}"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lvl1pPr algn="l">
              <a:defRPr/>
            </a:lvl1pPr>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1476B902-CC89-4C00-9C95-B422F0B75F89}" type="datetimeFigureOut">
              <a:rPr lang="it-IT" smtClean="0"/>
              <a:pPr/>
              <a:t>08/02/2012</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707277C7-120D-409E-8D17-3ADDE75999E5}"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Arrotonda angolo diagonale rettangolo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Segnaposto piè di pagina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it-IT"/>
          </a:p>
        </p:txBody>
      </p:sp>
      <p:sp>
        <p:nvSpPr>
          <p:cNvPr id="14" name="Segnaposto data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476B902-CC89-4C00-9C95-B422F0B75F89}" type="datetimeFigureOut">
              <a:rPr lang="it-IT" smtClean="0"/>
              <a:pPr/>
              <a:t>08/02/2012</a:t>
            </a:fld>
            <a:endParaRPr lang="it-IT"/>
          </a:p>
        </p:txBody>
      </p:sp>
      <p:sp>
        <p:nvSpPr>
          <p:cNvPr id="23" name="Segnaposto numero diapositiva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07277C7-120D-409E-8D17-3ADDE75999E5}" type="slidenum">
              <a:rPr lang="it-IT" smtClean="0"/>
              <a:pPr/>
              <a:t>‹N›</a:t>
            </a:fld>
            <a:endParaRPr lang="it-IT"/>
          </a:p>
        </p:txBody>
      </p:sp>
      <p:sp>
        <p:nvSpPr>
          <p:cNvPr id="22" name="Segnaposto titolo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53536"/>
            <a:ext cx="8507288" cy="583176"/>
          </a:xfrm>
        </p:spPr>
        <p:txBody>
          <a:bodyPr>
            <a:noAutofit/>
          </a:bodyPr>
          <a:lstStyle/>
          <a:p>
            <a:pPr algn="l"/>
            <a:r>
              <a:rPr lang="it-IT" sz="3600" dirty="0" smtClean="0">
                <a:solidFill>
                  <a:schemeClr val="bg1"/>
                </a:solidFill>
              </a:rPr>
              <a:t>  RICERCA	       	       METODOLOGIA</a:t>
            </a:r>
            <a:endParaRPr lang="it-IT" sz="3600" dirty="0">
              <a:solidFill>
                <a:schemeClr val="bg1"/>
              </a:solidFill>
            </a:endParaRPr>
          </a:p>
        </p:txBody>
      </p:sp>
      <p:sp>
        <p:nvSpPr>
          <p:cNvPr id="3" name="Segnaposto contenuto 2"/>
          <p:cNvSpPr>
            <a:spLocks noGrp="1"/>
          </p:cNvSpPr>
          <p:nvPr>
            <p:ph sz="half" idx="1"/>
          </p:nvPr>
        </p:nvSpPr>
        <p:spPr>
          <a:xfrm>
            <a:off x="457200" y="1645920"/>
            <a:ext cx="4038600" cy="4735408"/>
          </a:xfrm>
        </p:spPr>
        <p:txBody>
          <a:bodyPr>
            <a:normAutofit fontScale="40000" lnSpcReduction="20000"/>
          </a:bodyPr>
          <a:lstStyle/>
          <a:p>
            <a:pPr>
              <a:buNone/>
            </a:pPr>
            <a:endParaRPr lang="it-IT" sz="3000" dirty="0" smtClean="0"/>
          </a:p>
          <a:p>
            <a:r>
              <a:rPr lang="it-IT" sz="6200" b="1" dirty="0" smtClean="0">
                <a:latin typeface="Constantia" pitchFamily="18" charset="0"/>
              </a:rPr>
              <a:t>l’evoluzione e la trasformazione sia territoriale che sociale della riviera balneare romagnola, dall’avvento e consolidamento del </a:t>
            </a:r>
            <a:r>
              <a:rPr lang="it-IT" sz="6200" b="1" i="1" dirty="0" smtClean="0">
                <a:latin typeface="Constantia" pitchFamily="18" charset="0"/>
              </a:rPr>
              <a:t>turismo di massa</a:t>
            </a:r>
            <a:r>
              <a:rPr lang="it-IT" sz="6200" b="1" dirty="0" smtClean="0">
                <a:latin typeface="Constantia" pitchFamily="18" charset="0"/>
              </a:rPr>
              <a:t> alla sua crisi e all’affiorare di forme di </a:t>
            </a:r>
            <a:r>
              <a:rPr lang="it-IT" sz="6200" b="1" i="1" dirty="0" smtClean="0">
                <a:latin typeface="Constantia" pitchFamily="18" charset="0"/>
              </a:rPr>
              <a:t>turismi post-moderni</a:t>
            </a:r>
            <a:r>
              <a:rPr lang="it-IT" sz="6200" b="1" dirty="0" smtClean="0">
                <a:latin typeface="Constantia" pitchFamily="18" charset="0"/>
              </a:rPr>
              <a:t> segmentati e diversificati.</a:t>
            </a:r>
          </a:p>
          <a:p>
            <a:endParaRPr lang="it-IT" sz="7400" dirty="0"/>
          </a:p>
        </p:txBody>
      </p:sp>
      <p:sp>
        <p:nvSpPr>
          <p:cNvPr id="4" name="Segnaposto contenuto 3"/>
          <p:cNvSpPr>
            <a:spLocks noGrp="1"/>
          </p:cNvSpPr>
          <p:nvPr>
            <p:ph sz="half" idx="2"/>
          </p:nvPr>
        </p:nvSpPr>
        <p:spPr>
          <a:xfrm>
            <a:off x="4427984" y="1628800"/>
            <a:ext cx="4258816" cy="4968552"/>
          </a:xfrm>
        </p:spPr>
        <p:txBody>
          <a:bodyPr>
            <a:noAutofit/>
          </a:bodyPr>
          <a:lstStyle/>
          <a:p>
            <a:r>
              <a:rPr lang="it-IT" sz="2000" b="1" dirty="0" smtClean="0">
                <a:latin typeface="Constantia" pitchFamily="18" charset="0"/>
              </a:rPr>
              <a:t>empiricamente la tematica di fianco viene analizzata mediante un </a:t>
            </a:r>
            <a:r>
              <a:rPr lang="it-IT" sz="2000" b="1" i="1" dirty="0" smtClean="0">
                <a:latin typeface="Constantia" pitchFamily="18" charset="0"/>
              </a:rPr>
              <a:t>percorso di ricerca </a:t>
            </a:r>
            <a:r>
              <a:rPr lang="it-IT" sz="2000" b="1" i="1" dirty="0" err="1" smtClean="0">
                <a:latin typeface="Constantia" pitchFamily="18" charset="0"/>
              </a:rPr>
              <a:t>etno-sociologico</a:t>
            </a:r>
            <a:r>
              <a:rPr lang="it-IT" sz="2000" b="1" dirty="0" smtClean="0">
                <a:latin typeface="Constantia" pitchFamily="18" charset="0"/>
              </a:rPr>
              <a:t> – nel quale le tecniche di indagine più tradizionali di stampo qualitativo si integrano con quelle </a:t>
            </a:r>
            <a:r>
              <a:rPr lang="it-IT" sz="2000" b="1" i="1" dirty="0" smtClean="0">
                <a:latin typeface="Constantia" pitchFamily="18" charset="0"/>
              </a:rPr>
              <a:t>visuali</a:t>
            </a:r>
            <a:r>
              <a:rPr lang="it-IT" sz="2000" b="1" dirty="0" smtClean="0">
                <a:latin typeface="Constantia" pitchFamily="18" charset="0"/>
              </a:rPr>
              <a:t> – mirato allo studio e all’evoluzione di alcune località balneari collocate sulla </a:t>
            </a:r>
            <a:r>
              <a:rPr lang="it-IT" sz="2000" b="1" i="1" dirty="0" smtClean="0">
                <a:latin typeface="Constantia" pitchFamily="18" charset="0"/>
              </a:rPr>
              <a:t>costa adriatica</a:t>
            </a:r>
            <a:r>
              <a:rPr lang="it-IT" sz="2000" b="1" dirty="0" smtClean="0">
                <a:latin typeface="Constantia" pitchFamily="18" charset="0"/>
              </a:rPr>
              <a:t> del Comune di Cervia: </a:t>
            </a:r>
            <a:r>
              <a:rPr lang="it-IT" sz="2000" b="1" dirty="0" err="1" smtClean="0">
                <a:latin typeface="Constantia" pitchFamily="18" charset="0"/>
              </a:rPr>
              <a:t>Cervia</a:t>
            </a:r>
            <a:r>
              <a:rPr lang="it-IT" sz="2000" b="1" dirty="0" smtClean="0">
                <a:latin typeface="Constantia" pitchFamily="18" charset="0"/>
              </a:rPr>
              <a:t>  Milano Marittima e </a:t>
            </a:r>
            <a:r>
              <a:rPr lang="it-IT" sz="2000" b="1" dirty="0" err="1" smtClean="0">
                <a:latin typeface="Constantia" pitchFamily="18" charset="0"/>
              </a:rPr>
              <a:t>Pinarella</a:t>
            </a:r>
            <a:r>
              <a:rPr lang="it-IT" sz="2000" b="1" dirty="0" smtClean="0">
                <a:latin typeface="Constantia" pitchFamily="18" charset="0"/>
              </a:rPr>
              <a:t>.</a:t>
            </a:r>
          </a:p>
          <a:p>
            <a:endParaRPr lang="it-IT"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95536" y="404664"/>
            <a:ext cx="8496944" cy="6009017"/>
          </a:xfrm>
          <a:prstGeom prst="rect">
            <a:avLst/>
          </a:prstGeom>
        </p:spPr>
        <p:txBody>
          <a:bodyPr wrap="square">
            <a:spAutoFit/>
          </a:bodyPr>
          <a:lstStyle/>
          <a:p>
            <a:pPr algn="just">
              <a:lnSpc>
                <a:spcPct val="80000"/>
              </a:lnSpc>
              <a:buFont typeface="Arial" pitchFamily="34" charset="0"/>
              <a:buChar char="•"/>
            </a:pPr>
            <a:r>
              <a:rPr lang="it-IT" sz="2400" b="1" dirty="0" smtClean="0">
                <a:latin typeface="Constantia" pitchFamily="18" charset="0"/>
              </a:rPr>
              <a:t>Si è scelta qui la prospettiva </a:t>
            </a:r>
            <a:r>
              <a:rPr lang="it-IT" sz="2400" b="1" i="1" dirty="0" err="1" smtClean="0">
                <a:solidFill>
                  <a:schemeClr val="bg1"/>
                </a:solidFill>
                <a:latin typeface="Constantia" pitchFamily="18" charset="0"/>
              </a:rPr>
              <a:t>etno-sociologica</a:t>
            </a:r>
            <a:r>
              <a:rPr lang="it-IT" sz="2400" b="1" dirty="0" smtClean="0">
                <a:latin typeface="Constantia" pitchFamily="18" charset="0"/>
              </a:rPr>
              <a:t>, che da un punto di vista teorico definisce i suoi oggetti a partire da fenomeni sociologici, ma metodologicamente e per le tecniche utilizzate rimanda all’indagine antropologica ed etnografica. </a:t>
            </a:r>
          </a:p>
          <a:p>
            <a:pPr algn="just">
              <a:lnSpc>
                <a:spcPct val="80000"/>
              </a:lnSpc>
            </a:pPr>
            <a:endParaRPr lang="it-IT" sz="2400" b="1" dirty="0" smtClean="0">
              <a:latin typeface="Constantia" pitchFamily="18" charset="0"/>
            </a:endParaRPr>
          </a:p>
          <a:p>
            <a:pPr algn="just">
              <a:lnSpc>
                <a:spcPct val="80000"/>
              </a:lnSpc>
              <a:buFont typeface="Arial" pitchFamily="34" charset="0"/>
              <a:buChar char="•"/>
            </a:pPr>
            <a:r>
              <a:rPr lang="it-IT" sz="2400" b="1" dirty="0" smtClean="0">
                <a:latin typeface="Constantia" pitchFamily="18" charset="0"/>
              </a:rPr>
              <a:t>Tale prospettiva cerca di ottenere una descrizione in profondità del proprio oggetto sociale, attraverso uno studio sul campo che si va specificando sempre di più, mano a mano che le conoscenze sull’oggetto stesso aumentano.</a:t>
            </a:r>
          </a:p>
          <a:p>
            <a:pPr algn="just">
              <a:lnSpc>
                <a:spcPct val="80000"/>
              </a:lnSpc>
            </a:pPr>
            <a:endParaRPr lang="it-IT" sz="2400" b="1" dirty="0" smtClean="0">
              <a:latin typeface="Constantia" pitchFamily="18" charset="0"/>
            </a:endParaRPr>
          </a:p>
          <a:p>
            <a:pPr algn="just">
              <a:lnSpc>
                <a:spcPct val="80000"/>
              </a:lnSpc>
              <a:buFont typeface="Arial" pitchFamily="34" charset="0"/>
              <a:buChar char="•"/>
            </a:pPr>
            <a:r>
              <a:rPr lang="it-IT" sz="2400" b="1" dirty="0" smtClean="0">
                <a:latin typeface="Constantia" pitchFamily="18" charset="0"/>
              </a:rPr>
              <a:t>Una delle tesi assunte dall’</a:t>
            </a:r>
            <a:r>
              <a:rPr lang="it-IT" sz="2400" b="1" i="1" dirty="0" err="1" smtClean="0">
                <a:latin typeface="Constantia" pitchFamily="18" charset="0"/>
              </a:rPr>
              <a:t>etno-sociologia</a:t>
            </a:r>
            <a:r>
              <a:rPr lang="it-IT" sz="2400" b="1" dirty="0" smtClean="0">
                <a:latin typeface="Constantia" pitchFamily="18" charset="0"/>
              </a:rPr>
              <a:t> sta nel ritenere che i criteri e le caratteristiche alla base di un preciso mondo sociale si ritrovino in ciascuno dei soggetti che a questo mondo appartengono. In tal modo osservando e cercando di indagare i significati che alcuni di questi attribuiscono al proprio </a:t>
            </a:r>
            <a:r>
              <a:rPr lang="it-IT" sz="2400" b="1" i="1" dirty="0" smtClean="0">
                <a:latin typeface="Constantia" pitchFamily="18" charset="0"/>
              </a:rPr>
              <a:t>microcosmo</a:t>
            </a:r>
            <a:r>
              <a:rPr lang="it-IT" sz="2400" b="1" dirty="0" smtClean="0">
                <a:latin typeface="Constantia" pitchFamily="18" charset="0"/>
              </a:rPr>
              <a:t> è possibile risalire a parte delle regole e delle norme sociali fondamentali nel loro </a:t>
            </a:r>
            <a:r>
              <a:rPr lang="it-IT" sz="2400" b="1" i="1" dirty="0" smtClean="0">
                <a:latin typeface="Constantia" pitchFamily="18" charset="0"/>
              </a:rPr>
              <a:t>macrocosmo</a:t>
            </a:r>
            <a:r>
              <a:rPr lang="it-IT" sz="2400" b="1" dirty="0" smtClean="0">
                <a:latin typeface="Constantia" pitchFamily="18"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53536"/>
            <a:ext cx="8784976" cy="1143000"/>
          </a:xfrm>
        </p:spPr>
        <p:txBody>
          <a:bodyPr>
            <a:normAutofit fontScale="90000"/>
          </a:bodyPr>
          <a:lstStyle/>
          <a:p>
            <a:pPr algn="ctr"/>
            <a:r>
              <a:rPr lang="it-IT" sz="4800" dirty="0" smtClean="0">
                <a:effectLst/>
              </a:rPr>
              <a:t/>
            </a:r>
            <a:br>
              <a:rPr lang="it-IT" sz="4800" dirty="0" smtClean="0">
                <a:effectLst/>
              </a:rPr>
            </a:br>
            <a:r>
              <a:rPr lang="it-IT" sz="3600" b="1" dirty="0" smtClean="0">
                <a:solidFill>
                  <a:schemeClr val="bg1"/>
                </a:solidFill>
                <a:effectLst/>
              </a:rPr>
              <a:t>PIANO METODOLOGICO : LE ORIGINI E I PRESUPPOSTI DELLA SCELTA</a:t>
            </a:r>
            <a:endParaRPr lang="it-IT" sz="3600" b="1" dirty="0">
              <a:solidFill>
                <a:schemeClr val="bg1"/>
              </a:solidFill>
            </a:endParaRPr>
          </a:p>
        </p:txBody>
      </p:sp>
      <p:sp>
        <p:nvSpPr>
          <p:cNvPr id="3" name="Segnaposto contenuto 2"/>
          <p:cNvSpPr>
            <a:spLocks noGrp="1"/>
          </p:cNvSpPr>
          <p:nvPr>
            <p:ph idx="1"/>
          </p:nvPr>
        </p:nvSpPr>
        <p:spPr>
          <a:xfrm>
            <a:off x="539552" y="1556792"/>
            <a:ext cx="8229600" cy="5517232"/>
          </a:xfrm>
        </p:spPr>
        <p:txBody>
          <a:bodyPr>
            <a:normAutofit lnSpcReduction="10000"/>
          </a:bodyPr>
          <a:lstStyle/>
          <a:p>
            <a:pPr algn="just">
              <a:lnSpc>
                <a:spcPct val="80000"/>
              </a:lnSpc>
              <a:buFontTx/>
              <a:buNone/>
            </a:pPr>
            <a:r>
              <a:rPr lang="it-IT" sz="3300" dirty="0" smtClean="0">
                <a:latin typeface="Constantia" pitchFamily="18" charset="0"/>
              </a:rPr>
              <a:t>La </a:t>
            </a:r>
            <a:r>
              <a:rPr lang="it-IT" sz="3300" b="1" dirty="0" smtClean="0">
                <a:solidFill>
                  <a:schemeClr val="bg1"/>
                </a:solidFill>
                <a:latin typeface="Constantia" pitchFamily="18" charset="0"/>
              </a:rPr>
              <a:t>Scuola di Chicago</a:t>
            </a:r>
            <a:r>
              <a:rPr lang="it-IT" sz="3300" dirty="0" smtClean="0">
                <a:solidFill>
                  <a:schemeClr val="bg1"/>
                </a:solidFill>
                <a:latin typeface="Constantia" pitchFamily="18" charset="0"/>
              </a:rPr>
              <a:t> </a:t>
            </a:r>
            <a:r>
              <a:rPr lang="it-IT" sz="3300" dirty="0" smtClean="0">
                <a:latin typeface="Constantia" pitchFamily="18" charset="0"/>
              </a:rPr>
              <a:t>si è sempre</a:t>
            </a:r>
          </a:p>
          <a:p>
            <a:pPr algn="just">
              <a:lnSpc>
                <a:spcPct val="80000"/>
              </a:lnSpc>
              <a:buFontTx/>
              <a:buNone/>
            </a:pPr>
            <a:r>
              <a:rPr lang="it-IT" sz="3300" dirty="0" smtClean="0">
                <a:latin typeface="Constantia" pitchFamily="18" charset="0"/>
              </a:rPr>
              <a:t>focalizzata sull’analisi di fenomeni pensati</a:t>
            </a:r>
          </a:p>
          <a:p>
            <a:pPr algn="just">
              <a:lnSpc>
                <a:spcPct val="80000"/>
              </a:lnSpc>
              <a:buFontTx/>
              <a:buNone/>
            </a:pPr>
            <a:r>
              <a:rPr lang="it-IT" sz="3300" dirty="0" smtClean="0">
                <a:latin typeface="Constantia" pitchFamily="18" charset="0"/>
              </a:rPr>
              <a:t>“con il loro ambiente” e su quella dei</a:t>
            </a:r>
          </a:p>
          <a:p>
            <a:pPr algn="just">
              <a:lnSpc>
                <a:spcPct val="80000"/>
              </a:lnSpc>
              <a:buFontTx/>
              <a:buNone/>
            </a:pPr>
            <a:r>
              <a:rPr lang="it-IT" sz="3300" dirty="0" smtClean="0">
                <a:latin typeface="Constantia" pitchFamily="18" charset="0"/>
              </a:rPr>
              <a:t>mutamenti del comportamento umano in</a:t>
            </a:r>
          </a:p>
          <a:p>
            <a:pPr algn="just">
              <a:lnSpc>
                <a:spcPct val="80000"/>
              </a:lnSpc>
              <a:buFontTx/>
              <a:buNone/>
            </a:pPr>
            <a:r>
              <a:rPr lang="it-IT" sz="3300" dirty="0" smtClean="0">
                <a:latin typeface="Constantia" pitchFamily="18" charset="0"/>
              </a:rPr>
              <a:t>relazione al tempo e allo spazio. </a:t>
            </a:r>
          </a:p>
          <a:p>
            <a:pPr algn="just">
              <a:lnSpc>
                <a:spcPct val="80000"/>
              </a:lnSpc>
              <a:buFontTx/>
              <a:buNone/>
            </a:pPr>
            <a:r>
              <a:rPr lang="it-IT" sz="3300" dirty="0" smtClean="0">
                <a:latin typeface="Constantia" pitchFamily="18" charset="0"/>
              </a:rPr>
              <a:t>Ecco perché la sua prospettiva risulta simile</a:t>
            </a:r>
          </a:p>
          <a:p>
            <a:pPr algn="just">
              <a:lnSpc>
                <a:spcPct val="80000"/>
              </a:lnSpc>
              <a:buFontTx/>
              <a:buNone/>
            </a:pPr>
            <a:r>
              <a:rPr lang="it-IT" sz="3300" dirty="0" smtClean="0">
                <a:latin typeface="Constantia" pitchFamily="18" charset="0"/>
              </a:rPr>
              <a:t>a quella degli antropologi: le </a:t>
            </a:r>
            <a:r>
              <a:rPr lang="it-IT" sz="3300" i="1" dirty="0" smtClean="0">
                <a:latin typeface="Constantia" pitchFamily="18" charset="0"/>
              </a:rPr>
              <a:t>analisi di</a:t>
            </a:r>
          </a:p>
          <a:p>
            <a:pPr algn="just">
              <a:lnSpc>
                <a:spcPct val="80000"/>
              </a:lnSpc>
              <a:buFontTx/>
              <a:buNone/>
            </a:pPr>
            <a:r>
              <a:rPr lang="it-IT" sz="3300" i="1" dirty="0" smtClean="0">
                <a:latin typeface="Constantia" pitchFamily="18" charset="0"/>
              </a:rPr>
              <a:t>sfondo</a:t>
            </a:r>
            <a:r>
              <a:rPr lang="it-IT" sz="3300" dirty="0" smtClean="0">
                <a:latin typeface="Constantia" pitchFamily="18" charset="0"/>
              </a:rPr>
              <a:t> in cui si delineano i caratteri socio</a:t>
            </a:r>
          </a:p>
          <a:p>
            <a:pPr algn="just">
              <a:lnSpc>
                <a:spcPct val="80000"/>
              </a:lnSpc>
              <a:buFontTx/>
              <a:buNone/>
            </a:pPr>
            <a:r>
              <a:rPr lang="it-IT" sz="3300" dirty="0" smtClean="0">
                <a:latin typeface="Constantia" pitchFamily="18" charset="0"/>
              </a:rPr>
              <a:t>evolutivi e quelli strutturali di determinati</a:t>
            </a:r>
          </a:p>
          <a:p>
            <a:pPr algn="just">
              <a:lnSpc>
                <a:spcPct val="80000"/>
              </a:lnSpc>
              <a:buFontTx/>
              <a:buNone/>
            </a:pPr>
            <a:r>
              <a:rPr lang="it-IT" sz="3300" dirty="0" smtClean="0">
                <a:latin typeface="Constantia" pitchFamily="18" charset="0"/>
              </a:rPr>
              <a:t>oggetti sociali sono sempre seguite</a:t>
            </a:r>
          </a:p>
          <a:p>
            <a:pPr algn="just">
              <a:lnSpc>
                <a:spcPct val="80000"/>
              </a:lnSpc>
              <a:buFontTx/>
              <a:buNone/>
            </a:pPr>
            <a:r>
              <a:rPr lang="it-IT" sz="3300" dirty="0" smtClean="0">
                <a:latin typeface="Constantia" pitchFamily="18" charset="0"/>
              </a:rPr>
              <a:t>dall’osservazione diretta di questi ultimi</a:t>
            </a:r>
          </a:p>
          <a:p>
            <a:pPr algn="just">
              <a:lnSpc>
                <a:spcPct val="80000"/>
              </a:lnSpc>
              <a:buFontTx/>
              <a:buNone/>
            </a:pPr>
            <a:r>
              <a:rPr lang="it-IT" sz="3300" dirty="0" smtClean="0">
                <a:latin typeface="Constantia" pitchFamily="18" charset="0"/>
              </a:rPr>
              <a:t>all’interno del loro contesto spaziale, da</a:t>
            </a:r>
          </a:p>
          <a:p>
            <a:pPr algn="just">
              <a:lnSpc>
                <a:spcPct val="80000"/>
              </a:lnSpc>
              <a:buFontTx/>
              <a:buNone/>
            </a:pPr>
            <a:r>
              <a:rPr lang="it-IT" sz="3300" dirty="0" smtClean="0">
                <a:latin typeface="Constantia" pitchFamily="18" charset="0"/>
              </a:rPr>
              <a:t>colloqui in profondità, dallo </a:t>
            </a:r>
            <a:r>
              <a:rPr lang="it-IT" sz="3300" i="1" dirty="0" smtClean="0">
                <a:latin typeface="Constantia" pitchFamily="18" charset="0"/>
              </a:rPr>
              <a:t>studio di casi</a:t>
            </a:r>
            <a:r>
              <a:rPr lang="it-IT" sz="3300" dirty="0" smtClean="0">
                <a:latin typeface="Constantia" pitchFamily="18" charset="0"/>
              </a:rPr>
              <a:t> e</a:t>
            </a:r>
          </a:p>
          <a:p>
            <a:pPr algn="just">
              <a:lnSpc>
                <a:spcPct val="80000"/>
              </a:lnSpc>
              <a:buFontTx/>
              <a:buNone/>
            </a:pPr>
            <a:r>
              <a:rPr lang="it-IT" sz="3300" dirty="0" smtClean="0">
                <a:latin typeface="Constantia" pitchFamily="18" charset="0"/>
              </a:rPr>
              <a:t>dalla raccolta di </a:t>
            </a:r>
            <a:r>
              <a:rPr lang="it-IT" sz="3300" i="1" dirty="0" smtClean="0">
                <a:latin typeface="Constantia" pitchFamily="18" charset="0"/>
              </a:rPr>
              <a:t>storie di vita</a:t>
            </a:r>
            <a:r>
              <a:rPr lang="it-IT" sz="3300" dirty="0" smtClean="0">
                <a:latin typeface="Constantia" pitchFamily="18" charset="0"/>
              </a:rPr>
              <a:t>. </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solidFill>
                  <a:schemeClr val="bg1"/>
                </a:solidFill>
              </a:rPr>
              <a:t>IL DISEGNO</a:t>
            </a:r>
            <a:endParaRPr lang="it-IT" b="1" dirty="0">
              <a:solidFill>
                <a:schemeClr val="bg1"/>
              </a:solidFill>
            </a:endParaRPr>
          </a:p>
        </p:txBody>
      </p:sp>
      <p:sp>
        <p:nvSpPr>
          <p:cNvPr id="3" name="Segnaposto contenuto 2"/>
          <p:cNvSpPr>
            <a:spLocks noGrp="1"/>
          </p:cNvSpPr>
          <p:nvPr>
            <p:ph idx="1"/>
          </p:nvPr>
        </p:nvSpPr>
        <p:spPr/>
        <p:txBody>
          <a:bodyPr>
            <a:normAutofit fontScale="85000" lnSpcReduction="20000"/>
          </a:bodyPr>
          <a:lstStyle/>
          <a:p>
            <a:pPr algn="just"/>
            <a:r>
              <a:rPr lang="it-IT" b="1" dirty="0" smtClean="0"/>
              <a:t>La logica che la Scuola di Chicago segue è metaforicamente simile ad una sorta di “</a:t>
            </a:r>
            <a:r>
              <a:rPr lang="it-IT" b="1" dirty="0" smtClean="0">
                <a:solidFill>
                  <a:schemeClr val="bg1"/>
                </a:solidFill>
              </a:rPr>
              <a:t>imbuto</a:t>
            </a:r>
            <a:r>
              <a:rPr lang="it-IT" b="1" dirty="0" smtClean="0"/>
              <a:t>”: si inquadra il fenomeno generale utilizzando prevalentemente fonti storiche, statistiche e risultati di precedenti indagini, per poi andarlo ad analizzare mediante un’entrata diretta sul campo che inizia da un’osservazione a largo spettro, che va, però, sempre più focalizzandosi fino allo studio di specifici casi inerenti il fenomeno stesso, attraverso l’integrazione di più tecniche di ricerca qualitativa</a:t>
            </a:r>
            <a:endParaRPr lang="it-IT"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396218"/>
          </a:xfrm>
        </p:spPr>
        <p:txBody>
          <a:bodyPr>
            <a:normAutofit/>
          </a:bodyPr>
          <a:lstStyle/>
          <a:p>
            <a:pPr algn="ctr"/>
            <a:r>
              <a:rPr lang="it-IT" sz="4000" b="1" dirty="0" smtClean="0">
                <a:solidFill>
                  <a:schemeClr val="bg1"/>
                </a:solidFill>
              </a:rPr>
              <a:t>CICLO DELLA RICERCA </a:t>
            </a:r>
            <a:br>
              <a:rPr lang="it-IT" sz="4000" b="1" dirty="0" smtClean="0">
                <a:solidFill>
                  <a:schemeClr val="bg1"/>
                </a:solidFill>
              </a:rPr>
            </a:br>
            <a:r>
              <a:rPr lang="it-IT" sz="4000" b="1" dirty="0" smtClean="0">
                <a:solidFill>
                  <a:schemeClr val="bg1"/>
                </a:solidFill>
              </a:rPr>
              <a:t>ETNO-SOCIOLOGICA </a:t>
            </a:r>
            <a:endParaRPr lang="it-IT" sz="4000" b="1" dirty="0">
              <a:solidFill>
                <a:schemeClr val="bg1"/>
              </a:solidFill>
            </a:endParaRPr>
          </a:p>
        </p:txBody>
      </p:sp>
      <p:sp>
        <p:nvSpPr>
          <p:cNvPr id="3" name="Rettangolo arrotondato 2"/>
          <p:cNvSpPr/>
          <p:nvPr/>
        </p:nvSpPr>
        <p:spPr>
          <a:xfrm>
            <a:off x="683568" y="3356992"/>
            <a:ext cx="2016224" cy="136815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bg1"/>
                </a:solidFill>
              </a:rPr>
              <a:t>Teorizzazione e scrittura</a:t>
            </a:r>
            <a:endParaRPr lang="it-IT" b="1" dirty="0">
              <a:solidFill>
                <a:schemeClr val="bg1"/>
              </a:solidFill>
            </a:endParaRPr>
          </a:p>
        </p:txBody>
      </p:sp>
      <p:sp>
        <p:nvSpPr>
          <p:cNvPr id="4" name="Rettangolo arrotondato 3"/>
          <p:cNvSpPr/>
          <p:nvPr/>
        </p:nvSpPr>
        <p:spPr>
          <a:xfrm>
            <a:off x="3203848" y="1628800"/>
            <a:ext cx="2376264" cy="158417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bg1"/>
                </a:solidFill>
              </a:rPr>
              <a:t>Definizione/ Ridefinizione Articolazione della domanda cognitiva </a:t>
            </a:r>
            <a:endParaRPr lang="it-IT" b="1" dirty="0">
              <a:solidFill>
                <a:schemeClr val="bg1"/>
              </a:solidFill>
            </a:endParaRPr>
          </a:p>
        </p:txBody>
      </p:sp>
      <p:sp>
        <p:nvSpPr>
          <p:cNvPr id="5" name="Rettangolo arrotondato 4"/>
          <p:cNvSpPr/>
          <p:nvPr/>
        </p:nvSpPr>
        <p:spPr>
          <a:xfrm>
            <a:off x="3203848" y="4941168"/>
            <a:ext cx="2592288" cy="14401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bg1"/>
                </a:solidFill>
              </a:rPr>
              <a:t>Analisi della documentazione empirica </a:t>
            </a:r>
            <a:endParaRPr lang="it-IT" b="1" dirty="0">
              <a:solidFill>
                <a:schemeClr val="bg1"/>
              </a:solidFill>
            </a:endParaRPr>
          </a:p>
        </p:txBody>
      </p:sp>
      <p:sp>
        <p:nvSpPr>
          <p:cNvPr id="6" name="Rettangolo arrotondato 5"/>
          <p:cNvSpPr/>
          <p:nvPr/>
        </p:nvSpPr>
        <p:spPr>
          <a:xfrm>
            <a:off x="6228184" y="3284984"/>
            <a:ext cx="2520280" cy="1800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bg1"/>
                </a:solidFill>
              </a:rPr>
              <a:t>Lavoro sul campo: osservazione partecipante affiancate da altre tecniche di osservazione</a:t>
            </a:r>
            <a:endParaRPr lang="it-IT" b="1" dirty="0">
              <a:solidFill>
                <a:schemeClr val="bg1"/>
              </a:solidFill>
            </a:endParaRPr>
          </a:p>
        </p:txBody>
      </p:sp>
      <p:sp>
        <p:nvSpPr>
          <p:cNvPr id="11" name="Freccia curva 10"/>
          <p:cNvSpPr/>
          <p:nvPr/>
        </p:nvSpPr>
        <p:spPr>
          <a:xfrm rot="5400000">
            <a:off x="6804248" y="1772816"/>
            <a:ext cx="720080" cy="1296144"/>
          </a:xfrm>
          <a:prstGeom prst="bentArrow">
            <a:avLst/>
          </a:prstGeom>
          <a:solidFill>
            <a:schemeClr val="bg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Freccia curva 11"/>
          <p:cNvSpPr/>
          <p:nvPr/>
        </p:nvSpPr>
        <p:spPr>
          <a:xfrm rot="10800000">
            <a:off x="6516216" y="5445224"/>
            <a:ext cx="1512168" cy="792088"/>
          </a:xfrm>
          <a:prstGeom prst="bentArrow">
            <a:avLst/>
          </a:prstGeom>
          <a:solidFill>
            <a:schemeClr val="bg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3" name="Freccia curva 12"/>
          <p:cNvSpPr/>
          <p:nvPr/>
        </p:nvSpPr>
        <p:spPr>
          <a:xfrm rot="16200000">
            <a:off x="1043608" y="5229200"/>
            <a:ext cx="1224136" cy="792088"/>
          </a:xfrm>
          <a:prstGeom prst="bentArrow">
            <a:avLst/>
          </a:prstGeom>
          <a:solidFill>
            <a:schemeClr val="bg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Freccia curva 13"/>
          <p:cNvSpPr/>
          <p:nvPr/>
        </p:nvSpPr>
        <p:spPr>
          <a:xfrm>
            <a:off x="1331640" y="2060848"/>
            <a:ext cx="1440160" cy="792088"/>
          </a:xfrm>
          <a:prstGeom prst="bentArrow">
            <a:avLst/>
          </a:prstGeom>
          <a:solidFill>
            <a:schemeClr val="bg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9512" y="332656"/>
            <a:ext cx="8784976" cy="5016758"/>
          </a:xfrm>
          <a:prstGeom prst="rect">
            <a:avLst/>
          </a:prstGeom>
          <a:noFill/>
        </p:spPr>
        <p:txBody>
          <a:bodyPr wrap="square" rtlCol="0">
            <a:spAutoFit/>
          </a:bodyPr>
          <a:lstStyle/>
          <a:p>
            <a:pPr algn="ctr"/>
            <a:r>
              <a:rPr lang="it-IT" sz="3200" b="1" u="sng" dirty="0" smtClean="0">
                <a:solidFill>
                  <a:schemeClr val="bg1"/>
                </a:solidFill>
                <a:latin typeface="Constantia" pitchFamily="18" charset="0"/>
              </a:rPr>
              <a:t>Livello metodologico:</a:t>
            </a:r>
          </a:p>
          <a:p>
            <a:pPr algn="ctr"/>
            <a:endParaRPr lang="it-IT" sz="3200" b="1" dirty="0" smtClean="0">
              <a:solidFill>
                <a:schemeClr val="bg1"/>
              </a:solidFill>
              <a:latin typeface="Constantia" pitchFamily="18" charset="0"/>
            </a:endParaRPr>
          </a:p>
          <a:p>
            <a:endParaRPr lang="it-IT" sz="3200" b="1" dirty="0" smtClean="0">
              <a:effectLst>
                <a:outerShdw blurRad="38100" dist="38100" dir="2700000" algn="tl">
                  <a:srgbClr val="000000">
                    <a:alpha val="43137"/>
                  </a:srgbClr>
                </a:outerShdw>
              </a:effectLst>
              <a:latin typeface="Constantia" pitchFamily="18" charset="0"/>
            </a:endParaRPr>
          </a:p>
          <a:p>
            <a:r>
              <a:rPr lang="it-IT" sz="3200" b="1" dirty="0" smtClean="0">
                <a:effectLst>
                  <a:outerShdw blurRad="38100" dist="38100" dir="2700000" algn="tl">
                    <a:srgbClr val="000000">
                      <a:alpha val="43137"/>
                    </a:srgbClr>
                  </a:outerShdw>
                </a:effectLst>
                <a:latin typeface="Constantia" pitchFamily="18" charset="0"/>
              </a:rPr>
              <a:t>SOCIOLOGIA VISUALE E RIFOTOGRAFIA</a:t>
            </a:r>
          </a:p>
          <a:p>
            <a:endParaRPr lang="it-IT" sz="3200" b="1" dirty="0" smtClean="0">
              <a:effectLst>
                <a:outerShdw blurRad="38100" dist="38100" dir="2700000" algn="tl">
                  <a:srgbClr val="000000">
                    <a:alpha val="43137"/>
                  </a:srgbClr>
                </a:outerShdw>
              </a:effectLst>
              <a:latin typeface="Constantia" pitchFamily="18" charset="0"/>
            </a:endParaRPr>
          </a:p>
          <a:p>
            <a:pPr algn="ctr"/>
            <a:r>
              <a:rPr lang="it-IT" sz="3200" b="1" u="sng" dirty="0" smtClean="0">
                <a:solidFill>
                  <a:schemeClr val="bg1"/>
                </a:solidFill>
                <a:latin typeface="Constantia" pitchFamily="18" charset="0"/>
              </a:rPr>
              <a:t>Livello conoscitivo:   </a:t>
            </a:r>
          </a:p>
          <a:p>
            <a:pPr algn="ctr"/>
            <a:endParaRPr lang="it-IT" sz="3200" b="1" dirty="0" smtClean="0">
              <a:solidFill>
                <a:schemeClr val="bg1"/>
              </a:solidFill>
              <a:latin typeface="Constantia" pitchFamily="18" charset="0"/>
            </a:endParaRPr>
          </a:p>
          <a:p>
            <a:pPr algn="ctr"/>
            <a:endParaRPr lang="it-IT" sz="3200" b="1" dirty="0" smtClean="0">
              <a:solidFill>
                <a:schemeClr val="bg1"/>
              </a:solidFill>
              <a:latin typeface="Constantia" pitchFamily="18" charset="0"/>
            </a:endParaRPr>
          </a:p>
          <a:p>
            <a:pPr algn="ctr"/>
            <a:r>
              <a:rPr lang="it-IT" sz="3200" b="1" dirty="0" smtClean="0">
                <a:effectLst>
                  <a:outerShdw blurRad="38100" dist="38100" dir="2700000" algn="tl">
                    <a:srgbClr val="000000">
                      <a:alpha val="43137"/>
                    </a:srgbClr>
                  </a:outerShdw>
                </a:effectLst>
                <a:latin typeface="Constantia" pitchFamily="18" charset="0"/>
              </a:rPr>
              <a:t>RIFOTOGRAFIA:</a:t>
            </a:r>
          </a:p>
          <a:p>
            <a:r>
              <a:rPr lang="it-IT" sz="3200" b="1" dirty="0" smtClean="0">
                <a:effectLst>
                  <a:outerShdw blurRad="38100" dist="38100" dir="2700000" algn="tl">
                    <a:srgbClr val="000000">
                      <a:alpha val="43137"/>
                    </a:srgbClr>
                  </a:outerShdw>
                </a:effectLst>
                <a:latin typeface="Constantia" pitchFamily="18" charset="0"/>
              </a:rPr>
              <a:t>OSSERVAZIONE FOCALIZZATA E DIRETTA </a:t>
            </a:r>
          </a:p>
        </p:txBody>
      </p:sp>
      <p:sp>
        <p:nvSpPr>
          <p:cNvPr id="4" name="Freccia a destra 3"/>
          <p:cNvSpPr/>
          <p:nvPr/>
        </p:nvSpPr>
        <p:spPr>
          <a:xfrm rot="5400000">
            <a:off x="4211960" y="1052736"/>
            <a:ext cx="792088" cy="50405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a destra 4"/>
          <p:cNvSpPr/>
          <p:nvPr/>
        </p:nvSpPr>
        <p:spPr>
          <a:xfrm rot="5400000">
            <a:off x="4175956" y="3537012"/>
            <a:ext cx="864096" cy="50405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53536"/>
            <a:ext cx="8229600" cy="1159240"/>
          </a:xfrm>
        </p:spPr>
        <p:txBody>
          <a:bodyPr>
            <a:normAutofit fontScale="90000"/>
          </a:bodyPr>
          <a:lstStyle/>
          <a:p>
            <a:pPr algn="ctr"/>
            <a:r>
              <a:rPr lang="it-IT" b="1" dirty="0" smtClean="0">
                <a:solidFill>
                  <a:srgbClr val="FFFF00"/>
                </a:solidFill>
                <a:latin typeface="Constantia" pitchFamily="18" charset="0"/>
              </a:rPr>
              <a:t>SOCIOLOGIA VISUALE </a:t>
            </a:r>
            <a:r>
              <a:rPr lang="it-IT" dirty="0" smtClean="0">
                <a:solidFill>
                  <a:srgbClr val="FFFF00"/>
                </a:solidFill>
                <a:latin typeface="Constantia" pitchFamily="18" charset="0"/>
              </a:rPr>
              <a:t/>
            </a:r>
            <a:br>
              <a:rPr lang="it-IT" dirty="0" smtClean="0">
                <a:solidFill>
                  <a:srgbClr val="FFFF00"/>
                </a:solidFill>
                <a:latin typeface="Constantia" pitchFamily="18" charset="0"/>
              </a:rPr>
            </a:br>
            <a:r>
              <a:rPr lang="it-IT" sz="3100" b="1" dirty="0" smtClean="0">
                <a:solidFill>
                  <a:srgbClr val="FF0066"/>
                </a:solidFill>
                <a:latin typeface="Constantia" pitchFamily="18" charset="0"/>
              </a:rPr>
              <a:t>(</a:t>
            </a:r>
            <a:r>
              <a:rPr lang="it-IT" sz="3100" b="1" dirty="0" smtClean="0">
                <a:solidFill>
                  <a:srgbClr val="FF0066"/>
                </a:solidFill>
                <a:latin typeface="Constantia" pitchFamily="18" charset="0"/>
              </a:rPr>
              <a:t>livello metodologico)</a:t>
            </a:r>
            <a:endParaRPr lang="it-IT" sz="3100" b="1" dirty="0">
              <a:solidFill>
                <a:srgbClr val="FF0066"/>
              </a:solidFill>
              <a:latin typeface="Constantia" pitchFamily="18" charset="0"/>
            </a:endParaRPr>
          </a:p>
        </p:txBody>
      </p:sp>
      <p:sp>
        <p:nvSpPr>
          <p:cNvPr id="3" name="Segnaposto contenuto 2"/>
          <p:cNvSpPr>
            <a:spLocks noGrp="1"/>
          </p:cNvSpPr>
          <p:nvPr>
            <p:ph idx="1"/>
          </p:nvPr>
        </p:nvSpPr>
        <p:spPr>
          <a:xfrm>
            <a:off x="179512" y="1556792"/>
            <a:ext cx="8784976" cy="5112568"/>
          </a:xfrm>
        </p:spPr>
        <p:txBody>
          <a:bodyPr>
            <a:normAutofit fontScale="92500" lnSpcReduction="10000"/>
          </a:bodyPr>
          <a:lstStyle/>
          <a:p>
            <a:pPr>
              <a:buNone/>
            </a:pPr>
            <a:r>
              <a:rPr lang="it-IT" sz="2400" dirty="0" smtClean="0">
                <a:latin typeface="Constantia" pitchFamily="18" charset="0"/>
              </a:rPr>
              <a:t>La </a:t>
            </a:r>
            <a:r>
              <a:rPr lang="it-IT" sz="2400" b="1" dirty="0" smtClean="0">
                <a:latin typeface="Constantia" pitchFamily="18" charset="0"/>
              </a:rPr>
              <a:t>sociologia visuale</a:t>
            </a:r>
            <a:r>
              <a:rPr lang="it-IT" sz="2400" dirty="0" smtClean="0">
                <a:latin typeface="Constantia" pitchFamily="18" charset="0"/>
              </a:rPr>
              <a:t> </a:t>
            </a:r>
            <a:r>
              <a:rPr lang="it-IT" sz="2800" dirty="0" smtClean="0">
                <a:latin typeface="Constantia" pitchFamily="18" charset="0"/>
              </a:rPr>
              <a:t>è la registrazione, l’analisi e la</a:t>
            </a:r>
          </a:p>
          <a:p>
            <a:pPr>
              <a:buNone/>
            </a:pPr>
            <a:r>
              <a:rPr lang="it-IT" sz="2800" dirty="0" smtClean="0">
                <a:latin typeface="Constantia" pitchFamily="18" charset="0"/>
              </a:rPr>
              <a:t>comunicazione della vita sociale attraverso le</a:t>
            </a:r>
          </a:p>
          <a:p>
            <a:pPr>
              <a:buNone/>
            </a:pPr>
            <a:r>
              <a:rPr lang="it-IT" sz="2800" dirty="0" smtClean="0">
                <a:latin typeface="Constantia" pitchFamily="18" charset="0"/>
              </a:rPr>
              <a:t>rappresentazioni grafiche, le fotografie e i video. I sociologi</a:t>
            </a:r>
          </a:p>
          <a:p>
            <a:pPr>
              <a:buNone/>
            </a:pPr>
            <a:r>
              <a:rPr lang="it-IT" sz="2800" dirty="0" smtClean="0">
                <a:latin typeface="Constantia" pitchFamily="18" charset="0"/>
              </a:rPr>
              <a:t>visuali sono interessati alla funzione delle immagini nella</a:t>
            </a:r>
          </a:p>
          <a:p>
            <a:pPr>
              <a:buNone/>
            </a:pPr>
            <a:r>
              <a:rPr lang="it-IT" sz="2800" dirty="0" smtClean="0">
                <a:latin typeface="Constantia" pitchFamily="18" charset="0"/>
              </a:rPr>
              <a:t>società e ad usare i mezzi audiovisivi come strumenti di</a:t>
            </a:r>
          </a:p>
          <a:p>
            <a:pPr>
              <a:buNone/>
            </a:pPr>
            <a:r>
              <a:rPr lang="it-IT" sz="2800" dirty="0" smtClean="0">
                <a:latin typeface="Constantia" pitchFamily="18" charset="0"/>
              </a:rPr>
              <a:t>ricerca.</a:t>
            </a:r>
            <a:br>
              <a:rPr lang="it-IT" sz="2800" dirty="0" smtClean="0">
                <a:latin typeface="Constantia" pitchFamily="18" charset="0"/>
              </a:rPr>
            </a:br>
            <a:endParaRPr lang="it-IT" sz="2800" dirty="0" smtClean="0">
              <a:latin typeface="Constantia" pitchFamily="18" charset="0"/>
            </a:endParaRPr>
          </a:p>
          <a:p>
            <a:pPr>
              <a:buNone/>
            </a:pPr>
            <a:r>
              <a:rPr lang="it-IT" sz="2800" dirty="0" smtClean="0">
                <a:latin typeface="Constantia" pitchFamily="18" charset="0"/>
              </a:rPr>
              <a:t>La storia delle immagini del sociale inizia nel XVIII secolo</a:t>
            </a:r>
          </a:p>
          <a:p>
            <a:pPr>
              <a:buNone/>
            </a:pPr>
            <a:r>
              <a:rPr lang="it-IT" sz="2800" dirty="0" smtClean="0">
                <a:latin typeface="Constantia" pitchFamily="18" charset="0"/>
              </a:rPr>
              <a:t>che, grazie alle fotografie, rende possibile registrare e</a:t>
            </a:r>
          </a:p>
          <a:p>
            <a:pPr>
              <a:buNone/>
            </a:pPr>
            <a:r>
              <a:rPr lang="it-IT" sz="2800" dirty="0" smtClean="0">
                <a:latin typeface="Constantia" pitchFamily="18" charset="0"/>
              </a:rPr>
              <a:t>restituire la realtà quotidiana anche se dinamica, sfuggente e</a:t>
            </a:r>
          </a:p>
          <a:p>
            <a:pPr>
              <a:buNone/>
            </a:pPr>
            <a:r>
              <a:rPr lang="it-IT" sz="2800" dirty="0" smtClean="0">
                <a:latin typeface="Constantia" pitchFamily="18" charset="0"/>
              </a:rPr>
              <a:t>inaccessibile.</a:t>
            </a:r>
          </a:p>
          <a:p>
            <a:pPr>
              <a:buNone/>
            </a:pPr>
            <a:r>
              <a:rPr lang="it-IT" sz="2800" dirty="0" smtClean="0">
                <a:latin typeface="Constantia" pitchFamily="18" charset="0"/>
              </a:rPr>
              <a:t>Inizialmente è uno strumento adottato</a:t>
            </a:r>
          </a:p>
          <a:p>
            <a:pPr>
              <a:buNone/>
            </a:pPr>
            <a:r>
              <a:rPr lang="it-IT" sz="2800" dirty="0" smtClean="0">
                <a:latin typeface="Constantia" pitchFamily="18" charset="0"/>
              </a:rPr>
              <a:t>dall’etnologia, dall’etnografia e dall’antropologia culturale.</a:t>
            </a:r>
          </a:p>
          <a:p>
            <a:pPr>
              <a:buNone/>
            </a:pPr>
            <a:endParaRPr lang="it-IT" sz="2800" dirty="0" smtClean="0">
              <a:latin typeface="Constantia" pitchFamily="18" charset="0"/>
            </a:endParaRPr>
          </a:p>
          <a:p>
            <a:pPr algn="just">
              <a:buNone/>
            </a:pPr>
            <a:endParaRPr lang="it-IT" sz="2400" dirty="0">
              <a:latin typeface="Constant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53536"/>
            <a:ext cx="8435280" cy="1231248"/>
          </a:xfrm>
        </p:spPr>
        <p:txBody>
          <a:bodyPr>
            <a:noAutofit/>
          </a:bodyPr>
          <a:lstStyle/>
          <a:p>
            <a:pPr algn="l"/>
            <a:r>
              <a:rPr lang="it-IT" sz="4000" b="1" dirty="0" smtClean="0">
                <a:solidFill>
                  <a:srgbClr val="FFFF00"/>
                </a:solidFill>
                <a:effectLst>
                  <a:outerShdw blurRad="38100" dist="38100" dir="2700000" algn="tl">
                    <a:srgbClr val="000000">
                      <a:alpha val="43137"/>
                    </a:srgbClr>
                  </a:outerShdw>
                </a:effectLst>
                <a:latin typeface="Constantia" pitchFamily="18" charset="0"/>
              </a:rPr>
              <a:t>LE CARATTERISTICHE DELLE IMMAGINI</a:t>
            </a:r>
            <a:endParaRPr lang="it-IT" sz="4000" b="1" dirty="0">
              <a:solidFill>
                <a:srgbClr val="FFFF00"/>
              </a:solidFill>
              <a:effectLst>
                <a:outerShdw blurRad="38100" dist="38100" dir="2700000" algn="tl">
                  <a:srgbClr val="000000">
                    <a:alpha val="43137"/>
                  </a:srgbClr>
                </a:outerShdw>
              </a:effectLst>
              <a:latin typeface="Constantia" pitchFamily="18" charset="0"/>
            </a:endParaRPr>
          </a:p>
        </p:txBody>
      </p:sp>
      <p:sp>
        <p:nvSpPr>
          <p:cNvPr id="3" name="Segnaposto contenuto 2"/>
          <p:cNvSpPr>
            <a:spLocks noGrp="1"/>
          </p:cNvSpPr>
          <p:nvPr>
            <p:ph idx="1"/>
          </p:nvPr>
        </p:nvSpPr>
        <p:spPr/>
        <p:txBody>
          <a:bodyPr>
            <a:normAutofit lnSpcReduction="10000"/>
          </a:bodyPr>
          <a:lstStyle/>
          <a:p>
            <a:pPr marL="336550" indent="-336550" algn="just" defTabSz="449263">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dirty="0" smtClean="0">
                <a:latin typeface="Constantia" pitchFamily="18" charset="0"/>
                <a:cs typeface="Arial" charset="0"/>
              </a:rPr>
              <a:t>Si regge su un codice debole o assente: è un messaggio senza codice</a:t>
            </a:r>
          </a:p>
          <a:p>
            <a:pPr marL="336550" indent="-336550" algn="just" defTabSz="449263">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dirty="0" smtClean="0">
                <a:latin typeface="Constantia" pitchFamily="18" charset="0"/>
                <a:cs typeface="Arial" charset="0"/>
              </a:rPr>
              <a:t>È </a:t>
            </a:r>
            <a:r>
              <a:rPr lang="it-IT" i="1" dirty="0" smtClean="0">
                <a:latin typeface="Constantia" pitchFamily="18" charset="0"/>
                <a:cs typeface="Arial" charset="0"/>
              </a:rPr>
              <a:t>polisemica</a:t>
            </a:r>
            <a:r>
              <a:rPr lang="it-IT" dirty="0" smtClean="0">
                <a:latin typeface="Constantia" pitchFamily="18" charset="0"/>
                <a:cs typeface="Arial" charset="0"/>
              </a:rPr>
              <a:t>: è capace di generare significati e interpretazioni plurimi nel processo di osservazione</a:t>
            </a:r>
          </a:p>
          <a:p>
            <a:pPr marL="336550" indent="-336550" algn="just" defTabSz="449263">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dirty="0" smtClean="0">
                <a:latin typeface="Constantia" pitchFamily="18" charset="0"/>
                <a:cs typeface="Arial" charset="0"/>
              </a:rPr>
              <a:t>È il regno della soggettività: sia di chi la produce, sia di chi la osserva. Le immagini assumono significato dal modo in cui le persone le capiscono e le interpretano</a:t>
            </a:r>
          </a:p>
          <a:p>
            <a:pPr>
              <a:buNone/>
            </a:pP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536" y="332656"/>
            <a:ext cx="8532440" cy="7694414"/>
          </a:xfrm>
          <a:prstGeom prst="rect">
            <a:avLst/>
          </a:prstGeom>
          <a:noFill/>
        </p:spPr>
        <p:txBody>
          <a:bodyPr wrap="square" rtlCol="0">
            <a:spAutoFit/>
          </a:bodyPr>
          <a:lstStyle/>
          <a:p>
            <a:pPr algn="just"/>
            <a:r>
              <a:rPr lang="it-IT" sz="2600" dirty="0" smtClean="0">
                <a:latin typeface="Constantia" pitchFamily="18" charset="0"/>
              </a:rPr>
              <a:t>Il precursore della Sociologia Visuale, colui che traccia le premesse teoriche dello stretto legame tra fotografia e sociologia, è </a:t>
            </a:r>
            <a:r>
              <a:rPr lang="it-IT" sz="2600" b="1" dirty="0" smtClean="0">
                <a:solidFill>
                  <a:schemeClr val="bg1"/>
                </a:solidFill>
                <a:effectLst>
                  <a:outerShdw blurRad="38100" dist="38100" dir="2700000" algn="tl">
                    <a:srgbClr val="000000">
                      <a:alpha val="43137"/>
                    </a:srgbClr>
                  </a:outerShdw>
                </a:effectLst>
                <a:latin typeface="Constantia" pitchFamily="18" charset="0"/>
              </a:rPr>
              <a:t>Howard Becker</a:t>
            </a:r>
            <a:r>
              <a:rPr lang="it-IT" sz="2600" dirty="0" smtClean="0">
                <a:latin typeface="Constantia" pitchFamily="18" charset="0"/>
              </a:rPr>
              <a:t>. Esponente di spicco della Nuova Scuola di Chicago, dà un’identità alle tecniche visive qualificandole come tecniche qualitative.</a:t>
            </a:r>
          </a:p>
          <a:p>
            <a:pPr algn="just"/>
            <a:endParaRPr lang="it-IT" sz="2600" dirty="0" smtClean="0">
              <a:latin typeface="Constantia" pitchFamily="18" charset="0"/>
            </a:endParaRPr>
          </a:p>
          <a:p>
            <a:pPr algn="ctr"/>
            <a:r>
              <a:rPr lang="it-IT" sz="2600" b="1" dirty="0" smtClean="0">
                <a:solidFill>
                  <a:schemeClr val="bg1"/>
                </a:solidFill>
                <a:latin typeface="Constantia" pitchFamily="18" charset="0"/>
              </a:rPr>
              <a:t>3 aree applicative della S.V.</a:t>
            </a:r>
          </a:p>
          <a:p>
            <a:pPr marL="604838" indent="-604838" defTabSz="449263">
              <a:tabLst>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endParaRPr lang="it-IT" sz="2600" dirty="0" smtClean="0">
              <a:latin typeface="Constantia" pitchFamily="18" charset="0"/>
            </a:endParaRPr>
          </a:p>
          <a:p>
            <a:pPr marL="604838" indent="-604838" defTabSz="449263">
              <a:tabLst>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it-IT" sz="2600" b="1" dirty="0" smtClean="0">
                <a:solidFill>
                  <a:srgbClr val="FFFF00"/>
                </a:solidFill>
                <a:latin typeface="Constantia" pitchFamily="18" charset="0"/>
              </a:rPr>
              <a:t>A) </a:t>
            </a:r>
            <a:r>
              <a:rPr lang="it-IT" sz="2600" b="1" i="1" dirty="0" smtClean="0">
                <a:solidFill>
                  <a:schemeClr val="bg1"/>
                </a:solidFill>
                <a:effectLst>
                  <a:outerShdw blurRad="38100" dist="38100" dir="2700000" algn="tl">
                    <a:srgbClr val="000000">
                      <a:alpha val="43137"/>
                    </a:srgbClr>
                  </a:outerShdw>
                </a:effectLst>
                <a:latin typeface="Constantia" pitchFamily="18" charset="0"/>
              </a:rPr>
              <a:t>Vedere</a:t>
            </a:r>
            <a:r>
              <a:rPr lang="it-IT" sz="2600" i="1" dirty="0" smtClean="0">
                <a:latin typeface="Constantia" pitchFamily="18" charset="0"/>
              </a:rPr>
              <a:t> (</a:t>
            </a:r>
            <a:r>
              <a:rPr lang="it-IT" sz="2600" i="1" dirty="0" err="1" smtClean="0">
                <a:latin typeface="Constantia" pitchFamily="18" charset="0"/>
              </a:rPr>
              <a:t>seeing</a:t>
            </a:r>
            <a:r>
              <a:rPr lang="it-IT" sz="2600" i="1" dirty="0" smtClean="0">
                <a:latin typeface="Constantia" pitchFamily="18" charset="0"/>
              </a:rPr>
              <a:t>)‏</a:t>
            </a:r>
          </a:p>
          <a:p>
            <a:pPr marL="604838" indent="-604838" defTabSz="449263">
              <a:tabLst>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endParaRPr lang="it-IT" sz="2600" dirty="0" smtClean="0">
              <a:latin typeface="Constantia" pitchFamily="18" charset="0"/>
            </a:endParaRPr>
          </a:p>
          <a:p>
            <a:pPr marL="604838" indent="-604838" defTabSz="449263">
              <a:tabLst>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it-IT" sz="2600" b="1" dirty="0" smtClean="0">
                <a:solidFill>
                  <a:srgbClr val="FFFF00"/>
                </a:solidFill>
                <a:latin typeface="Constantia" pitchFamily="18" charset="0"/>
              </a:rPr>
              <a:t>B) </a:t>
            </a:r>
            <a:r>
              <a:rPr lang="it-IT" sz="2600" b="1" i="1" dirty="0" smtClean="0">
                <a:solidFill>
                  <a:schemeClr val="bg1"/>
                </a:solidFill>
                <a:effectLst>
                  <a:outerShdw blurRad="38100" dist="38100" dir="2700000" algn="tl">
                    <a:srgbClr val="000000">
                      <a:alpha val="43137"/>
                    </a:srgbClr>
                  </a:outerShdw>
                </a:effectLst>
                <a:latin typeface="Constantia" pitchFamily="18" charset="0"/>
              </a:rPr>
              <a:t>Comunicare con le immagini </a:t>
            </a:r>
            <a:r>
              <a:rPr lang="it-IT" sz="2600" dirty="0" smtClean="0">
                <a:latin typeface="Constantia" pitchFamily="18" charset="0"/>
              </a:rPr>
              <a:t>(</a:t>
            </a:r>
            <a:r>
              <a:rPr lang="it-IT" sz="2600" dirty="0" err="1" smtClean="0">
                <a:latin typeface="Constantia" pitchFamily="18" charset="0"/>
              </a:rPr>
              <a:t>communications</a:t>
            </a:r>
            <a:r>
              <a:rPr lang="it-IT" sz="2600" dirty="0" smtClean="0">
                <a:latin typeface="Constantia" pitchFamily="18" charset="0"/>
              </a:rPr>
              <a:t> </a:t>
            </a:r>
            <a:r>
              <a:rPr lang="it-IT" sz="2600" dirty="0" err="1" smtClean="0">
                <a:latin typeface="Constantia" pitchFamily="18" charset="0"/>
              </a:rPr>
              <a:t>with</a:t>
            </a:r>
            <a:r>
              <a:rPr lang="it-IT" sz="2600" dirty="0" smtClean="0">
                <a:latin typeface="Constantia" pitchFamily="18" charset="0"/>
              </a:rPr>
              <a:t> </a:t>
            </a:r>
            <a:r>
              <a:rPr lang="it-IT" sz="2600" dirty="0" err="1" smtClean="0">
                <a:latin typeface="Constantia" pitchFamily="18" charset="0"/>
              </a:rPr>
              <a:t>icons</a:t>
            </a:r>
            <a:r>
              <a:rPr lang="it-IT" sz="2600" dirty="0" smtClean="0">
                <a:latin typeface="Constantia" pitchFamily="18" charset="0"/>
              </a:rPr>
              <a:t>)‏</a:t>
            </a:r>
          </a:p>
          <a:p>
            <a:pPr marL="604838" indent="-604838" defTabSz="449263">
              <a:tabLst>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endParaRPr lang="it-IT" sz="2600" dirty="0" smtClean="0">
              <a:latin typeface="Constantia" pitchFamily="18" charset="0"/>
            </a:endParaRPr>
          </a:p>
          <a:p>
            <a:pPr marL="604838" indent="-604838" defTabSz="449263">
              <a:tabLst>
                <a:tab pos="712788" algn="l"/>
                <a:tab pos="1162050" algn="l"/>
                <a:tab pos="1611313" algn="l"/>
                <a:tab pos="2060575" algn="l"/>
                <a:tab pos="2509838" algn="l"/>
                <a:tab pos="2959100" algn="l"/>
                <a:tab pos="3408363" algn="l"/>
                <a:tab pos="3857625" algn="l"/>
                <a:tab pos="4306888" algn="l"/>
                <a:tab pos="4756150" algn="l"/>
                <a:tab pos="5205413" algn="l"/>
                <a:tab pos="5654675" algn="l"/>
                <a:tab pos="6103938" algn="l"/>
                <a:tab pos="6553200" algn="l"/>
                <a:tab pos="7002463" algn="l"/>
                <a:tab pos="7451725" algn="l"/>
                <a:tab pos="7900988" algn="l"/>
                <a:tab pos="8350250" algn="l"/>
                <a:tab pos="8799513" algn="l"/>
                <a:tab pos="9248775" algn="l"/>
              </a:tabLst>
            </a:pPr>
            <a:r>
              <a:rPr lang="it-IT" sz="2600" b="1" dirty="0" smtClean="0">
                <a:solidFill>
                  <a:srgbClr val="FFFF00"/>
                </a:solidFill>
                <a:latin typeface="Constantia" pitchFamily="18" charset="0"/>
              </a:rPr>
              <a:t>C) </a:t>
            </a:r>
            <a:r>
              <a:rPr lang="it-IT" sz="2600" b="1" i="1" dirty="0" smtClean="0">
                <a:solidFill>
                  <a:schemeClr val="bg1"/>
                </a:solidFill>
                <a:effectLst>
                  <a:outerShdw blurRad="38100" dist="38100" dir="2700000" algn="tl">
                    <a:srgbClr val="000000">
                      <a:alpha val="43137"/>
                    </a:srgbClr>
                  </a:outerShdw>
                </a:effectLst>
                <a:latin typeface="Constantia" pitchFamily="18" charset="0"/>
              </a:rPr>
              <a:t>Fare sociologia visualmente </a:t>
            </a:r>
            <a:r>
              <a:rPr lang="it-IT" sz="2600" dirty="0" smtClean="0">
                <a:latin typeface="Constantia" pitchFamily="18" charset="0"/>
              </a:rPr>
              <a:t>(</a:t>
            </a:r>
            <a:r>
              <a:rPr lang="it-IT" sz="2600" dirty="0" err="1" smtClean="0">
                <a:latin typeface="Constantia" pitchFamily="18" charset="0"/>
              </a:rPr>
              <a:t>doing</a:t>
            </a:r>
            <a:r>
              <a:rPr lang="it-IT" sz="2600" dirty="0" smtClean="0">
                <a:latin typeface="Constantia" pitchFamily="18" charset="0"/>
              </a:rPr>
              <a:t> </a:t>
            </a:r>
            <a:r>
              <a:rPr lang="it-IT" sz="2600" dirty="0" err="1" smtClean="0">
                <a:latin typeface="Constantia" pitchFamily="18" charset="0"/>
              </a:rPr>
              <a:t>sociology</a:t>
            </a:r>
            <a:r>
              <a:rPr lang="it-IT" sz="2600" dirty="0" smtClean="0">
                <a:latin typeface="Constantia" pitchFamily="18" charset="0"/>
              </a:rPr>
              <a:t> </a:t>
            </a:r>
            <a:r>
              <a:rPr lang="it-IT" sz="2600" dirty="0" err="1" smtClean="0">
                <a:latin typeface="Constantia" pitchFamily="18" charset="0"/>
              </a:rPr>
              <a:t>visually</a:t>
            </a:r>
            <a:r>
              <a:rPr lang="it-IT" sz="2600" dirty="0" smtClean="0">
                <a:latin typeface="Constantia" pitchFamily="18" charset="0"/>
              </a:rPr>
              <a:t>): studiare la società attraverso le immagini.</a:t>
            </a:r>
          </a:p>
          <a:p>
            <a:pPr algn="just"/>
            <a:endParaRPr lang="it-IT" sz="2600" dirty="0" smtClean="0">
              <a:latin typeface="Constantia" pitchFamily="18" charset="0"/>
            </a:endParaRPr>
          </a:p>
          <a:p>
            <a:pPr algn="just"/>
            <a:endParaRPr lang="it-IT" sz="2600" dirty="0" smtClean="0">
              <a:latin typeface="Constantia" pitchFamily="18" charset="0"/>
            </a:endParaRPr>
          </a:p>
          <a:p>
            <a:pPr algn="just"/>
            <a:endParaRPr lang="it-IT" sz="2600" dirty="0" smtClean="0">
              <a:latin typeface="Constantia" pitchFamily="18" charset="0"/>
            </a:endParaRPr>
          </a:p>
          <a:p>
            <a:pPr algn="just"/>
            <a:endParaRPr lang="it-IT" sz="2600" dirty="0">
              <a:latin typeface="Constant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53536"/>
            <a:ext cx="8712968" cy="799200"/>
          </a:xfrm>
        </p:spPr>
        <p:txBody>
          <a:bodyPr>
            <a:noAutofit/>
          </a:bodyPr>
          <a:lstStyle/>
          <a:p>
            <a:pPr algn="l"/>
            <a:r>
              <a:rPr lang="it-IT" sz="3600" b="1" dirty="0" smtClean="0">
                <a:solidFill>
                  <a:srgbClr val="FFFF00"/>
                </a:solidFill>
                <a:latin typeface="Constantia" pitchFamily="18" charset="0"/>
              </a:rPr>
              <a:t>I PRESUPPOSTI DELLA </a:t>
            </a:r>
            <a:r>
              <a:rPr lang="it-IT" sz="3600" b="1" dirty="0" err="1" smtClean="0">
                <a:solidFill>
                  <a:srgbClr val="FFFF00"/>
                </a:solidFill>
                <a:latin typeface="Constantia" pitchFamily="18" charset="0"/>
              </a:rPr>
              <a:t>SOC</a:t>
            </a:r>
            <a:r>
              <a:rPr lang="it-IT" sz="3600" b="1" dirty="0" smtClean="0">
                <a:solidFill>
                  <a:srgbClr val="FFFF00"/>
                </a:solidFill>
                <a:latin typeface="Constantia" pitchFamily="18" charset="0"/>
              </a:rPr>
              <a:t>. VISUALE </a:t>
            </a:r>
            <a:endParaRPr lang="it-IT" sz="3600" b="1" dirty="0">
              <a:solidFill>
                <a:srgbClr val="FFFF00"/>
              </a:solidFill>
              <a:latin typeface="Constantia" pitchFamily="18" charset="0"/>
            </a:endParaRPr>
          </a:p>
        </p:txBody>
      </p:sp>
      <p:sp>
        <p:nvSpPr>
          <p:cNvPr id="3" name="Segnaposto contenuto 2"/>
          <p:cNvSpPr>
            <a:spLocks noGrp="1"/>
          </p:cNvSpPr>
          <p:nvPr>
            <p:ph idx="1"/>
          </p:nvPr>
        </p:nvSpPr>
        <p:spPr/>
        <p:txBody>
          <a:bodyPr>
            <a:normAutofit fontScale="92500" lnSpcReduction="20000"/>
          </a:bodyPr>
          <a:lstStyle/>
          <a:p>
            <a:pPr marL="336550" indent="-336550" algn="just" defTabSz="449263">
              <a:lnSpc>
                <a:spcPct val="90000"/>
              </a:lnSpc>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dirty="0" smtClean="0">
                <a:latin typeface="Constantia" pitchFamily="18" charset="0"/>
                <a:cs typeface="Arial" charset="0"/>
              </a:rPr>
              <a:t>Il ruolo giocato dalla percezione visiva nel processo di conoscenza e apprendimento </a:t>
            </a:r>
            <a:r>
              <a:rPr lang="ar-SA" dirty="0" smtClean="0">
                <a:latin typeface="Constantia" pitchFamily="18" charset="0"/>
                <a:cs typeface="Arial" charset="0"/>
              </a:rPr>
              <a:t>‏</a:t>
            </a:r>
            <a:endParaRPr lang="it-IT" dirty="0" smtClean="0">
              <a:latin typeface="Constantia" pitchFamily="18" charset="0"/>
              <a:cs typeface="Arial" charset="0"/>
            </a:endParaRPr>
          </a:p>
          <a:p>
            <a:pPr marL="336550" indent="-336550" algn="just" defTabSz="449263">
              <a:lnSpc>
                <a:spcPct val="90000"/>
              </a:lnSpc>
              <a:spcBef>
                <a:spcPts val="800"/>
              </a:spcBef>
              <a:buClr>
                <a:srgbClr val="000000"/>
              </a:buClr>
              <a:buSzPct val="100000"/>
              <a:buNone/>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endParaRPr lang="en-US" dirty="0" smtClean="0">
              <a:latin typeface="Constantia" pitchFamily="18" charset="0"/>
              <a:cs typeface="Arial" charset="0"/>
            </a:endParaRPr>
          </a:p>
          <a:p>
            <a:pPr marL="336550" indent="-336550" algn="just" defTabSz="449263">
              <a:lnSpc>
                <a:spcPct val="90000"/>
              </a:lnSpc>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dirty="0" smtClean="0">
                <a:latin typeface="Constantia" pitchFamily="18" charset="0"/>
                <a:cs typeface="Arial" charset="0"/>
              </a:rPr>
              <a:t>La comunicazione per immagini: per comunicare e gestire le relazioni sociali si utilizza anche un linguaggio visivo. Le immagini costituiscono dei dati sociologici.</a:t>
            </a:r>
          </a:p>
          <a:p>
            <a:pPr marL="336550" indent="-336550" algn="just" defTabSz="449263">
              <a:lnSpc>
                <a:spcPct val="90000"/>
              </a:lnSpc>
              <a:spcBef>
                <a:spcPts val="800"/>
              </a:spcBef>
              <a:buClr>
                <a:srgbClr val="000000"/>
              </a:buClr>
              <a:buSzPct val="100000"/>
              <a:buNone/>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endParaRPr lang="it-IT" dirty="0" smtClean="0">
              <a:latin typeface="Constantia" pitchFamily="18" charset="0"/>
              <a:cs typeface="Arial" charset="0"/>
            </a:endParaRPr>
          </a:p>
          <a:p>
            <a:pPr marL="336550" indent="-336550" algn="just" defTabSz="449263">
              <a:lnSpc>
                <a:spcPct val="90000"/>
              </a:lnSpc>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dirty="0" smtClean="0">
                <a:latin typeface="Constantia" pitchFamily="18" charset="0"/>
                <a:cs typeface="Arial" charset="0"/>
              </a:rPr>
              <a:t>L’uso sociologico delle immagini in due sensi: l’analisi delle immagini che già esistono nel mondo sociale; la produzione e l’uso di immagini per i fini della ricerca.</a:t>
            </a:r>
          </a:p>
          <a:p>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88640"/>
            <a:ext cx="8784976" cy="6480720"/>
          </a:xfrm>
        </p:spPr>
        <p:txBody>
          <a:bodyPr>
            <a:normAutofit/>
          </a:bodyPr>
          <a:lstStyle/>
          <a:p>
            <a:endParaRPr lang="it-IT" dirty="0" smtClean="0">
              <a:latin typeface="Constantia" pitchFamily="18" charset="0"/>
            </a:endParaRPr>
          </a:p>
          <a:p>
            <a:pPr>
              <a:buNone/>
            </a:pPr>
            <a:r>
              <a:rPr lang="it-IT" b="1" dirty="0" smtClean="0">
                <a:solidFill>
                  <a:srgbClr val="FFFF00"/>
                </a:solidFill>
                <a:effectLst>
                  <a:outerShdw blurRad="38100" dist="38100" dir="2700000" algn="tl">
                    <a:srgbClr val="000000">
                      <a:alpha val="43137"/>
                    </a:srgbClr>
                  </a:outerShdw>
                </a:effectLst>
                <a:latin typeface="Constantia" pitchFamily="18" charset="0"/>
              </a:rPr>
              <a:t>   CARATTERISTICHE DELLA </a:t>
            </a:r>
            <a:r>
              <a:rPr lang="it-IT" b="1" dirty="0" err="1" smtClean="0">
                <a:solidFill>
                  <a:srgbClr val="FFFF00"/>
                </a:solidFill>
                <a:effectLst>
                  <a:outerShdw blurRad="38100" dist="38100" dir="2700000" algn="tl">
                    <a:srgbClr val="000000">
                      <a:alpha val="43137"/>
                    </a:srgbClr>
                  </a:outerShdw>
                </a:effectLst>
                <a:latin typeface="Constantia" pitchFamily="18" charset="0"/>
              </a:rPr>
              <a:t>SOC</a:t>
            </a:r>
            <a:r>
              <a:rPr lang="it-IT" b="1" dirty="0" smtClean="0">
                <a:solidFill>
                  <a:srgbClr val="FFFF00"/>
                </a:solidFill>
                <a:effectLst>
                  <a:outerShdw blurRad="38100" dist="38100" dir="2700000" algn="tl">
                    <a:srgbClr val="000000">
                      <a:alpha val="43137"/>
                    </a:srgbClr>
                  </a:outerShdw>
                </a:effectLst>
                <a:latin typeface="Constantia" pitchFamily="18" charset="0"/>
              </a:rPr>
              <a:t>. VISUALE </a:t>
            </a:r>
            <a:endParaRPr lang="it-IT" b="1" dirty="0">
              <a:solidFill>
                <a:srgbClr val="FFFF00"/>
              </a:solidFill>
              <a:effectLst>
                <a:outerShdw blurRad="38100" dist="38100" dir="2700000" algn="tl">
                  <a:srgbClr val="000000">
                    <a:alpha val="43137"/>
                  </a:srgbClr>
                </a:outerShdw>
              </a:effectLst>
              <a:latin typeface="Constantia" pitchFamily="18" charset="0"/>
            </a:endParaRPr>
          </a:p>
        </p:txBody>
      </p:sp>
      <p:sp>
        <p:nvSpPr>
          <p:cNvPr id="4" name="Rettangolo 3"/>
          <p:cNvSpPr/>
          <p:nvPr/>
        </p:nvSpPr>
        <p:spPr>
          <a:xfrm>
            <a:off x="467544" y="1772817"/>
            <a:ext cx="8280920" cy="2451953"/>
          </a:xfrm>
          <a:prstGeom prst="rect">
            <a:avLst/>
          </a:prstGeom>
        </p:spPr>
        <p:txBody>
          <a:bodyPr wrap="square">
            <a:spAutoFit/>
          </a:bodyPr>
          <a:lstStyle/>
          <a:p>
            <a:pPr marL="336550" indent="-336550" defTabSz="449263">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sz="2800" dirty="0" smtClean="0">
                <a:latin typeface="Constantia" pitchFamily="18" charset="0"/>
                <a:cs typeface="Arial" charset="0"/>
              </a:rPr>
              <a:t>Privilegia un approccio fenomenologico</a:t>
            </a:r>
          </a:p>
          <a:p>
            <a:pPr marL="336550" indent="-336550" defTabSz="449263">
              <a:spcBef>
                <a:spcPts val="800"/>
              </a:spcBef>
              <a:buClr>
                <a:srgbClr val="000000"/>
              </a:buClr>
              <a:buSzPct val="10000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endParaRPr lang="it-IT" sz="2800" dirty="0" smtClean="0">
              <a:latin typeface="Constantia" pitchFamily="18" charset="0"/>
              <a:cs typeface="Arial" charset="0"/>
            </a:endParaRPr>
          </a:p>
          <a:p>
            <a:pPr marL="336550" indent="-336550" defTabSz="449263">
              <a:spcBef>
                <a:spcPts val="800"/>
              </a:spcBef>
              <a:buClr>
                <a:srgbClr val="000000"/>
              </a:buClr>
              <a:buSzPct val="100000"/>
              <a:buFont typeface="Arial" charset="0"/>
              <a:buChar cha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pPr>
            <a:r>
              <a:rPr lang="it-IT" sz="2800" dirty="0" err="1" smtClean="0">
                <a:latin typeface="Constantia" pitchFamily="18" charset="0"/>
                <a:cs typeface="Arial" charset="0"/>
              </a:rPr>
              <a:t>Co-istituzione</a:t>
            </a:r>
            <a:r>
              <a:rPr lang="it-IT" sz="2800" dirty="0" smtClean="0">
                <a:latin typeface="Constantia" pitchFamily="18" charset="0"/>
                <a:cs typeface="Arial" charset="0"/>
              </a:rPr>
              <a:t> dell’osservazione fra osservatore e osservato, attraverso una relazione empatica che origini una oggettività intersoggettiva della realtà</a:t>
            </a:r>
            <a:endParaRPr lang="it-IT" sz="2800" dirty="0">
              <a:latin typeface="Constantia" pitchFamily="18"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88640"/>
            <a:ext cx="8784976" cy="6480720"/>
          </a:xfrm>
        </p:spPr>
        <p:txBody>
          <a:bodyPr>
            <a:normAutofit/>
          </a:bodyPr>
          <a:lstStyle/>
          <a:p>
            <a:pPr marL="338138" indent="-338138" algn="ctr"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b="1" dirty="0" smtClean="0">
                <a:solidFill>
                  <a:srgbClr val="FFFF00"/>
                </a:solidFill>
                <a:effectLst>
                  <a:outerShdw blurRad="38100" dist="38100" dir="2700000" algn="tl">
                    <a:srgbClr val="000000">
                      <a:alpha val="43137"/>
                    </a:srgbClr>
                  </a:outerShdw>
                </a:effectLst>
                <a:latin typeface="Constantia" pitchFamily="18" charset="0"/>
              </a:rPr>
              <a:t>Fare soc. visuale vuol dire: </a:t>
            </a:r>
          </a:p>
          <a:p>
            <a:pPr marL="338138" indent="-338138" algn="ctr"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b="1" dirty="0" smtClean="0">
              <a:solidFill>
                <a:srgbClr val="FFFF00"/>
              </a:solidFill>
              <a:effectLst>
                <a:outerShdw blurRad="38100" dist="38100" dir="2700000" algn="tl">
                  <a:srgbClr val="000000">
                    <a:alpha val="43137"/>
                  </a:srgbClr>
                </a:outerShdw>
              </a:effectLst>
              <a:latin typeface="Constantia" pitchFamily="18" charset="0"/>
            </a:endParaRPr>
          </a:p>
          <a:p>
            <a:pPr marL="338138" indent="-338138" algn="just" defTabSz="449263">
              <a:spcBef>
                <a:spcPct val="20000"/>
              </a:spcBef>
              <a:buClr>
                <a:schemeClr val="hlink"/>
              </a:buClr>
              <a:buFont typeface="Arial"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800" dirty="0" smtClean="0">
                <a:latin typeface="Constantia" pitchFamily="18" charset="0"/>
              </a:rPr>
              <a:t>Fare soc. </a:t>
            </a:r>
            <a:r>
              <a:rPr lang="it-IT" sz="2800" b="1" dirty="0" smtClean="0">
                <a:solidFill>
                  <a:schemeClr val="bg1"/>
                </a:solidFill>
                <a:effectLst>
                  <a:outerShdw blurRad="38100" dist="38100" dir="2700000" algn="tl">
                    <a:srgbClr val="000000">
                      <a:alpha val="43137"/>
                    </a:srgbClr>
                  </a:outerShdw>
                </a:effectLst>
                <a:latin typeface="Constantia" pitchFamily="18" charset="0"/>
              </a:rPr>
              <a:t>sulle immagini</a:t>
            </a:r>
            <a:r>
              <a:rPr lang="it-IT" sz="2800" dirty="0" smtClean="0">
                <a:latin typeface="Constantia" pitchFamily="18" charset="0"/>
              </a:rPr>
              <a:t>: analisi di immagini che già esistono </a:t>
            </a:r>
          </a:p>
          <a:p>
            <a:pPr marL="338138" indent="-338138" algn="just"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800" dirty="0" smtClean="0">
                <a:latin typeface="Constantia" pitchFamily="18" charset="0"/>
              </a:rPr>
              <a:t>(es. foto prese da un album di famiglia come dati visuali su cui fare ricerca)</a:t>
            </a:r>
          </a:p>
          <a:p>
            <a:pPr marL="338138" indent="-338138" algn="just"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800" dirty="0" smtClean="0">
              <a:latin typeface="Constantia" pitchFamily="18" charset="0"/>
            </a:endParaRPr>
          </a:p>
          <a:p>
            <a:pPr marL="338138" indent="-338138" algn="just" defTabSz="449263">
              <a:spcBef>
                <a:spcPct val="20000"/>
              </a:spcBef>
              <a:buClr>
                <a:schemeClr val="hlink"/>
              </a:buClr>
              <a:buFont typeface="Arial" charset="0"/>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800" dirty="0" smtClean="0">
                <a:latin typeface="Constantia" pitchFamily="18" charset="0"/>
              </a:rPr>
              <a:t>Sociologia </a:t>
            </a:r>
            <a:r>
              <a:rPr lang="it-IT" sz="2800" b="1" dirty="0" smtClean="0">
                <a:solidFill>
                  <a:schemeClr val="bg1"/>
                </a:solidFill>
                <a:effectLst>
                  <a:outerShdw blurRad="38100" dist="38100" dir="2700000" algn="tl">
                    <a:srgbClr val="000000">
                      <a:alpha val="43137"/>
                    </a:srgbClr>
                  </a:outerShdw>
                </a:effectLst>
                <a:latin typeface="Constantia" pitchFamily="18" charset="0"/>
              </a:rPr>
              <a:t>con le immagini</a:t>
            </a:r>
            <a:r>
              <a:rPr lang="it-IT" sz="2800" dirty="0" smtClean="0">
                <a:latin typeface="Constantia" pitchFamily="18" charset="0"/>
              </a:rPr>
              <a:t>: produzione e/o uso strumentale di immagini nella ricerca sociale</a:t>
            </a:r>
          </a:p>
          <a:p>
            <a:pPr marL="338138" indent="-338138" algn="just"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800" dirty="0" smtClean="0">
                <a:latin typeface="Constantia" pitchFamily="18" charset="0"/>
              </a:rPr>
              <a:t>(</a:t>
            </a:r>
            <a:r>
              <a:rPr lang="it-IT" sz="2800" dirty="0" err="1" smtClean="0">
                <a:latin typeface="Constantia" pitchFamily="18" charset="0"/>
              </a:rPr>
              <a:t>es</a:t>
            </a:r>
            <a:r>
              <a:rPr lang="it-IT" sz="2800" dirty="0" smtClean="0">
                <a:latin typeface="Constantia" pitchFamily="18" charset="0"/>
              </a:rPr>
              <a:t>: foto prese da un album di famiglia come stimolo in interviste con i proprietari dell’album)</a:t>
            </a:r>
          </a:p>
          <a:p>
            <a:pPr marL="338138" indent="-338138" algn="just"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600" dirty="0" smtClean="0">
              <a:latin typeface="Constantia" pitchFamily="18" charset="0"/>
            </a:endParaRPr>
          </a:p>
          <a:p>
            <a:pPr marL="338138" indent="-338138" algn="ctr" defTabSz="449263">
              <a:spcBef>
                <a:spcPct val="20000"/>
              </a:spcBef>
              <a:buClr>
                <a:schemeClr val="hlink"/>
              </a:buClr>
              <a:buFont typeface="Arial"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600" dirty="0" smtClean="0">
              <a:latin typeface="Constantia" pitchFamily="18" charset="0"/>
            </a:endParaRPr>
          </a:p>
          <a:p>
            <a:pPr marL="338138" indent="-338138" algn="just" defTabSz="449263">
              <a:spcBef>
                <a:spcPct val="20000"/>
              </a:spcBef>
              <a:buClr>
                <a:schemeClr val="hlink"/>
              </a:buClr>
              <a:buFont typeface="Arial" charset="0"/>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600" dirty="0" smtClean="0">
              <a:latin typeface="Constantia" pitchFamily="18" charset="0"/>
            </a:endParaRP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53536"/>
            <a:ext cx="8712968" cy="511168"/>
          </a:xfrm>
        </p:spPr>
        <p:txBody>
          <a:bodyPr>
            <a:normAutofit fontScale="90000"/>
          </a:bodyPr>
          <a:lstStyle/>
          <a:p>
            <a:pPr algn="l"/>
            <a:r>
              <a:rPr lang="it-IT" sz="3800" b="1" dirty="0" smtClean="0">
                <a:solidFill>
                  <a:srgbClr val="FFFF00"/>
                </a:solidFill>
                <a:effectLst>
                  <a:outerShdw blurRad="38100" dist="38100" dir="2700000" algn="tl">
                    <a:srgbClr val="000000">
                      <a:alpha val="43137"/>
                    </a:srgbClr>
                  </a:outerShdw>
                </a:effectLst>
                <a:latin typeface="Constantia" pitchFamily="18" charset="0"/>
              </a:rPr>
              <a:t>    Tecniche di soc. CON le immagini</a:t>
            </a:r>
            <a:endParaRPr lang="it-IT" sz="3800" b="1" dirty="0">
              <a:solidFill>
                <a:srgbClr val="FFFF00"/>
              </a:solidFill>
              <a:effectLst>
                <a:outerShdw blurRad="38100" dist="38100" dir="2700000" algn="tl">
                  <a:srgbClr val="000000">
                    <a:alpha val="43137"/>
                  </a:srgbClr>
                </a:outerShdw>
              </a:effectLst>
              <a:latin typeface="Constantia" pitchFamily="18" charset="0"/>
            </a:endParaRPr>
          </a:p>
        </p:txBody>
      </p:sp>
      <p:sp>
        <p:nvSpPr>
          <p:cNvPr id="3" name="Segnaposto contenuto 2"/>
          <p:cNvSpPr>
            <a:spLocks noGrp="1"/>
          </p:cNvSpPr>
          <p:nvPr>
            <p:ph idx="1"/>
          </p:nvPr>
        </p:nvSpPr>
        <p:spPr>
          <a:xfrm>
            <a:off x="179512" y="1052736"/>
            <a:ext cx="8784976" cy="5616624"/>
          </a:xfrm>
        </p:spPr>
        <p:txBody>
          <a:bodyPr>
            <a:normAutofit fontScale="55000" lnSpcReduction="20000"/>
          </a:bodyPr>
          <a:lstStyle/>
          <a:p>
            <a:pPr marL="338138" indent="-338138" defTabSz="449263">
              <a:spcBef>
                <a:spcPct val="20000"/>
              </a:spcBef>
              <a:buClr>
                <a:schemeClr val="hlink"/>
              </a:buClr>
              <a:buFont typeface="Wingdings" pitchFamily="2" charset="2"/>
              <a:buChar char="q"/>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5100" b="1" dirty="0" smtClean="0">
                <a:solidFill>
                  <a:schemeClr val="bg1"/>
                </a:solidFill>
                <a:latin typeface="Constantia" pitchFamily="18" charset="0"/>
              </a:rPr>
              <a:t>Intervista con foto-stimolo</a:t>
            </a:r>
          </a:p>
          <a:p>
            <a:pPr marL="338138" indent="-338138"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4000" dirty="0" smtClean="0">
                <a:latin typeface="Constantia" pitchFamily="18" charset="0"/>
              </a:rPr>
              <a:t>Mira a richiamare la funzione sostitutiva che assumono le immagini. </a:t>
            </a:r>
          </a:p>
          <a:p>
            <a:pPr marL="0" indent="0" algn="just" defTabSz="449263">
              <a:spcBef>
                <a:spcPct val="0"/>
              </a:spcBef>
              <a:spcAft>
                <a:spcPts val="1425"/>
              </a:spcAft>
              <a:buSzPct val="45000"/>
              <a:buNone/>
              <a:tabLst>
                <a:tab pos="107950" algn="l"/>
                <a:tab pos="557213" algn="l"/>
                <a:tab pos="1006475" algn="l"/>
                <a:tab pos="1455738" algn="l"/>
                <a:tab pos="1905000" algn="l"/>
                <a:tab pos="2354263" algn="l"/>
                <a:tab pos="2803525" algn="l"/>
                <a:tab pos="3252788" algn="l"/>
                <a:tab pos="3702050" algn="l"/>
                <a:tab pos="4151313" algn="l"/>
                <a:tab pos="4600575" algn="l"/>
                <a:tab pos="5049838" algn="l"/>
                <a:tab pos="5499100" algn="l"/>
                <a:tab pos="5948363" algn="l"/>
                <a:tab pos="6397625" algn="l"/>
                <a:tab pos="6846888" algn="l"/>
                <a:tab pos="7296150" algn="l"/>
                <a:tab pos="7745413" algn="l"/>
                <a:tab pos="8194675" algn="l"/>
                <a:tab pos="8643938" algn="l"/>
              </a:tabLst>
            </a:pPr>
            <a:r>
              <a:rPr lang="it-IT" sz="4000" dirty="0" smtClean="0">
                <a:latin typeface="Constantia" pitchFamily="18" charset="0"/>
              </a:rPr>
              <a:t>E’ una particolare tipologia di intervista semi-strutturata. Le immagini possono essere istituzionali, tratte da repertori, prodotte dall’osservatore sul contesto dell’osservato, prodotte dall’osservato o provenienti dal suo contesto (</a:t>
            </a:r>
            <a:r>
              <a:rPr lang="it-IT" sz="4000" dirty="0" err="1" smtClean="0">
                <a:latin typeface="Constantia" pitchFamily="18" charset="0"/>
              </a:rPr>
              <a:t>es</a:t>
            </a:r>
            <a:r>
              <a:rPr lang="it-IT" sz="4000" dirty="0" smtClean="0">
                <a:latin typeface="Constantia" pitchFamily="18" charset="0"/>
              </a:rPr>
              <a:t> familiare). L'intervistato che osserva le immagini avrà una reazione spontanea,come se si trovasse di fronte all'oggetto reale che l'immagine rappresenta. Ognuno, poi, interpreterà l'immagine, a partire dal proprio vissuto e dalle proprie categorie concettuali.</a:t>
            </a:r>
          </a:p>
          <a:p>
            <a:pPr marL="338138" indent="-338138" defTabSz="449263">
              <a:spcBef>
                <a:spcPct val="20000"/>
              </a:spcBef>
              <a:buClr>
                <a:schemeClr val="hlink"/>
              </a:buClr>
              <a:buFont typeface="Wingdings" pitchFamily="2" charset="2"/>
              <a:buChar char="q"/>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5100" b="1" dirty="0" smtClean="0">
                <a:solidFill>
                  <a:schemeClr val="bg1"/>
                </a:solidFill>
                <a:latin typeface="Constantia" pitchFamily="18" charset="0"/>
              </a:rPr>
              <a:t>Produzione soggettiva di immagini</a:t>
            </a:r>
          </a:p>
          <a:p>
            <a:pPr marL="427038" indent="-322263" algn="just" defTabSz="449263">
              <a:lnSpc>
                <a:spcPct val="80000"/>
              </a:lnSpc>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4000" dirty="0" smtClean="0">
                <a:latin typeface="Constantia" pitchFamily="18" charset="0"/>
              </a:rPr>
              <a:t>Si chiede alle persone su cui si sta conducendo la ricerca di raccontare</a:t>
            </a:r>
          </a:p>
          <a:p>
            <a:pPr marL="427038" indent="-322263" algn="just" defTabSz="449263">
              <a:lnSpc>
                <a:spcPct val="80000"/>
              </a:lnSpc>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4000" dirty="0" smtClean="0">
                <a:latin typeface="Constantia" pitchFamily="18" charset="0"/>
              </a:rPr>
              <a:t>la loro esperienza attraverso le immagini, quindi producendo fotografie o video per far comprendere al ricercatore il loro mondo</a:t>
            </a:r>
          </a:p>
          <a:p>
            <a:pPr marL="427038" indent="-322263" algn="just" defTabSz="449263">
              <a:lnSpc>
                <a:spcPct val="80000"/>
              </a:lnSpc>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4000" dirty="0" smtClean="0">
                <a:latin typeface="Constantia" pitchFamily="18" charset="0"/>
              </a:rPr>
              <a:t>Si deve sempre dare la possibilità ai partecipanti di spiegare il</a:t>
            </a:r>
          </a:p>
          <a:p>
            <a:pPr marL="427038" indent="-322263" algn="just" defTabSz="449263">
              <a:lnSpc>
                <a:spcPct val="80000"/>
              </a:lnSpc>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4000" dirty="0" smtClean="0">
                <a:latin typeface="Constantia" pitchFamily="18" charset="0"/>
              </a:rPr>
              <a:t>significato dei documenti visivi che hanno prodotto (commenti o</a:t>
            </a:r>
          </a:p>
          <a:p>
            <a:pPr marL="427038" indent="-322263" algn="just" defTabSz="449263">
              <a:lnSpc>
                <a:spcPct val="80000"/>
              </a:lnSpc>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4000" dirty="0" smtClean="0">
                <a:latin typeface="Constantia" pitchFamily="18" charset="0"/>
              </a:rPr>
              <a:t>didascalie). </a:t>
            </a:r>
            <a:endParaRPr lang="it-IT" sz="4000" b="1" dirty="0" smtClean="0">
              <a:solidFill>
                <a:schemeClr val="bg1"/>
              </a:solidFill>
              <a:latin typeface="Constantia" pitchFamily="18" charset="0"/>
            </a:endParaRPr>
          </a:p>
          <a:p>
            <a:pPr marL="338138" indent="-338138"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200" b="1" dirty="0" smtClean="0">
              <a:solidFill>
                <a:schemeClr val="bg1"/>
              </a:solidFill>
              <a:latin typeface="Constantia" pitchFamily="18" charset="0"/>
            </a:endParaRPr>
          </a:p>
          <a:p>
            <a:pPr marL="338138" indent="-338138"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dirty="0" smtClean="0">
              <a:latin typeface="Constant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9512" y="188641"/>
            <a:ext cx="8784976" cy="6678751"/>
          </a:xfrm>
          <a:prstGeom prst="rect">
            <a:avLst/>
          </a:prstGeom>
          <a:noFill/>
        </p:spPr>
        <p:txBody>
          <a:bodyPr wrap="square" rtlCol="0">
            <a:spAutoFit/>
          </a:bodyPr>
          <a:lstStyle/>
          <a:p>
            <a:pPr marL="338138" indent="-338138" defTabSz="449263">
              <a:spcBef>
                <a:spcPct val="20000"/>
              </a:spcBef>
              <a:buClr>
                <a:schemeClr val="hlink"/>
              </a:buClr>
              <a:buFont typeface="Wingdings" pitchFamily="2" charset="2"/>
              <a:buChar char="q"/>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800" b="1" dirty="0" smtClean="0">
                <a:solidFill>
                  <a:schemeClr val="bg1"/>
                </a:solidFill>
                <a:latin typeface="Constantia" pitchFamily="18" charset="0"/>
              </a:rPr>
              <a:t>Ricerca video-fotografica sul campo</a:t>
            </a:r>
          </a:p>
          <a:p>
            <a:pPr marL="338138" indent="-338138"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b="1" dirty="0" smtClean="0">
              <a:solidFill>
                <a:schemeClr val="bg1"/>
              </a:solidFill>
              <a:latin typeface="Constantia" pitchFamily="18" charset="0"/>
            </a:endParaRPr>
          </a:p>
          <a:p>
            <a:pPr marL="427038" indent="-322263" algn="just" defTabSz="449263">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E’ un</a:t>
            </a:r>
            <a:r>
              <a:rPr lang="it-IT" sz="2400" i="1" dirty="0" smtClean="0">
                <a:latin typeface="Constantia" pitchFamily="18" charset="0"/>
              </a:rPr>
              <a:t>’osservazione</a:t>
            </a:r>
            <a:r>
              <a:rPr lang="it-IT" sz="2400" dirty="0" smtClean="0">
                <a:latin typeface="Constantia" pitchFamily="18" charset="0"/>
              </a:rPr>
              <a:t> </a:t>
            </a:r>
            <a:r>
              <a:rPr lang="it-IT" sz="2400" i="1" dirty="0" smtClean="0">
                <a:latin typeface="Constantia" pitchFamily="18" charset="0"/>
              </a:rPr>
              <a:t>partecipante</a:t>
            </a:r>
            <a:r>
              <a:rPr lang="it-IT" sz="2400" dirty="0" smtClean="0">
                <a:latin typeface="Constantia" pitchFamily="18" charset="0"/>
              </a:rPr>
              <a:t> in cui si raccolgono info. visuali,</a:t>
            </a:r>
          </a:p>
          <a:p>
            <a:pPr marL="427038" indent="-322263" algn="just" defTabSz="449263">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per mezzo di foto o videocamere.</a:t>
            </a:r>
          </a:p>
          <a:p>
            <a:pPr marL="427038" indent="-322263" algn="just" defTabSz="449263">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(Osservazione sociologica video-fotografica sul campo)‏</a:t>
            </a:r>
          </a:p>
          <a:p>
            <a:pPr marL="427038" indent="-322263" algn="just" defTabSz="449263">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Deve essere distinta dal reportage giornalistico, per il ruolo</a:t>
            </a:r>
          </a:p>
          <a:p>
            <a:pPr marL="427038" indent="-322263" algn="just" defTabSz="449263">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che gioca la teoria. </a:t>
            </a:r>
          </a:p>
          <a:p>
            <a:pPr marL="427038" indent="-322263" algn="just" defTabSz="449263">
              <a:spcBef>
                <a:spcPct val="20000"/>
              </a:spcBef>
              <a:buClr>
                <a:srgbClr val="0E594D"/>
              </a:buClr>
              <a:buSzPct val="45000"/>
              <a:buFont typeface="Wingdings" charset="2"/>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Questa tecnica si basa sulle tecniche dell'osservazione sul</a:t>
            </a:r>
          </a:p>
          <a:p>
            <a:pPr marL="427038" indent="-322263" algn="just" defTabSz="449263">
              <a:spcBef>
                <a:spcPct val="20000"/>
              </a:spcBef>
              <a:buClr>
                <a:srgbClr val="0E594D"/>
              </a:buClr>
              <a:buSzPct val="45000"/>
              <a:buFont typeface="Wingdings" charset="2"/>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campo:</a:t>
            </a:r>
          </a:p>
          <a:p>
            <a:pPr marL="427038" indent="-322263" algn="just" defTabSz="449263">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i="1" dirty="0" smtClean="0">
                <a:solidFill>
                  <a:srgbClr val="FFFF00"/>
                </a:solidFill>
                <a:latin typeface="Constantia" pitchFamily="18" charset="0"/>
              </a:rPr>
              <a:t>Prima fase di esplorazione</a:t>
            </a:r>
            <a:r>
              <a:rPr lang="it-IT" sz="2400" dirty="0" smtClean="0">
                <a:latin typeface="Constantia" pitchFamily="18" charset="0"/>
              </a:rPr>
              <a:t>: inizialmente l'uso foto/videocamera</a:t>
            </a:r>
          </a:p>
          <a:p>
            <a:pPr marL="427038" indent="-322263" algn="just" defTabSz="449263">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sarà poco coerente; il ricercatore dovrà avvicinare ed instaurare</a:t>
            </a:r>
          </a:p>
          <a:p>
            <a:pPr marL="427038" indent="-322263" algn="just" defTabSz="449263">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una relazione con le persone che intende studiare, giorno dopo</a:t>
            </a:r>
          </a:p>
          <a:p>
            <a:pPr marL="427038" indent="-322263" algn="just" defTabSz="449263">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giorno attraverso l'osservazione, per iniziare a formulare delle</a:t>
            </a:r>
          </a:p>
          <a:p>
            <a:pPr marL="427038" indent="-322263" algn="just" defTabSz="449263">
              <a:spcBef>
                <a:spcPct val="20000"/>
              </a:spcBef>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sz="2400" dirty="0" smtClean="0">
                <a:latin typeface="Constantia" pitchFamily="18" charset="0"/>
              </a:rPr>
              <a:t>ipotesi sulla situazione e produrre immagini più significative.</a:t>
            </a:r>
          </a:p>
          <a:p>
            <a:pPr marL="427038" indent="-322263" algn="just" defTabSz="449263">
              <a:spcBef>
                <a:spcPct val="20000"/>
              </a:spcBef>
              <a:buClr>
                <a:srgbClr val="0E594D"/>
              </a:buClr>
              <a:buSzPct val="45000"/>
              <a:buFont typeface="Wingdings" charset="2"/>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r>
              <a:rPr lang="it-IT" dirty="0" smtClean="0">
                <a:latin typeface="Constantia" pitchFamily="18" charset="0"/>
              </a:rPr>
              <a:t> </a:t>
            </a:r>
          </a:p>
          <a:p>
            <a:pPr marL="427038" indent="-322263" algn="just" defTabSz="449263">
              <a:buClr>
                <a:srgbClr val="0E594D"/>
              </a:buClr>
              <a:buSzPct val="45000"/>
              <a:buNone/>
              <a:tabLst>
                <a:tab pos="534988" algn="l"/>
                <a:tab pos="984250" algn="l"/>
                <a:tab pos="1433513" algn="l"/>
                <a:tab pos="1882775" algn="l"/>
                <a:tab pos="2332038" algn="l"/>
                <a:tab pos="2781300" algn="l"/>
                <a:tab pos="3230563" algn="l"/>
                <a:tab pos="3679825" algn="l"/>
                <a:tab pos="4129088" algn="l"/>
                <a:tab pos="4578350" algn="l"/>
                <a:tab pos="5027613" algn="l"/>
                <a:tab pos="5476875" algn="l"/>
                <a:tab pos="5926138" algn="l"/>
                <a:tab pos="6375400" algn="l"/>
                <a:tab pos="6824663" algn="l"/>
                <a:tab pos="7273925" algn="l"/>
                <a:tab pos="7723188" algn="l"/>
                <a:tab pos="8172450" algn="l"/>
                <a:tab pos="8621713" algn="l"/>
                <a:tab pos="9070975" algn="l"/>
              </a:tabLst>
            </a:pPr>
            <a:endParaRPr lang="it-IT" sz="1600" dirty="0" smtClean="0">
              <a:latin typeface="Constantia" pitchFamily="18" charset="0"/>
            </a:endParaRPr>
          </a:p>
          <a:p>
            <a:pPr marL="338138" indent="-338138" defTabSz="449263">
              <a:spcBef>
                <a:spcPct val="20000"/>
              </a:spcBef>
              <a:buClr>
                <a:schemeClr val="hlink"/>
              </a:buClr>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1600" dirty="0" smtClean="0">
              <a:latin typeface="Constant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47664" y="1412776"/>
            <a:ext cx="7200800" cy="369332"/>
          </a:xfrm>
          <a:prstGeom prst="rect">
            <a:avLst/>
          </a:prstGeom>
          <a:noFill/>
        </p:spPr>
        <p:txBody>
          <a:bodyPr wrap="square" rtlCol="0">
            <a:spAutoFit/>
          </a:bodyPr>
          <a:lstStyle/>
          <a:p>
            <a:endParaRPr lang="it-IT" dirty="0"/>
          </a:p>
        </p:txBody>
      </p:sp>
      <p:sp>
        <p:nvSpPr>
          <p:cNvPr id="4" name="CasellaDiTesto 3"/>
          <p:cNvSpPr txBox="1"/>
          <p:nvPr/>
        </p:nvSpPr>
        <p:spPr>
          <a:xfrm>
            <a:off x="179512" y="188640"/>
            <a:ext cx="8712968" cy="7848302"/>
          </a:xfrm>
          <a:prstGeom prst="rect">
            <a:avLst/>
          </a:prstGeom>
          <a:noFill/>
        </p:spPr>
        <p:txBody>
          <a:bodyPr wrap="square" rtlCol="0">
            <a:spAutoFit/>
          </a:bodyPr>
          <a:lstStyle/>
          <a:p>
            <a:pPr marL="338138" indent="-338138" algn="just" defTabSz="449263">
              <a:spcBef>
                <a:spcPct val="20000"/>
              </a:spcBef>
              <a:buClr>
                <a:schemeClr val="hlink"/>
              </a:buClr>
              <a:buFontTx/>
              <a:buChar cha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i="1" dirty="0" smtClean="0">
                <a:solidFill>
                  <a:srgbClr val="FFFF00"/>
                </a:solidFill>
                <a:effectLst>
                  <a:outerShdw blurRad="38100" dist="38100" dir="2700000" algn="tl">
                    <a:srgbClr val="000000">
                      <a:alpha val="43137"/>
                    </a:srgbClr>
                  </a:outerShdw>
                </a:effectLst>
                <a:latin typeface="Constantia" pitchFamily="18" charset="0"/>
              </a:rPr>
              <a:t>Seconda</a:t>
            </a:r>
            <a:r>
              <a:rPr lang="it-IT" sz="2400" i="1" dirty="0" smtClean="0">
                <a:solidFill>
                  <a:srgbClr val="FF3300"/>
                </a:solidFill>
                <a:latin typeface="Constantia" pitchFamily="18" charset="0"/>
              </a:rPr>
              <a:t> </a:t>
            </a:r>
            <a:r>
              <a:rPr lang="it-IT" sz="2400" i="1" dirty="0" smtClean="0">
                <a:solidFill>
                  <a:srgbClr val="FFFF00"/>
                </a:solidFill>
                <a:effectLst>
                  <a:outerShdw blurRad="38100" dist="38100" dir="2700000" algn="tl">
                    <a:srgbClr val="000000">
                      <a:alpha val="43137"/>
                    </a:srgbClr>
                  </a:outerShdw>
                </a:effectLst>
                <a:latin typeface="Constantia" pitchFamily="18" charset="0"/>
              </a:rPr>
              <a:t>fase</a:t>
            </a:r>
            <a:r>
              <a:rPr lang="it-IT" sz="2400" dirty="0" smtClean="0">
                <a:latin typeface="Constantia" pitchFamily="18" charset="0"/>
              </a:rPr>
              <a:t>: si confrontano immagini  ed ipotesi iniziali, che</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latin typeface="Constantia" pitchFamily="18" charset="0"/>
              </a:rPr>
              <a:t>possono così essere modificate in corso. Le immagini che</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latin typeface="Constantia" pitchFamily="18" charset="0"/>
              </a:rPr>
              <a:t>seguiranno dovranno essere sempre più coerenti con la</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latin typeface="Constantia" pitchFamily="18" charset="0"/>
              </a:rPr>
              <a:t>comprensione che il ricercatore andrà sviluppando.</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latin typeface="Constantia" pitchFamily="18" charset="0"/>
              </a:rPr>
              <a:t>È possibile completare le immagini con registrazioni di colloqui</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latin typeface="Constantia" pitchFamily="18" charset="0"/>
              </a:rPr>
              <a:t>informali, interviste condotte mentre si scattano le foto o</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latin typeface="Constantia" pitchFamily="18" charset="0"/>
              </a:rPr>
              <a:t>utilizzando le immagini già prodotte come stimolo. </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400" dirty="0" smtClean="0">
              <a:latin typeface="Constantia" pitchFamily="18" charset="0"/>
            </a:endParaRPr>
          </a:p>
          <a:p>
            <a:pPr marL="338138" indent="-338138" algn="just" defTabSz="449263">
              <a:spcBef>
                <a:spcPct val="20000"/>
              </a:spcBef>
              <a:buClr>
                <a:schemeClr val="hlink"/>
              </a:buClr>
              <a:buFont typeface="Wingdings" pitchFamily="2" charset="2"/>
              <a:buChar char="q"/>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800" b="1" dirty="0" smtClean="0">
                <a:solidFill>
                  <a:schemeClr val="bg1"/>
                </a:solidFill>
                <a:latin typeface="Constantia" pitchFamily="18" charset="0"/>
              </a:rPr>
              <a:t>Video registrazione dell’interazione</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t>Si fa riferimento alla videoregistrazione di un’intervista (o di</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t>un focus </a:t>
            </a:r>
            <a:r>
              <a:rPr lang="it-IT" sz="2400" dirty="0" err="1" smtClean="0"/>
              <a:t>group</a:t>
            </a:r>
            <a:r>
              <a:rPr lang="it-IT" sz="2400" dirty="0" smtClean="0"/>
              <a:t>). Questa tecnica permette di cogliere gli</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t>aspetti della comunicazione non verbale dell’intervistato</a:t>
            </a: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it-IT" sz="2400" dirty="0" smtClean="0"/>
              <a:t>(postura, gestualità, mimica, tono della voce...)</a:t>
            </a:r>
            <a:endParaRPr lang="it-IT" sz="2400" b="1" dirty="0" smtClean="0">
              <a:solidFill>
                <a:schemeClr val="bg1"/>
              </a:solidFill>
              <a:latin typeface="Constantia" pitchFamily="18" charset="0"/>
            </a:endParaRP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400" dirty="0" smtClean="0">
              <a:latin typeface="Constantia" pitchFamily="18" charset="0"/>
            </a:endParaRP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400" dirty="0" smtClean="0">
              <a:latin typeface="Constantia" pitchFamily="18" charset="0"/>
            </a:endParaRP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400" dirty="0" smtClean="0">
              <a:latin typeface="Constantia" pitchFamily="18" charset="0"/>
            </a:endParaRPr>
          </a:p>
          <a:p>
            <a:pPr marL="338138" indent="-338138" algn="just" defTabSz="449263">
              <a:spcBef>
                <a:spcPct val="20000"/>
              </a:spcBef>
              <a:buClr>
                <a:schemeClr val="hlink"/>
              </a:buClr>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it-IT" sz="2400" dirty="0">
              <a:latin typeface="Constant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8" y="188640"/>
            <a:ext cx="8820472" cy="8586966"/>
          </a:xfrm>
          <a:prstGeom prst="rect">
            <a:avLst/>
          </a:prstGeom>
          <a:noFill/>
        </p:spPr>
        <p:txBody>
          <a:bodyPr wrap="square" rtlCol="0">
            <a:spAutoFit/>
          </a:bodyPr>
          <a:lstStyle/>
          <a:p>
            <a:pPr>
              <a:buFont typeface="Wingdings" pitchFamily="2" charset="2"/>
              <a:buChar char="q"/>
            </a:pPr>
            <a:r>
              <a:rPr lang="it-IT" sz="3200" b="1" dirty="0" smtClean="0">
                <a:solidFill>
                  <a:srgbClr val="FFFF00"/>
                </a:solidFill>
                <a:latin typeface="Constantia" pitchFamily="18" charset="0"/>
              </a:rPr>
              <a:t> </a:t>
            </a:r>
            <a:r>
              <a:rPr lang="it-IT" sz="3200" b="1" dirty="0" smtClean="0">
                <a:solidFill>
                  <a:schemeClr val="bg1"/>
                </a:solidFill>
                <a:latin typeface="Constantia" pitchFamily="18" charset="0"/>
              </a:rPr>
              <a:t>La </a:t>
            </a:r>
            <a:r>
              <a:rPr lang="it-IT" sz="3200" b="1" dirty="0" smtClean="0">
                <a:solidFill>
                  <a:schemeClr val="bg1"/>
                </a:solidFill>
                <a:latin typeface="Constantia" pitchFamily="18" charset="0"/>
              </a:rPr>
              <a:t>Rifotografia</a:t>
            </a:r>
          </a:p>
          <a:p>
            <a:endParaRPr lang="it-IT" sz="2400" b="1" dirty="0" smtClean="0">
              <a:solidFill>
                <a:schemeClr val="bg1"/>
              </a:solidFill>
              <a:latin typeface="Constantia" pitchFamily="18" charset="0"/>
            </a:endParaRPr>
          </a:p>
          <a:p>
            <a:r>
              <a:rPr lang="it-IT" sz="2400" b="1" dirty="0" smtClean="0">
                <a:latin typeface="Constantia" pitchFamily="18" charset="0"/>
              </a:rPr>
              <a:t>E’ una “tecnica processuale” possibile quando il ricercatore può creare un insieme fotografico, temporalmente ordinato, che consiste in immagini dello stesso soggetto, scattate in momenti diversi, da confrontare al fine di evidenziare le trasformazioni.</a:t>
            </a:r>
          </a:p>
          <a:p>
            <a:endParaRPr lang="it-IT" sz="2400" b="1" dirty="0" smtClean="0">
              <a:latin typeface="Constantia" pitchFamily="18" charset="0"/>
            </a:endParaRPr>
          </a:p>
          <a:p>
            <a:r>
              <a:rPr lang="it-IT" sz="2400" b="1" dirty="0" smtClean="0">
                <a:latin typeface="Constantia" pitchFamily="18" charset="0"/>
              </a:rPr>
              <a:t>Tale modalità implica un </a:t>
            </a:r>
            <a:r>
              <a:rPr lang="it-IT" sz="2400" b="1" dirty="0" smtClean="0">
                <a:solidFill>
                  <a:schemeClr val="bg1"/>
                </a:solidFill>
                <a:latin typeface="Constantia" pitchFamily="18" charset="0"/>
              </a:rPr>
              <a:t>confronto </a:t>
            </a:r>
            <a:r>
              <a:rPr lang="it-IT" sz="2400" b="1" dirty="0" smtClean="0">
                <a:latin typeface="Constantia" pitchFamily="18" charset="0"/>
              </a:rPr>
              <a:t>fra foto effettuate in tempi successivi</a:t>
            </a:r>
          </a:p>
          <a:p>
            <a:endParaRPr lang="it-IT" sz="2400" b="1" dirty="0" smtClean="0">
              <a:solidFill>
                <a:schemeClr val="bg1"/>
              </a:solidFill>
              <a:latin typeface="Constantia" pitchFamily="18" charset="0"/>
            </a:endParaRPr>
          </a:p>
          <a:p>
            <a:r>
              <a:rPr lang="it-IT" sz="2400" b="1" dirty="0" smtClean="0">
                <a:latin typeface="Constantia" pitchFamily="18" charset="0"/>
              </a:rPr>
              <a:t>Nel confronto il sociologo  deve identificare alcuni </a:t>
            </a:r>
            <a:r>
              <a:rPr lang="it-IT" sz="2400" b="1" dirty="0" smtClean="0">
                <a:solidFill>
                  <a:schemeClr val="bg1"/>
                </a:solidFill>
                <a:latin typeface="Constantia" pitchFamily="18" charset="0"/>
              </a:rPr>
              <a:t>elementi di continuità </a:t>
            </a:r>
            <a:r>
              <a:rPr lang="it-IT" sz="2400" b="1" dirty="0" smtClean="0">
                <a:latin typeface="Constantia" pitchFamily="18" charset="0"/>
              </a:rPr>
              <a:t>in grado di avvallare </a:t>
            </a:r>
            <a:r>
              <a:rPr lang="it-IT" sz="2400" b="1" dirty="0" smtClean="0">
                <a:latin typeface="Constantia" pitchFamily="18" charset="0"/>
              </a:rPr>
              <a:t>la significatività </a:t>
            </a:r>
            <a:r>
              <a:rPr lang="it-IT" sz="2400" b="1" dirty="0" smtClean="0">
                <a:latin typeface="Constantia" pitchFamily="18" charset="0"/>
              </a:rPr>
              <a:t>della tesi </a:t>
            </a:r>
          </a:p>
          <a:p>
            <a:endParaRPr lang="it-IT" sz="2400" b="1" dirty="0" smtClean="0">
              <a:latin typeface="Constantia" pitchFamily="18" charset="0"/>
            </a:endParaRPr>
          </a:p>
          <a:p>
            <a:r>
              <a:rPr lang="it-IT" sz="2400" b="1" dirty="0" smtClean="0">
                <a:latin typeface="Constantia" pitchFamily="18" charset="0"/>
              </a:rPr>
              <a:t>L’oggetto di studio sono le foto, vale a dire comunicazioni che danno forma ai concetti, esaminabili in quanto “ritratti di determinati mondi”.</a:t>
            </a:r>
          </a:p>
          <a:p>
            <a:endParaRPr lang="it-IT" sz="2400" b="1" dirty="0" smtClean="0">
              <a:latin typeface="Constantia" pitchFamily="18" charset="0"/>
            </a:endParaRPr>
          </a:p>
          <a:p>
            <a:endParaRPr lang="it-IT" sz="2400" b="1" dirty="0" smtClean="0">
              <a:latin typeface="Constantia" pitchFamily="18" charset="0"/>
            </a:endParaRPr>
          </a:p>
          <a:p>
            <a:endParaRPr lang="it-IT" sz="2400" b="1" dirty="0" smtClean="0">
              <a:latin typeface="Constantia" pitchFamily="18" charset="0"/>
            </a:endParaRPr>
          </a:p>
          <a:p>
            <a:endParaRPr lang="it-IT" sz="2400" b="1" dirty="0" smtClean="0">
              <a:latin typeface="Constantia" pitchFamily="18" charset="0"/>
            </a:endParaRPr>
          </a:p>
          <a:p>
            <a:r>
              <a:rPr lang="it-IT" sz="3200" b="1" dirty="0" smtClean="0">
                <a:solidFill>
                  <a:schemeClr val="bg1"/>
                </a:solidFill>
                <a:latin typeface="Constantia" pitchFamily="18" charset="0"/>
              </a:rPr>
              <a:t> </a:t>
            </a:r>
            <a:endParaRPr lang="it-IT" sz="3200" b="1" dirty="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53536"/>
            <a:ext cx="8964488" cy="1159240"/>
          </a:xfrm>
        </p:spPr>
        <p:txBody>
          <a:bodyPr>
            <a:normAutofit fontScale="90000"/>
          </a:bodyPr>
          <a:lstStyle/>
          <a:p>
            <a:pPr algn="ctr"/>
            <a:r>
              <a:rPr lang="it-IT" b="1" dirty="0" smtClean="0">
                <a:solidFill>
                  <a:srgbClr val="FFFF00"/>
                </a:solidFill>
              </a:rPr>
              <a:t>  </a:t>
            </a:r>
            <a:r>
              <a:rPr lang="it-IT" sz="5300" b="1" dirty="0" smtClean="0">
                <a:solidFill>
                  <a:srgbClr val="FFFF00"/>
                </a:solidFill>
                <a:latin typeface="Constantia" pitchFamily="18" charset="0"/>
              </a:rPr>
              <a:t>LA RIFOTOGRAFIA </a:t>
            </a:r>
            <a:r>
              <a:rPr lang="it-IT" b="1" dirty="0" smtClean="0">
                <a:solidFill>
                  <a:srgbClr val="FFFF00"/>
                </a:solidFill>
              </a:rPr>
              <a:t/>
            </a:r>
            <a:br>
              <a:rPr lang="it-IT" b="1" dirty="0" smtClean="0">
                <a:solidFill>
                  <a:srgbClr val="FFFF00"/>
                </a:solidFill>
              </a:rPr>
            </a:br>
            <a:r>
              <a:rPr lang="it-IT" sz="3600" b="1" dirty="0" smtClean="0">
                <a:solidFill>
                  <a:srgbClr val="FF0066"/>
                </a:solidFill>
                <a:latin typeface="Constantia" pitchFamily="18" charset="0"/>
              </a:rPr>
              <a:t>(Livello conoscitivo)</a:t>
            </a:r>
            <a:endParaRPr lang="it-IT" sz="3600" b="1" dirty="0">
              <a:solidFill>
                <a:srgbClr val="FF0066"/>
              </a:solidFill>
              <a:latin typeface="Constantia" pitchFamily="18" charset="0"/>
            </a:endParaRPr>
          </a:p>
        </p:txBody>
      </p:sp>
      <p:sp>
        <p:nvSpPr>
          <p:cNvPr id="3" name="Segnaposto contenuto 2"/>
          <p:cNvSpPr>
            <a:spLocks noGrp="1"/>
          </p:cNvSpPr>
          <p:nvPr>
            <p:ph idx="1"/>
          </p:nvPr>
        </p:nvSpPr>
        <p:spPr>
          <a:xfrm>
            <a:off x="179512" y="1412776"/>
            <a:ext cx="8784976" cy="5256584"/>
          </a:xfrm>
        </p:spPr>
        <p:txBody>
          <a:bodyPr>
            <a:normAutofit/>
          </a:bodyPr>
          <a:lstStyle/>
          <a:p>
            <a:pPr algn="just"/>
            <a:r>
              <a:rPr lang="it-IT" sz="2800" dirty="0" smtClean="0">
                <a:latin typeface="Constantia" pitchFamily="18" charset="0"/>
              </a:rPr>
              <a:t>Occorre a questo punto continuare a fare delle scelte ragionate al fine di delimitare sempre di più l’oggetto, ovvero scegliere uno specifico “frammento della realtà” che consenta di descrivere ed interpretare il cambiamento nei suoi minimi dettagli e mostrare come funziona uno “specifico mondo”.</a:t>
            </a:r>
          </a:p>
          <a:p>
            <a:pPr algn="just"/>
            <a:endParaRPr lang="it-IT" sz="2800" dirty="0" smtClean="0">
              <a:latin typeface="Constantia" pitchFamily="18" charset="0"/>
            </a:endParaRPr>
          </a:p>
          <a:p>
            <a:pPr algn="just"/>
            <a:endParaRPr lang="it-IT" sz="2800" dirty="0" smtClean="0">
              <a:latin typeface="Constantia" pitchFamily="18" charset="0"/>
            </a:endParaRPr>
          </a:p>
          <a:p>
            <a:pPr algn="just"/>
            <a:endParaRPr lang="it-IT" sz="2800" dirty="0" smtClean="0">
              <a:latin typeface="Constantia" pitchFamily="18" charset="0"/>
            </a:endParaRPr>
          </a:p>
          <a:p>
            <a:pPr algn="just"/>
            <a:r>
              <a:rPr lang="it-IT" sz="2800" dirty="0" smtClean="0">
                <a:latin typeface="Constantia" pitchFamily="18" charset="0"/>
              </a:rPr>
              <a:t>Approfondimento dell’analisi secondaria attraverso quella ecologica (territorio = soggetto)</a:t>
            </a:r>
          </a:p>
        </p:txBody>
      </p:sp>
      <p:sp>
        <p:nvSpPr>
          <p:cNvPr id="4" name="Freccia in giù 3"/>
          <p:cNvSpPr/>
          <p:nvPr/>
        </p:nvSpPr>
        <p:spPr>
          <a:xfrm>
            <a:off x="4139952" y="4365104"/>
            <a:ext cx="504056" cy="64807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8" y="332656"/>
            <a:ext cx="8640960" cy="6247864"/>
          </a:xfrm>
          <a:prstGeom prst="rect">
            <a:avLst/>
          </a:prstGeom>
          <a:noFill/>
        </p:spPr>
        <p:txBody>
          <a:bodyPr wrap="square" rtlCol="0">
            <a:spAutoFit/>
          </a:bodyPr>
          <a:lstStyle/>
          <a:p>
            <a:pPr algn="just"/>
            <a:r>
              <a:rPr lang="it-IT" sz="2800" b="1" dirty="0" smtClean="0">
                <a:latin typeface="Constantia" pitchFamily="18" charset="0"/>
              </a:rPr>
              <a:t>Si è realizzata per tanto un indagine visuale per descrivere e spiegare i cambiamenti avvenuti  nelle località interessate (Cervia – Milano Marittima – </a:t>
            </a:r>
            <a:r>
              <a:rPr lang="it-IT" sz="2800" b="1" dirty="0" err="1" smtClean="0">
                <a:latin typeface="Constantia" pitchFamily="18" charset="0"/>
              </a:rPr>
              <a:t>Pinarella</a:t>
            </a:r>
            <a:r>
              <a:rPr lang="it-IT" sz="2800" b="1" dirty="0" smtClean="0">
                <a:latin typeface="Constantia" pitchFamily="18" charset="0"/>
              </a:rPr>
              <a:t>) e per evidenziarne i maggiori fattori di continuità. </a:t>
            </a:r>
          </a:p>
          <a:p>
            <a:pPr algn="just"/>
            <a:endParaRPr lang="it-IT" sz="2800" b="1" dirty="0" smtClean="0">
              <a:latin typeface="Constantia" pitchFamily="18" charset="0"/>
            </a:endParaRPr>
          </a:p>
          <a:p>
            <a:pPr algn="just"/>
            <a:endParaRPr lang="it-IT" sz="2800" b="1" dirty="0" smtClean="0">
              <a:latin typeface="Constantia" pitchFamily="18" charset="0"/>
            </a:endParaRPr>
          </a:p>
          <a:p>
            <a:pPr algn="just"/>
            <a:r>
              <a:rPr lang="it-IT" sz="2800" b="1" dirty="0" smtClean="0">
                <a:solidFill>
                  <a:schemeClr val="bg1"/>
                </a:solidFill>
                <a:latin typeface="Constantia" pitchFamily="18" charset="0"/>
              </a:rPr>
              <a:t>STIMOLO: </a:t>
            </a:r>
            <a:r>
              <a:rPr lang="it-IT" sz="2800" b="1" dirty="0" smtClean="0">
                <a:latin typeface="Constantia" pitchFamily="18" charset="0"/>
              </a:rPr>
              <a:t>presenza di una rara collezione di </a:t>
            </a:r>
            <a:r>
              <a:rPr lang="it-IT" sz="2800" b="1" dirty="0" smtClean="0">
                <a:solidFill>
                  <a:srgbClr val="FFC000"/>
                </a:solidFill>
                <a:latin typeface="Constantia" pitchFamily="18" charset="0"/>
              </a:rPr>
              <a:t>cartoline</a:t>
            </a:r>
            <a:r>
              <a:rPr lang="it-IT" sz="2800" b="1" dirty="0" smtClean="0">
                <a:latin typeface="Constantia" pitchFamily="18" charset="0"/>
              </a:rPr>
              <a:t> postali nella biblioteca/pinacoteca del comune di Cervia. </a:t>
            </a:r>
            <a:r>
              <a:rPr lang="it-IT" sz="2000" b="1" dirty="0" smtClean="0">
                <a:latin typeface="Constantia" pitchFamily="18" charset="0"/>
              </a:rPr>
              <a:t>( materiale individuato nella fase iniziale di raccolta dati, parte ampia dell’imbuto)</a:t>
            </a:r>
          </a:p>
          <a:p>
            <a:pPr algn="just"/>
            <a:endParaRPr lang="it-IT" sz="2000" b="1" dirty="0" smtClean="0">
              <a:latin typeface="Constantia" pitchFamily="18" charset="0"/>
            </a:endParaRPr>
          </a:p>
          <a:p>
            <a:pPr algn="just"/>
            <a:r>
              <a:rPr lang="it-IT" sz="2000" b="1" dirty="0" smtClean="0">
                <a:solidFill>
                  <a:srgbClr val="FFC000"/>
                </a:solidFill>
                <a:effectLst>
                  <a:outerShdw blurRad="38100" dist="38100" dir="2700000" algn="tl">
                    <a:srgbClr val="000000">
                      <a:alpha val="43137"/>
                    </a:srgbClr>
                  </a:outerShdw>
                </a:effectLst>
                <a:latin typeface="Constantia" pitchFamily="18" charset="0"/>
              </a:rPr>
              <a:t>Può essere definita una informazione atipica rispetto alla fotografia poiché il suo fine non è solo quello di descrivere ma anche quello di far CONOSCERE e PROMUOVERE un luogo attraverso i SALUTI che inviano coloro che vi si recano</a:t>
            </a:r>
            <a:endParaRPr lang="it-IT" sz="2000" b="1" dirty="0" smtClean="0">
              <a:solidFill>
                <a:srgbClr val="FFC000"/>
              </a:solidFill>
              <a:effectLst>
                <a:outerShdw blurRad="38100" dist="38100" dir="2700000" algn="tl">
                  <a:srgbClr val="000000">
                    <a:alpha val="43137"/>
                  </a:srgbClr>
                </a:outerShdw>
              </a:effectLst>
              <a:latin typeface="Constant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1520" y="908720"/>
            <a:ext cx="8640960" cy="4524315"/>
          </a:xfrm>
          <a:prstGeom prst="rect">
            <a:avLst/>
          </a:prstGeom>
        </p:spPr>
        <p:txBody>
          <a:bodyPr wrap="square">
            <a:spAutoFit/>
          </a:bodyPr>
          <a:lstStyle/>
          <a:p>
            <a:pPr algn="just"/>
            <a:r>
              <a:rPr lang="it-IT" sz="3200" b="1" dirty="0" smtClean="0">
                <a:latin typeface="Constantia" pitchFamily="18" charset="0"/>
              </a:rPr>
              <a:t>Una iniziale selezione di immagini ha offerto un primo e generale panorama sui principali processi di</a:t>
            </a:r>
            <a:r>
              <a:rPr lang="it-IT" sz="3200" b="1" dirty="0" smtClean="0">
                <a:latin typeface="Constantia" pitchFamily="18" charset="0"/>
              </a:rPr>
              <a:t>:</a:t>
            </a:r>
          </a:p>
          <a:p>
            <a:pPr algn="just"/>
            <a:endParaRPr lang="it-IT" sz="3200" b="1" dirty="0" smtClean="0">
              <a:latin typeface="Constantia" pitchFamily="18" charset="0"/>
            </a:endParaRPr>
          </a:p>
          <a:p>
            <a:pPr algn="just">
              <a:buFont typeface="Wingdings" pitchFamily="2" charset="2"/>
              <a:buChar char="§"/>
            </a:pPr>
            <a:r>
              <a:rPr lang="it-IT" sz="3200" b="1" dirty="0" smtClean="0">
                <a:latin typeface="Constantia" pitchFamily="18" charset="0"/>
              </a:rPr>
              <a:t> evoluzione urbanistica </a:t>
            </a:r>
          </a:p>
          <a:p>
            <a:pPr algn="just">
              <a:buFont typeface="Wingdings" pitchFamily="2" charset="2"/>
              <a:buChar char="§"/>
            </a:pPr>
            <a:r>
              <a:rPr lang="it-IT" sz="3200" b="1" dirty="0" smtClean="0">
                <a:latin typeface="Constantia" pitchFamily="18" charset="0"/>
              </a:rPr>
              <a:t> Intervento nel paesaggio urbano </a:t>
            </a:r>
          </a:p>
          <a:p>
            <a:pPr algn="just">
              <a:buFont typeface="Wingdings" pitchFamily="2" charset="2"/>
              <a:buChar char="§"/>
            </a:pPr>
            <a:r>
              <a:rPr lang="it-IT" sz="3200" b="1" dirty="0" smtClean="0">
                <a:latin typeface="Constantia" pitchFamily="18" charset="0"/>
              </a:rPr>
              <a:t> Sostituzione di alcuni tratti fisici</a:t>
            </a:r>
          </a:p>
          <a:p>
            <a:pPr algn="just">
              <a:buFont typeface="Wingdings" pitchFamily="2" charset="2"/>
              <a:buChar char="§"/>
            </a:pPr>
            <a:r>
              <a:rPr lang="it-IT" sz="3200" b="1" dirty="0" smtClean="0">
                <a:latin typeface="Constantia" pitchFamily="18" charset="0"/>
              </a:rPr>
              <a:t>Sui simboli attraverso cui le località e i propri abitanti si identificano</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638RI"/>
          <p:cNvPicPr>
            <a:picLocks noChangeAspect="1" noChangeArrowheads="1"/>
          </p:cNvPicPr>
          <p:nvPr/>
        </p:nvPicPr>
        <p:blipFill>
          <a:blip r:embed="rId2" cstate="print"/>
          <a:srcRect/>
          <a:stretch>
            <a:fillRect/>
          </a:stretch>
        </p:blipFill>
        <p:spPr bwMode="auto">
          <a:xfrm>
            <a:off x="3505200" y="3048000"/>
            <a:ext cx="5459413" cy="3621088"/>
          </a:xfrm>
          <a:prstGeom prst="rect">
            <a:avLst/>
          </a:prstGeom>
          <a:noFill/>
          <a:ln w="9525">
            <a:noFill/>
            <a:miter lim="800000"/>
            <a:headEnd/>
            <a:tailEnd/>
          </a:ln>
        </p:spPr>
      </p:pic>
      <p:pic>
        <p:nvPicPr>
          <p:cNvPr id="17411" name="Picture 6" descr="0638"/>
          <p:cNvPicPr>
            <a:picLocks noChangeAspect="1" noChangeArrowheads="1"/>
          </p:cNvPicPr>
          <p:nvPr/>
        </p:nvPicPr>
        <p:blipFill>
          <a:blip r:embed="rId3" cstate="print"/>
          <a:srcRect/>
          <a:stretch>
            <a:fillRect/>
          </a:stretch>
        </p:blipFill>
        <p:spPr bwMode="auto">
          <a:xfrm>
            <a:off x="228600" y="228600"/>
            <a:ext cx="5245100" cy="3382963"/>
          </a:xfrm>
          <a:prstGeom prst="rect">
            <a:avLst/>
          </a:prstGeom>
          <a:noFill/>
          <a:ln w="9525">
            <a:noFill/>
            <a:miter lim="800000"/>
            <a:headEnd/>
            <a:tailEnd/>
          </a:ln>
        </p:spPr>
      </p:pic>
    </p:spTree>
  </p:cSld>
  <p:clrMapOvr>
    <a:masterClrMapping/>
  </p:clrMapOvr>
  <p:transition advClick="0" advTm="9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0375L"/>
          <p:cNvPicPr>
            <a:picLocks noChangeAspect="1" noChangeArrowheads="1"/>
          </p:cNvPicPr>
          <p:nvPr/>
        </p:nvPicPr>
        <p:blipFill>
          <a:blip r:embed="rId2" cstate="print"/>
          <a:srcRect/>
          <a:stretch>
            <a:fillRect/>
          </a:stretch>
        </p:blipFill>
        <p:spPr bwMode="auto">
          <a:xfrm>
            <a:off x="228600" y="228600"/>
            <a:ext cx="5168900" cy="3325813"/>
          </a:xfrm>
          <a:prstGeom prst="rect">
            <a:avLst/>
          </a:prstGeom>
          <a:noFill/>
          <a:ln w="9525">
            <a:noFill/>
            <a:miter lim="800000"/>
            <a:headEnd/>
            <a:tailEnd/>
          </a:ln>
        </p:spPr>
      </p:pic>
      <p:pic>
        <p:nvPicPr>
          <p:cNvPr id="16387" name="Picture 5" descr="375RI"/>
          <p:cNvPicPr>
            <a:picLocks noChangeAspect="1" noChangeArrowheads="1"/>
          </p:cNvPicPr>
          <p:nvPr/>
        </p:nvPicPr>
        <p:blipFill>
          <a:blip r:embed="rId3" cstate="print"/>
          <a:srcRect/>
          <a:stretch>
            <a:fillRect/>
          </a:stretch>
        </p:blipFill>
        <p:spPr bwMode="auto">
          <a:xfrm>
            <a:off x="3505200" y="3124200"/>
            <a:ext cx="5440363" cy="3575050"/>
          </a:xfrm>
          <a:prstGeom prst="rect">
            <a:avLst/>
          </a:prstGeom>
          <a:noFill/>
          <a:ln w="9525">
            <a:noFill/>
            <a:miter lim="800000"/>
            <a:headEnd/>
            <a:tailEnd/>
          </a:ln>
        </p:spPr>
      </p:pic>
    </p:spTree>
  </p:cSld>
  <p:clrMapOvr>
    <a:masterClrMapping/>
  </p:clrMapOvr>
  <p:transition advClick="0" advTm="9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0366L"/>
          <p:cNvPicPr>
            <a:picLocks noChangeAspect="1" noChangeArrowheads="1"/>
          </p:cNvPicPr>
          <p:nvPr/>
        </p:nvPicPr>
        <p:blipFill>
          <a:blip r:embed="rId2" cstate="print"/>
          <a:srcRect/>
          <a:stretch>
            <a:fillRect/>
          </a:stretch>
        </p:blipFill>
        <p:spPr bwMode="auto">
          <a:xfrm>
            <a:off x="152400" y="152400"/>
            <a:ext cx="5202238" cy="3246438"/>
          </a:xfrm>
          <a:prstGeom prst="rect">
            <a:avLst/>
          </a:prstGeom>
          <a:noFill/>
          <a:ln w="9525">
            <a:noFill/>
            <a:miter lim="800000"/>
            <a:headEnd/>
            <a:tailEnd/>
          </a:ln>
        </p:spPr>
      </p:pic>
      <p:pic>
        <p:nvPicPr>
          <p:cNvPr id="15363" name="Picture 3" descr="366 mgp"/>
          <p:cNvPicPr>
            <a:picLocks noChangeAspect="1" noChangeArrowheads="1"/>
          </p:cNvPicPr>
          <p:nvPr/>
        </p:nvPicPr>
        <p:blipFill>
          <a:blip r:embed="rId3" cstate="print"/>
          <a:srcRect/>
          <a:stretch>
            <a:fillRect/>
          </a:stretch>
        </p:blipFill>
        <p:spPr bwMode="auto">
          <a:xfrm>
            <a:off x="3429000" y="2971800"/>
            <a:ext cx="5507038" cy="3673475"/>
          </a:xfrm>
          <a:prstGeom prst="rect">
            <a:avLst/>
          </a:prstGeom>
          <a:noFill/>
          <a:ln w="9525">
            <a:noFill/>
            <a:miter lim="800000"/>
            <a:headEnd/>
            <a:tailEnd/>
          </a:ln>
        </p:spPr>
      </p:pic>
    </p:spTree>
  </p:cSld>
  <p:clrMapOvr>
    <a:masterClrMapping/>
  </p:clrMapOvr>
  <p:transition advClick="0" advTm="9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9" descr="106 mgp"/>
          <p:cNvPicPr>
            <a:picLocks noChangeAspect="1" noChangeArrowheads="1"/>
          </p:cNvPicPr>
          <p:nvPr/>
        </p:nvPicPr>
        <p:blipFill>
          <a:blip r:embed="rId2" cstate="print"/>
          <a:srcRect/>
          <a:stretch>
            <a:fillRect/>
          </a:stretch>
        </p:blipFill>
        <p:spPr bwMode="auto">
          <a:xfrm>
            <a:off x="3581400" y="3124200"/>
            <a:ext cx="5376863" cy="3465513"/>
          </a:xfrm>
          <a:prstGeom prst="rect">
            <a:avLst/>
          </a:prstGeom>
          <a:noFill/>
          <a:ln w="9525">
            <a:noFill/>
            <a:miter lim="800000"/>
            <a:headEnd/>
            <a:tailEnd/>
          </a:ln>
        </p:spPr>
      </p:pic>
      <p:pic>
        <p:nvPicPr>
          <p:cNvPr id="21507" name="Picture 10" descr="0106L"/>
          <p:cNvPicPr>
            <a:picLocks noChangeAspect="1" noChangeArrowheads="1"/>
          </p:cNvPicPr>
          <p:nvPr/>
        </p:nvPicPr>
        <p:blipFill>
          <a:blip r:embed="rId3" cstate="print"/>
          <a:srcRect/>
          <a:stretch>
            <a:fillRect/>
          </a:stretch>
        </p:blipFill>
        <p:spPr bwMode="auto">
          <a:xfrm>
            <a:off x="304800" y="304800"/>
            <a:ext cx="4772025" cy="3317875"/>
          </a:xfrm>
          <a:prstGeom prst="rect">
            <a:avLst/>
          </a:prstGeom>
          <a:noFill/>
          <a:ln w="9525">
            <a:noFill/>
            <a:miter lim="800000"/>
            <a:headEnd/>
            <a:tailEnd/>
          </a:ln>
        </p:spPr>
      </p:pic>
    </p:spTree>
  </p:cSld>
  <p:clrMapOvr>
    <a:masterClrMapping/>
  </p:clrMapOvr>
  <p:transition advClick="0" advTm="9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0079L"/>
          <p:cNvPicPr>
            <a:picLocks noChangeAspect="1" noChangeArrowheads="1"/>
          </p:cNvPicPr>
          <p:nvPr/>
        </p:nvPicPr>
        <p:blipFill>
          <a:blip r:embed="rId2" cstate="print"/>
          <a:srcRect/>
          <a:stretch>
            <a:fillRect/>
          </a:stretch>
        </p:blipFill>
        <p:spPr bwMode="auto">
          <a:xfrm>
            <a:off x="304800" y="228600"/>
            <a:ext cx="4902200" cy="3362325"/>
          </a:xfrm>
          <a:prstGeom prst="rect">
            <a:avLst/>
          </a:prstGeom>
          <a:noFill/>
          <a:ln w="9525">
            <a:noFill/>
            <a:miter lim="800000"/>
            <a:headEnd/>
            <a:tailEnd/>
          </a:ln>
        </p:spPr>
      </p:pic>
      <p:pic>
        <p:nvPicPr>
          <p:cNvPr id="23555" name="Picture 5" descr="79RI"/>
          <p:cNvPicPr>
            <a:picLocks noChangeAspect="1" noChangeArrowheads="1"/>
          </p:cNvPicPr>
          <p:nvPr/>
        </p:nvPicPr>
        <p:blipFill>
          <a:blip r:embed="rId3" cstate="print"/>
          <a:srcRect/>
          <a:stretch>
            <a:fillRect/>
          </a:stretch>
        </p:blipFill>
        <p:spPr bwMode="auto">
          <a:xfrm>
            <a:off x="3733800" y="3200400"/>
            <a:ext cx="5138738" cy="3371850"/>
          </a:xfrm>
          <a:prstGeom prst="rect">
            <a:avLst/>
          </a:prstGeom>
          <a:noFill/>
          <a:ln w="9525">
            <a:noFill/>
            <a:miter lim="800000"/>
            <a:headEnd/>
            <a:tailEnd/>
          </a:ln>
        </p:spPr>
      </p:pic>
    </p:spTree>
  </p:cSld>
  <p:clrMapOvr>
    <a:masterClrMapping/>
  </p:clrMapOvr>
  <p:transition advClick="0" advTm="9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8" descr="154RI"/>
          <p:cNvPicPr>
            <a:picLocks noChangeAspect="1" noChangeArrowheads="1"/>
          </p:cNvPicPr>
          <p:nvPr/>
        </p:nvPicPr>
        <p:blipFill>
          <a:blip r:embed="rId2" cstate="print"/>
          <a:srcRect/>
          <a:stretch>
            <a:fillRect/>
          </a:stretch>
        </p:blipFill>
        <p:spPr bwMode="auto">
          <a:xfrm>
            <a:off x="3657600" y="3276600"/>
            <a:ext cx="5164138" cy="3373438"/>
          </a:xfrm>
          <a:prstGeom prst="rect">
            <a:avLst/>
          </a:prstGeom>
          <a:noFill/>
          <a:ln w="9525">
            <a:noFill/>
            <a:miter lim="800000"/>
            <a:headEnd/>
            <a:tailEnd/>
          </a:ln>
        </p:spPr>
      </p:pic>
      <p:pic>
        <p:nvPicPr>
          <p:cNvPr id="20483" name="Picture 9" descr="0154L"/>
          <p:cNvPicPr>
            <a:picLocks noChangeAspect="1" noChangeArrowheads="1"/>
          </p:cNvPicPr>
          <p:nvPr/>
        </p:nvPicPr>
        <p:blipFill>
          <a:blip r:embed="rId3" cstate="print"/>
          <a:srcRect/>
          <a:stretch>
            <a:fillRect/>
          </a:stretch>
        </p:blipFill>
        <p:spPr bwMode="auto">
          <a:xfrm>
            <a:off x="152400" y="152400"/>
            <a:ext cx="4916488" cy="3360738"/>
          </a:xfrm>
          <a:prstGeom prst="rect">
            <a:avLst/>
          </a:prstGeom>
          <a:noFill/>
          <a:ln w="9525">
            <a:noFill/>
            <a:miter lim="800000"/>
            <a:headEnd/>
            <a:tailEnd/>
          </a:ln>
        </p:spPr>
      </p:pic>
    </p:spTree>
  </p:cSld>
  <p:clrMapOvr>
    <a:masterClrMapping/>
  </p:clrMapOvr>
  <p:transition advClick="0" advTm="9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407813"/>
          </a:xfrm>
        </p:spPr>
        <p:style>
          <a:lnRef idx="1">
            <a:schemeClr val="accent4"/>
          </a:lnRef>
          <a:fillRef idx="3">
            <a:schemeClr val="accent4"/>
          </a:fillRef>
          <a:effectRef idx="2">
            <a:schemeClr val="accent4"/>
          </a:effectRef>
          <a:fontRef idx="minor">
            <a:schemeClr val="lt1"/>
          </a:fontRef>
        </p:style>
        <p:txBody>
          <a:bodyPr>
            <a:normAutofit lnSpcReduction="10000"/>
          </a:bodyPr>
          <a:lstStyle/>
          <a:p>
            <a:pPr>
              <a:buNone/>
            </a:pPr>
            <a:r>
              <a:rPr lang="it-IT" dirty="0" smtClean="0">
                <a:solidFill>
                  <a:schemeClr val="bg1"/>
                </a:solidFill>
              </a:rPr>
              <a:t>I tre luoghi turistici vengono raffigurati:</a:t>
            </a:r>
          </a:p>
          <a:p>
            <a:pPr>
              <a:buNone/>
            </a:pPr>
            <a:endParaRPr lang="it-IT" dirty="0" smtClean="0">
              <a:solidFill>
                <a:schemeClr val="bg1"/>
              </a:solidFill>
            </a:endParaRPr>
          </a:p>
          <a:p>
            <a:pPr>
              <a:buNone/>
            </a:pPr>
            <a:r>
              <a:rPr lang="it-IT" dirty="0" smtClean="0">
                <a:solidFill>
                  <a:schemeClr val="bg1"/>
                </a:solidFill>
              </a:rPr>
              <a:t>Dal mare</a:t>
            </a:r>
          </a:p>
          <a:p>
            <a:pPr>
              <a:buNone/>
            </a:pPr>
            <a:r>
              <a:rPr lang="it-IT" dirty="0" smtClean="0">
                <a:solidFill>
                  <a:schemeClr val="bg1"/>
                </a:solidFill>
              </a:rPr>
              <a:t>Dall’architettura</a:t>
            </a:r>
          </a:p>
          <a:p>
            <a:pPr>
              <a:buNone/>
            </a:pPr>
            <a:r>
              <a:rPr lang="it-IT" dirty="0" smtClean="0">
                <a:solidFill>
                  <a:schemeClr val="bg1"/>
                </a:solidFill>
              </a:rPr>
              <a:t>Sistema viario</a:t>
            </a:r>
          </a:p>
          <a:p>
            <a:pPr>
              <a:buNone/>
            </a:pPr>
            <a:r>
              <a:rPr lang="it-IT" dirty="0" smtClean="0">
                <a:solidFill>
                  <a:schemeClr val="bg1"/>
                </a:solidFill>
              </a:rPr>
              <a:t>Patrimonio urbano</a:t>
            </a:r>
          </a:p>
          <a:p>
            <a:pPr>
              <a:buNone/>
            </a:pPr>
            <a:endParaRPr lang="it-IT" dirty="0" smtClean="0">
              <a:solidFill>
                <a:schemeClr val="bg1"/>
              </a:solidFill>
            </a:endParaRPr>
          </a:p>
          <a:p>
            <a:pPr>
              <a:buNone/>
            </a:pPr>
            <a:r>
              <a:rPr lang="it-IT" dirty="0" smtClean="0">
                <a:solidFill>
                  <a:schemeClr val="bg1"/>
                </a:solidFill>
              </a:rPr>
              <a:t>Elementi, possono aiutare a determinare la qualità di certi cambiamenti e i significati che alcuni spazi possono avere assunto o perso nel tempo. …</a:t>
            </a:r>
          </a:p>
          <a:p>
            <a:pPr>
              <a:buNone/>
            </a:pPr>
            <a:endParaRPr lang="it-IT"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l"/>
            <a:r>
              <a:rPr lang="it-IT" sz="3600" b="1" dirty="0" smtClean="0">
                <a:solidFill>
                  <a:schemeClr val="bg1"/>
                </a:solidFill>
                <a:latin typeface="Constantia" pitchFamily="18" charset="0"/>
              </a:rPr>
              <a:t>Principali luoghi e spazi evidenziati dall’analisi secondaria:</a:t>
            </a:r>
            <a:endParaRPr lang="it-IT" sz="3600" b="1" dirty="0">
              <a:solidFill>
                <a:schemeClr val="bg1"/>
              </a:solidFill>
              <a:latin typeface="Constantia" pitchFamily="18" charset="0"/>
            </a:endParaRPr>
          </a:p>
        </p:txBody>
      </p:sp>
      <p:sp>
        <p:nvSpPr>
          <p:cNvPr id="3" name="Segnaposto contenuto 2"/>
          <p:cNvSpPr>
            <a:spLocks noGrp="1"/>
          </p:cNvSpPr>
          <p:nvPr>
            <p:ph idx="1"/>
          </p:nvPr>
        </p:nvSpPr>
        <p:spPr/>
        <p:txBody>
          <a:bodyPr>
            <a:normAutofit/>
          </a:bodyPr>
          <a:lstStyle/>
          <a:p>
            <a:r>
              <a:rPr lang="it-IT" sz="2800" dirty="0" smtClean="0">
                <a:latin typeface="Constantia" pitchFamily="18" charset="0"/>
              </a:rPr>
              <a:t>La spiaggia</a:t>
            </a:r>
          </a:p>
          <a:p>
            <a:r>
              <a:rPr lang="it-IT" sz="2800" dirty="0" smtClean="0">
                <a:latin typeface="Constantia" pitchFamily="18" charset="0"/>
              </a:rPr>
              <a:t>Il porto canale</a:t>
            </a:r>
          </a:p>
          <a:p>
            <a:r>
              <a:rPr lang="it-IT" sz="2800" dirty="0" smtClean="0">
                <a:latin typeface="Constantia" pitchFamily="18" charset="0"/>
              </a:rPr>
              <a:t>Gli stabilimenti balneari</a:t>
            </a:r>
          </a:p>
          <a:p>
            <a:r>
              <a:rPr lang="it-IT" sz="2800" dirty="0" smtClean="0">
                <a:latin typeface="Constantia" pitchFamily="18" charset="0"/>
              </a:rPr>
              <a:t>Il centro storico</a:t>
            </a:r>
          </a:p>
          <a:p>
            <a:r>
              <a:rPr lang="it-IT" sz="2800" dirty="0" smtClean="0">
                <a:latin typeface="Constantia" pitchFamily="18" charset="0"/>
              </a:rPr>
              <a:t>Le rotonde di Milano Marittima</a:t>
            </a:r>
          </a:p>
          <a:p>
            <a:endParaRPr lang="it-IT" sz="2800" dirty="0" smtClean="0">
              <a:latin typeface="Constantia" pitchFamily="18" charset="0"/>
            </a:endParaRPr>
          </a:p>
          <a:p>
            <a:pPr>
              <a:buNone/>
            </a:pPr>
            <a:r>
              <a:rPr lang="it-IT" sz="2800" b="1" dirty="0" smtClean="0">
                <a:solidFill>
                  <a:schemeClr val="bg1"/>
                </a:solidFill>
                <a:latin typeface="Constantia" pitchFamily="18" charset="0"/>
              </a:rPr>
              <a:t>Questi sono stati messi in relazione a precisi periodi storici dalla metà degli anni ‘30 alla fine degli anni ’50, gli anni ‘60 fino ad </a:t>
            </a:r>
            <a:r>
              <a:rPr lang="it-IT" sz="2800" b="1" dirty="0" err="1" smtClean="0">
                <a:solidFill>
                  <a:schemeClr val="bg1"/>
                </a:solidFill>
                <a:latin typeface="Constantia" pitchFamily="18" charset="0"/>
              </a:rPr>
              <a:t>oggi…</a:t>
            </a:r>
            <a:r>
              <a:rPr lang="it-IT" sz="2800" b="1" dirty="0" smtClean="0">
                <a:solidFill>
                  <a:schemeClr val="bg1"/>
                </a:solidFill>
                <a:latin typeface="Constantia" pitchFamily="18" charset="0"/>
              </a:rPr>
              <a:t>.</a:t>
            </a:r>
            <a:endParaRPr lang="it-IT" sz="2800" b="1" dirty="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79512" y="332656"/>
            <a:ext cx="8784976" cy="3170099"/>
          </a:xfrm>
          <a:prstGeom prst="rect">
            <a:avLst/>
          </a:prstGeom>
          <a:noFill/>
        </p:spPr>
        <p:txBody>
          <a:bodyPr wrap="square" rtlCol="0">
            <a:spAutoFit/>
          </a:bodyPr>
          <a:lstStyle/>
          <a:p>
            <a:pPr algn="just"/>
            <a:r>
              <a:rPr lang="it-IT" sz="2000" dirty="0" smtClean="0">
                <a:latin typeface="Constantia" pitchFamily="18" charset="0"/>
              </a:rPr>
              <a:t>I risultati emersi dalla ricerca fotografica sul campo attraverso la </a:t>
            </a:r>
            <a:r>
              <a:rPr lang="it-IT" sz="2000" dirty="0" err="1" smtClean="0">
                <a:latin typeface="Constantia" pitchFamily="18" charset="0"/>
              </a:rPr>
              <a:t>rifotografia</a:t>
            </a:r>
            <a:r>
              <a:rPr lang="it-IT" sz="2000" dirty="0" smtClean="0">
                <a:latin typeface="Constantia" pitchFamily="18" charset="0"/>
              </a:rPr>
              <a:t>  palesano processi  contrastanti e complessi di evoluzione urbanistica, cambiamento territoriale , mutamento sociale e di sviluppo dei modelli turisti nell’area </a:t>
            </a:r>
            <a:r>
              <a:rPr lang="it-IT" sz="2000" dirty="0" err="1" smtClean="0">
                <a:latin typeface="Constantia" pitchFamily="18" charset="0"/>
              </a:rPr>
              <a:t>cervese</a:t>
            </a:r>
            <a:r>
              <a:rPr lang="it-IT" sz="2000" dirty="0" smtClean="0">
                <a:latin typeface="Constantia" pitchFamily="18" charset="0"/>
              </a:rPr>
              <a:t>.</a:t>
            </a:r>
          </a:p>
          <a:p>
            <a:pPr algn="just"/>
            <a:r>
              <a:rPr lang="it-IT" sz="2000" dirty="0" smtClean="0">
                <a:latin typeface="Constantia" pitchFamily="18" charset="0"/>
              </a:rPr>
              <a:t>Una compresenza ed un intreccio fra vecchio e nuovo, fra cambiamento e mantenimento dei simboli e dei segni che definiscono chiaramente il territorio. </a:t>
            </a:r>
          </a:p>
          <a:p>
            <a:pPr algn="just"/>
            <a:r>
              <a:rPr lang="it-IT" sz="2000" dirty="0" smtClean="0">
                <a:latin typeface="Constantia" pitchFamily="18" charset="0"/>
              </a:rPr>
              <a:t>La spiaggia e i suoi stabilimenti risultano essere stati ed essere ancora la SCENA della società balneare, il prodotto turistico che progressivamente si è evoluto sia in termini di infrastrutture di servizio sia in termini di accoglienza.</a:t>
            </a:r>
          </a:p>
        </p:txBody>
      </p:sp>
      <p:sp>
        <p:nvSpPr>
          <p:cNvPr id="4" name="CasellaDiTesto 3"/>
          <p:cNvSpPr txBox="1"/>
          <p:nvPr/>
        </p:nvSpPr>
        <p:spPr>
          <a:xfrm>
            <a:off x="179512" y="3933056"/>
            <a:ext cx="8784976" cy="2369880"/>
          </a:xfrm>
          <a:prstGeom prst="rect">
            <a:avLst/>
          </a:prstGeom>
          <a:solidFill>
            <a:srgbClr val="FFC000"/>
          </a:solidFill>
        </p:spPr>
        <p:txBody>
          <a:bodyPr wrap="square" rtlCol="0">
            <a:spAutoFit/>
          </a:bodyPr>
          <a:lstStyle/>
          <a:p>
            <a:r>
              <a:rPr lang="it-IT" sz="2400" b="1" dirty="0" smtClean="0">
                <a:solidFill>
                  <a:schemeClr val="bg1"/>
                </a:solidFill>
                <a:latin typeface="Constantia" pitchFamily="18" charset="0"/>
              </a:rPr>
              <a:t>Si può ipotizzare che: </a:t>
            </a:r>
          </a:p>
          <a:p>
            <a:endParaRPr lang="it-IT" sz="2400" dirty="0" smtClean="0">
              <a:solidFill>
                <a:schemeClr val="bg1"/>
              </a:solidFill>
              <a:latin typeface="Constantia" pitchFamily="18" charset="0"/>
            </a:endParaRPr>
          </a:p>
          <a:p>
            <a:pPr algn="just"/>
            <a:r>
              <a:rPr lang="it-IT" sz="2000" dirty="0" smtClean="0">
                <a:solidFill>
                  <a:schemeClr val="bg1"/>
                </a:solidFill>
                <a:latin typeface="Constantia" pitchFamily="18" charset="0"/>
              </a:rPr>
              <a:t>Gli stabilimenti balneari negli ultimi anni, siano ambiti in </a:t>
            </a:r>
            <a:r>
              <a:rPr lang="it-IT" sz="2000" dirty="0" smtClean="0">
                <a:solidFill>
                  <a:schemeClr val="bg1"/>
                </a:solidFill>
                <a:latin typeface="Constantia" pitchFamily="18" charset="0"/>
              </a:rPr>
              <a:t>c</a:t>
            </a:r>
            <a:r>
              <a:rPr lang="it-IT" sz="2000" dirty="0" smtClean="0">
                <a:solidFill>
                  <a:schemeClr val="bg1"/>
                </a:solidFill>
                <a:latin typeface="Constantia" pitchFamily="18" charset="0"/>
              </a:rPr>
              <a:t>ui il mutamento in relazione allo sviluppo dei turismi post-moderni  possa essere più chiaramente leggibile e interpretabile, attraverso una ipotetica forte differenziazione dell’offerta che dovrebbe aver viaggiato con la differenziazione della domanda dei turisti. </a:t>
            </a:r>
            <a:endParaRPr lang="it-IT" sz="2000" dirty="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l"/>
            <a:r>
              <a:rPr lang="it-IT" sz="4000" dirty="0" smtClean="0">
                <a:solidFill>
                  <a:schemeClr val="bg1"/>
                </a:solidFill>
                <a:latin typeface="Constantia" pitchFamily="18" charset="0"/>
              </a:rPr>
              <a:t>PER TANTO LO STEP SUCCESSIVO </a:t>
            </a:r>
            <a:r>
              <a:rPr lang="it-IT" sz="2700" b="1" dirty="0" smtClean="0"/>
              <a:t>(</a:t>
            </a:r>
            <a:r>
              <a:rPr lang="it-IT" sz="2400" b="1" dirty="0" smtClean="0"/>
              <a:t>VERSO LA CHIUSURA DELL’IMBUTO)</a:t>
            </a:r>
            <a:endParaRPr lang="it-IT" b="1" dirty="0"/>
          </a:p>
        </p:txBody>
      </p:sp>
      <p:sp>
        <p:nvSpPr>
          <p:cNvPr id="3" name="Segnaposto contenuto 2"/>
          <p:cNvSpPr>
            <a:spLocks noGrp="1"/>
          </p:cNvSpPr>
          <p:nvPr>
            <p:ph idx="1"/>
          </p:nvPr>
        </p:nvSpPr>
        <p:spPr/>
        <p:txBody>
          <a:bodyPr/>
          <a:lstStyle/>
          <a:p>
            <a:pPr>
              <a:buNone/>
            </a:pPr>
            <a:endParaRPr lang="it-IT" dirty="0" smtClean="0"/>
          </a:p>
          <a:p>
            <a:pPr algn="ctr">
              <a:buNone/>
            </a:pPr>
            <a:r>
              <a:rPr lang="it-IT" sz="4800" b="1" dirty="0" smtClean="0">
                <a:solidFill>
                  <a:srgbClr val="FFFF00"/>
                </a:solidFill>
                <a:effectLst>
                  <a:outerShdw blurRad="38100" dist="38100" dir="2700000" algn="tl">
                    <a:srgbClr val="000000">
                      <a:alpha val="43137"/>
                    </a:srgbClr>
                  </a:outerShdw>
                </a:effectLst>
                <a:latin typeface="Constantia" pitchFamily="18" charset="0"/>
              </a:rPr>
              <a:t>OSSERVAZIONE </a:t>
            </a:r>
          </a:p>
          <a:p>
            <a:pPr algn="ctr">
              <a:buNone/>
            </a:pPr>
            <a:r>
              <a:rPr lang="it-IT" sz="4800" b="1" dirty="0" smtClean="0">
                <a:solidFill>
                  <a:srgbClr val="FFFF00"/>
                </a:solidFill>
                <a:effectLst>
                  <a:outerShdw blurRad="38100" dist="38100" dir="2700000" algn="tl">
                    <a:srgbClr val="000000">
                      <a:alpha val="43137"/>
                    </a:srgbClr>
                  </a:outerShdw>
                </a:effectLst>
                <a:latin typeface="Constantia" pitchFamily="18" charset="0"/>
              </a:rPr>
              <a:t>FOCALIZZATA E DIRETTA </a:t>
            </a:r>
          </a:p>
          <a:p>
            <a:pPr algn="ctr">
              <a:buNone/>
            </a:pPr>
            <a:r>
              <a:rPr lang="it-IT" sz="4800" b="1" dirty="0" smtClean="0">
                <a:solidFill>
                  <a:srgbClr val="FFFF00"/>
                </a:solidFill>
                <a:effectLst>
                  <a:outerShdw blurRad="38100" dist="38100" dir="2700000" algn="tl">
                    <a:srgbClr val="000000">
                      <a:alpha val="43137"/>
                    </a:srgbClr>
                  </a:outerShdw>
                </a:effectLst>
                <a:latin typeface="Constantia" pitchFamily="18" charset="0"/>
              </a:rPr>
              <a:t>DEGLI STABILIMENTI </a:t>
            </a:r>
            <a:r>
              <a:rPr lang="it-IT" sz="4800" b="1" dirty="0" err="1" smtClean="0">
                <a:solidFill>
                  <a:srgbClr val="FFFF00"/>
                </a:solidFill>
                <a:effectLst>
                  <a:outerShdw blurRad="38100" dist="38100" dir="2700000" algn="tl">
                    <a:srgbClr val="000000">
                      <a:alpha val="43137"/>
                    </a:srgbClr>
                  </a:outerShdw>
                </a:effectLst>
                <a:latin typeface="Constantia" pitchFamily="18" charset="0"/>
              </a:rPr>
              <a:t>BALNEARI…</a:t>
            </a:r>
            <a:endParaRPr lang="it-IT" sz="4800" b="1" dirty="0">
              <a:solidFill>
                <a:srgbClr val="FFFF00"/>
              </a:solidFill>
              <a:effectLst>
                <a:outerShdw blurRad="38100" dist="38100" dir="2700000" algn="tl">
                  <a:srgbClr val="000000">
                    <a:alpha val="43137"/>
                  </a:srgbClr>
                </a:outerShdw>
              </a:effectLst>
              <a:latin typeface="Constantia"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alassia">
  <a:themeElements>
    <a:clrScheme name="Mi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Galassia">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Galassia">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0</TotalTime>
  <Words>1721</Words>
  <Application>Microsoft Office PowerPoint</Application>
  <PresentationFormat>Presentazione su schermo (4:3)</PresentationFormat>
  <Paragraphs>189</Paragraphs>
  <Slides>29</Slides>
  <Notes>1</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Galassia</vt:lpstr>
      <vt:lpstr>  RICERCA                METODOLOGIA</vt:lpstr>
      <vt:lpstr>Diapositiva 2</vt:lpstr>
      <vt:lpstr> PIANO METODOLOGICO : LE ORIGINI E I PRESUPPOSTI DELLA SCELTA</vt:lpstr>
      <vt:lpstr>IL DISEGNO</vt:lpstr>
      <vt:lpstr>CICLO DELLA RICERCA  ETNO-SOCIOLOGICA </vt:lpstr>
      <vt:lpstr>Diapositiva 6</vt:lpstr>
      <vt:lpstr>SOCIOLOGIA VISUALE  (livello metodologico)</vt:lpstr>
      <vt:lpstr>LE CARATTERISTICHE DELLE IMMAGINI</vt:lpstr>
      <vt:lpstr>Diapositiva 9</vt:lpstr>
      <vt:lpstr>I PRESUPPOSTI DELLA SOC. VISUALE </vt:lpstr>
      <vt:lpstr>Diapositiva 11</vt:lpstr>
      <vt:lpstr>Diapositiva 12</vt:lpstr>
      <vt:lpstr>    Tecniche di soc. CON le immagini</vt:lpstr>
      <vt:lpstr>Diapositiva 14</vt:lpstr>
      <vt:lpstr>Diapositiva 15</vt:lpstr>
      <vt:lpstr>Diapositiva 16</vt:lpstr>
      <vt:lpstr>  LA RIFOTOGRAFIA  (Livello conoscitivo)</vt:lpstr>
      <vt:lpstr>Diapositiva 18</vt:lpstr>
      <vt:lpstr>Diapositiva 19</vt:lpstr>
      <vt:lpstr>Diapositiva 20</vt:lpstr>
      <vt:lpstr>Diapositiva 21</vt:lpstr>
      <vt:lpstr>Diapositiva 22</vt:lpstr>
      <vt:lpstr>Diapositiva 23</vt:lpstr>
      <vt:lpstr>Diapositiva 24</vt:lpstr>
      <vt:lpstr>Diapositiva 25</vt:lpstr>
      <vt:lpstr>Diapositiva 26</vt:lpstr>
      <vt:lpstr>Principali luoghi e spazi evidenziati dall’analisi secondaria:</vt:lpstr>
      <vt:lpstr>Diapositiva 28</vt:lpstr>
      <vt:lpstr>PER TANTO LO STEP SUCCESSIVO (VERSO LA CHIUSURA DELL’IMBUTO)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10</cp:revision>
  <dcterms:created xsi:type="dcterms:W3CDTF">2012-01-30T09:28:28Z</dcterms:created>
  <dcterms:modified xsi:type="dcterms:W3CDTF">2012-02-08T11:55:07Z</dcterms:modified>
</cp:coreProperties>
</file>