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863FDC-A313-49B7-8170-182B48338285}" type="doc">
      <dgm:prSet loTypeId="urn:microsoft.com/office/officeart/2005/8/layout/hList1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it-IT"/>
        </a:p>
      </dgm:t>
    </dgm:pt>
    <dgm:pt modelId="{B3C2F552-BE2D-4B90-B982-8FDA74B7E5E5}">
      <dgm:prSet phldrT="[Testo]" custT="1"/>
      <dgm:spPr/>
      <dgm:t>
        <a:bodyPr/>
        <a:lstStyle/>
        <a:p>
          <a:r>
            <a:rPr lang="it-IT" sz="2800" dirty="0" smtClean="0"/>
            <a:t>deduttivo</a:t>
          </a:r>
          <a:endParaRPr lang="it-IT" sz="2800" dirty="0"/>
        </a:p>
      </dgm:t>
    </dgm:pt>
    <dgm:pt modelId="{39BA49A3-EB55-47B0-A824-9539D91E58E5}" type="parTrans" cxnId="{D5AE1233-C864-4BFB-B690-D3F6175DB234}">
      <dgm:prSet/>
      <dgm:spPr/>
      <dgm:t>
        <a:bodyPr/>
        <a:lstStyle/>
        <a:p>
          <a:endParaRPr lang="it-IT"/>
        </a:p>
      </dgm:t>
    </dgm:pt>
    <dgm:pt modelId="{08F27CE1-0F95-4F56-8AAE-54843857B24D}" type="sibTrans" cxnId="{D5AE1233-C864-4BFB-B690-D3F6175DB234}">
      <dgm:prSet/>
      <dgm:spPr/>
      <dgm:t>
        <a:bodyPr/>
        <a:lstStyle/>
        <a:p>
          <a:endParaRPr lang="it-IT"/>
        </a:p>
      </dgm:t>
    </dgm:pt>
    <dgm:pt modelId="{0F81CC00-4AC4-42A1-94E5-4C35C2E77A1B}">
      <dgm:prSet phldrT="[Testo]" custT="1"/>
      <dgm:spPr/>
      <dgm:t>
        <a:bodyPr/>
        <a:lstStyle/>
        <a:p>
          <a:r>
            <a:rPr lang="it-IT" sz="2800" dirty="0" smtClean="0"/>
            <a:t>induttivo</a:t>
          </a:r>
          <a:endParaRPr lang="it-IT" sz="2800" dirty="0"/>
        </a:p>
      </dgm:t>
    </dgm:pt>
    <dgm:pt modelId="{738F7C10-2F22-4D73-971D-0A14A36DAE35}" type="parTrans" cxnId="{91C8CEF5-520A-446B-AC7B-88D86CE3360F}">
      <dgm:prSet/>
      <dgm:spPr/>
      <dgm:t>
        <a:bodyPr/>
        <a:lstStyle/>
        <a:p>
          <a:endParaRPr lang="it-IT"/>
        </a:p>
      </dgm:t>
    </dgm:pt>
    <dgm:pt modelId="{8660E392-33DF-4E82-BDE0-B74B27C0D498}" type="sibTrans" cxnId="{91C8CEF5-520A-446B-AC7B-88D86CE3360F}">
      <dgm:prSet/>
      <dgm:spPr/>
      <dgm:t>
        <a:bodyPr/>
        <a:lstStyle/>
        <a:p>
          <a:endParaRPr lang="it-IT"/>
        </a:p>
      </dgm:t>
    </dgm:pt>
    <dgm:pt modelId="{5E039EC0-DF0D-4548-976C-7EE658F8A4ED}">
      <dgm:prSet phldrT="[Testo]" custT="1"/>
      <dgm:spPr/>
      <dgm:t>
        <a:bodyPr/>
        <a:lstStyle/>
        <a:p>
          <a:r>
            <a:rPr lang="it-IT" sz="2800" dirty="0" err="1" smtClean="0"/>
            <a:t>abduttivo</a:t>
          </a:r>
          <a:endParaRPr lang="it-IT" sz="2800" dirty="0"/>
        </a:p>
      </dgm:t>
    </dgm:pt>
    <dgm:pt modelId="{72297E89-2A4E-4E6A-83FE-4A8E5C45133B}" type="parTrans" cxnId="{39EB1FC4-C037-4ED0-9557-1AA69A1C5068}">
      <dgm:prSet/>
      <dgm:spPr/>
      <dgm:t>
        <a:bodyPr/>
        <a:lstStyle/>
        <a:p>
          <a:endParaRPr lang="it-IT"/>
        </a:p>
      </dgm:t>
    </dgm:pt>
    <dgm:pt modelId="{91660CC9-BD4A-4E72-B28D-E9D584F22B2B}" type="sibTrans" cxnId="{39EB1FC4-C037-4ED0-9557-1AA69A1C5068}">
      <dgm:prSet/>
      <dgm:spPr/>
      <dgm:t>
        <a:bodyPr/>
        <a:lstStyle/>
        <a:p>
          <a:endParaRPr lang="it-IT"/>
        </a:p>
      </dgm:t>
    </dgm:pt>
    <dgm:pt modelId="{F7FF891F-B765-49AD-921A-B827E795E9A3}">
      <dgm:prSet/>
      <dgm:spPr/>
      <dgm:t>
        <a:bodyPr/>
        <a:lstStyle/>
        <a:p>
          <a:r>
            <a:rPr lang="it-IT" dirty="0" smtClean="0"/>
            <a:t>Definizione di concetti generali</a:t>
          </a:r>
          <a:endParaRPr lang="it-IT" dirty="0"/>
        </a:p>
      </dgm:t>
    </dgm:pt>
    <dgm:pt modelId="{5CEC4A38-53C3-4C26-8CC1-E7560D46D9E3}" type="parTrans" cxnId="{F008BF90-226E-4258-AF63-232D6D822D15}">
      <dgm:prSet/>
      <dgm:spPr/>
      <dgm:t>
        <a:bodyPr/>
        <a:lstStyle/>
        <a:p>
          <a:endParaRPr lang="it-IT"/>
        </a:p>
      </dgm:t>
    </dgm:pt>
    <dgm:pt modelId="{EE038A3A-8879-495B-BA24-B7D81D74CCAA}" type="sibTrans" cxnId="{F008BF90-226E-4258-AF63-232D6D822D15}">
      <dgm:prSet/>
      <dgm:spPr/>
      <dgm:t>
        <a:bodyPr/>
        <a:lstStyle/>
        <a:p>
          <a:endParaRPr lang="it-IT"/>
        </a:p>
      </dgm:t>
    </dgm:pt>
    <dgm:pt modelId="{197F9033-BB6B-4BFC-B924-096A6516C8EB}">
      <dgm:prSet/>
      <dgm:spPr/>
      <dgm:t>
        <a:bodyPr/>
        <a:lstStyle/>
        <a:p>
          <a:r>
            <a:rPr lang="it-IT" dirty="0" smtClean="0"/>
            <a:t>Relazioni tra i concetti</a:t>
          </a:r>
          <a:endParaRPr lang="it-IT" dirty="0"/>
        </a:p>
      </dgm:t>
    </dgm:pt>
    <dgm:pt modelId="{580B1A6E-0D99-473E-997A-3D3A6D4EE5C2}" type="parTrans" cxnId="{266EA1C3-DFB5-4189-A13E-D4941BB249E2}">
      <dgm:prSet/>
      <dgm:spPr/>
      <dgm:t>
        <a:bodyPr/>
        <a:lstStyle/>
        <a:p>
          <a:endParaRPr lang="it-IT"/>
        </a:p>
      </dgm:t>
    </dgm:pt>
    <dgm:pt modelId="{129699AB-BF88-4833-ABBE-A12B1D5EE92D}" type="sibTrans" cxnId="{266EA1C3-DFB5-4189-A13E-D4941BB249E2}">
      <dgm:prSet/>
      <dgm:spPr/>
      <dgm:t>
        <a:bodyPr/>
        <a:lstStyle/>
        <a:p>
          <a:endParaRPr lang="it-IT"/>
        </a:p>
      </dgm:t>
    </dgm:pt>
    <dgm:pt modelId="{09DFC209-5B0B-48A2-9E0B-38706ADA9934}">
      <dgm:prSet/>
      <dgm:spPr/>
      <dgm:t>
        <a:bodyPr/>
        <a:lstStyle/>
        <a:p>
          <a:r>
            <a:rPr lang="it-IT" dirty="0" smtClean="0"/>
            <a:t>Dalla teoria generale si deducono specifiche affermazioni o spiegazioni dei fenomeni</a:t>
          </a:r>
          <a:endParaRPr lang="it-IT" dirty="0"/>
        </a:p>
      </dgm:t>
    </dgm:pt>
    <dgm:pt modelId="{BA7C3081-6486-4A75-9EE2-4C6F58AEEB8F}" type="parTrans" cxnId="{86D29F4F-4D5A-4472-BF65-C56BE13550FD}">
      <dgm:prSet/>
      <dgm:spPr/>
      <dgm:t>
        <a:bodyPr/>
        <a:lstStyle/>
        <a:p>
          <a:endParaRPr lang="it-IT"/>
        </a:p>
      </dgm:t>
    </dgm:pt>
    <dgm:pt modelId="{B4117AD3-C239-4C54-A38C-9967A8F132FD}" type="sibTrans" cxnId="{86D29F4F-4D5A-4472-BF65-C56BE13550FD}">
      <dgm:prSet/>
      <dgm:spPr/>
      <dgm:t>
        <a:bodyPr/>
        <a:lstStyle/>
        <a:p>
          <a:endParaRPr lang="it-IT"/>
        </a:p>
      </dgm:t>
    </dgm:pt>
    <dgm:pt modelId="{906AF645-89FC-4C22-980B-8999A1D430CF}">
      <dgm:prSet/>
      <dgm:spPr/>
      <dgm:t>
        <a:bodyPr/>
        <a:lstStyle/>
        <a:p>
          <a:r>
            <a:rPr lang="it-IT" dirty="0" smtClean="0"/>
            <a:t>Spiegazione teorica ricavata sulla base di osservazioni del mondo esistente</a:t>
          </a:r>
          <a:endParaRPr lang="it-IT" dirty="0"/>
        </a:p>
      </dgm:t>
    </dgm:pt>
    <dgm:pt modelId="{4D731E96-2248-4BB5-A7B7-DD5DE092ECFC}" type="parTrans" cxnId="{B3EB1E9E-19FC-4706-BBF2-E7B7C5CDF531}">
      <dgm:prSet/>
      <dgm:spPr/>
      <dgm:t>
        <a:bodyPr/>
        <a:lstStyle/>
        <a:p>
          <a:endParaRPr lang="it-IT"/>
        </a:p>
      </dgm:t>
    </dgm:pt>
    <dgm:pt modelId="{AB54D8E8-43D1-4A85-8455-2FDD408219BB}" type="sibTrans" cxnId="{B3EB1E9E-19FC-4706-BBF2-E7B7C5CDF531}">
      <dgm:prSet/>
      <dgm:spPr/>
      <dgm:t>
        <a:bodyPr/>
        <a:lstStyle/>
        <a:p>
          <a:endParaRPr lang="it-IT"/>
        </a:p>
      </dgm:t>
    </dgm:pt>
    <dgm:pt modelId="{87FDE032-9D37-44D6-B88D-5CBF6BDA0FCD}">
      <dgm:prSet/>
      <dgm:spPr/>
      <dgm:t>
        <a:bodyPr/>
        <a:lstStyle/>
        <a:p>
          <a:r>
            <a:rPr lang="it-IT" dirty="0" smtClean="0"/>
            <a:t>Processo di inferenza deduttivo e induttivo</a:t>
          </a:r>
          <a:endParaRPr lang="it-IT" dirty="0"/>
        </a:p>
      </dgm:t>
    </dgm:pt>
    <dgm:pt modelId="{2BB8B19E-41C1-438A-8641-DA8C192A1B37}" type="parTrans" cxnId="{E16B40CF-BBA9-4E77-A48A-E63F51ED8207}">
      <dgm:prSet/>
      <dgm:spPr/>
      <dgm:t>
        <a:bodyPr/>
        <a:lstStyle/>
        <a:p>
          <a:endParaRPr lang="it-IT"/>
        </a:p>
      </dgm:t>
    </dgm:pt>
    <dgm:pt modelId="{B08D0CE3-964D-4760-8A52-AA2C58FE8A2D}" type="sibTrans" cxnId="{E16B40CF-BBA9-4E77-A48A-E63F51ED8207}">
      <dgm:prSet/>
      <dgm:spPr/>
      <dgm:t>
        <a:bodyPr/>
        <a:lstStyle/>
        <a:p>
          <a:endParaRPr lang="it-IT"/>
        </a:p>
      </dgm:t>
    </dgm:pt>
    <dgm:pt modelId="{734A6CC6-70CB-4AE1-A13E-6B772AA43006}" type="pres">
      <dgm:prSet presAssocID="{A6863FDC-A313-49B7-8170-182B4833828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39C6ED17-C049-4DFC-B85E-FF7DED26BD69}" type="pres">
      <dgm:prSet presAssocID="{B3C2F552-BE2D-4B90-B982-8FDA74B7E5E5}" presName="composite" presStyleCnt="0"/>
      <dgm:spPr/>
    </dgm:pt>
    <dgm:pt modelId="{60E03FC4-D2C9-4093-8EB0-6944123D90A5}" type="pres">
      <dgm:prSet presAssocID="{B3C2F552-BE2D-4B90-B982-8FDA74B7E5E5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64448B8-97C8-4F55-8E8E-9AD137B9CF40}" type="pres">
      <dgm:prSet presAssocID="{B3C2F552-BE2D-4B90-B982-8FDA74B7E5E5}" presName="desTx" presStyleLbl="alignAccFollowNode1" presStyleIdx="0" presStyleCnt="3" custScaleY="10544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751737D-1BA2-4B5B-9CA6-9B9297EAAD5A}" type="pres">
      <dgm:prSet presAssocID="{08F27CE1-0F95-4F56-8AAE-54843857B24D}" presName="space" presStyleCnt="0"/>
      <dgm:spPr/>
    </dgm:pt>
    <dgm:pt modelId="{21090DAD-6381-496F-8522-DE2237CEA8D0}" type="pres">
      <dgm:prSet presAssocID="{0F81CC00-4AC4-42A1-94E5-4C35C2E77A1B}" presName="composite" presStyleCnt="0"/>
      <dgm:spPr/>
    </dgm:pt>
    <dgm:pt modelId="{925A7811-4614-4CEE-804B-651F8BEDF61B}" type="pres">
      <dgm:prSet presAssocID="{0F81CC00-4AC4-42A1-94E5-4C35C2E77A1B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FA6E5DC-9985-4C74-9A53-CC81AC57D7FB}" type="pres">
      <dgm:prSet presAssocID="{0F81CC00-4AC4-42A1-94E5-4C35C2E77A1B}" presName="desTx" presStyleLbl="alignAccFollowNode1" presStyleIdx="1" presStyleCnt="3" custScaleY="10341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5C641C5-92CE-4370-B358-B568A3662C07}" type="pres">
      <dgm:prSet presAssocID="{8660E392-33DF-4E82-BDE0-B74B27C0D498}" presName="space" presStyleCnt="0"/>
      <dgm:spPr/>
    </dgm:pt>
    <dgm:pt modelId="{1A4DB739-9946-45BA-B7DC-45202FF7E72D}" type="pres">
      <dgm:prSet presAssocID="{5E039EC0-DF0D-4548-976C-7EE658F8A4ED}" presName="composite" presStyleCnt="0"/>
      <dgm:spPr/>
    </dgm:pt>
    <dgm:pt modelId="{D25E684B-0ABD-4B21-A6B5-9AF8C74B77E1}" type="pres">
      <dgm:prSet presAssocID="{5E039EC0-DF0D-4548-976C-7EE658F8A4ED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BE7281D-F70D-4F06-92A3-12CC5990CA48}" type="pres">
      <dgm:prSet presAssocID="{5E039EC0-DF0D-4548-976C-7EE658F8A4ED}" presName="desTx" presStyleLbl="alignAccFollowNode1" presStyleIdx="2" presStyleCnt="3" custScaleY="10370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AD904F2E-6B38-42B1-9F76-21C714123824}" type="presOf" srcId="{5E039EC0-DF0D-4548-976C-7EE658F8A4ED}" destId="{D25E684B-0ABD-4B21-A6B5-9AF8C74B77E1}" srcOrd="0" destOrd="0" presId="urn:microsoft.com/office/officeart/2005/8/layout/hList1"/>
    <dgm:cxn modelId="{266EA1C3-DFB5-4189-A13E-D4941BB249E2}" srcId="{B3C2F552-BE2D-4B90-B982-8FDA74B7E5E5}" destId="{197F9033-BB6B-4BFC-B924-096A6516C8EB}" srcOrd="1" destOrd="0" parTransId="{580B1A6E-0D99-473E-997A-3D3A6D4EE5C2}" sibTransId="{129699AB-BF88-4833-ABBE-A12B1D5EE92D}"/>
    <dgm:cxn modelId="{D5AE1233-C864-4BFB-B690-D3F6175DB234}" srcId="{A6863FDC-A313-49B7-8170-182B48338285}" destId="{B3C2F552-BE2D-4B90-B982-8FDA74B7E5E5}" srcOrd="0" destOrd="0" parTransId="{39BA49A3-EB55-47B0-A824-9539D91E58E5}" sibTransId="{08F27CE1-0F95-4F56-8AAE-54843857B24D}"/>
    <dgm:cxn modelId="{3F21E8B9-8352-408C-8640-AD0D9FDBEE1F}" type="presOf" srcId="{0F81CC00-4AC4-42A1-94E5-4C35C2E77A1B}" destId="{925A7811-4614-4CEE-804B-651F8BEDF61B}" srcOrd="0" destOrd="0" presId="urn:microsoft.com/office/officeart/2005/8/layout/hList1"/>
    <dgm:cxn modelId="{86D29F4F-4D5A-4472-BF65-C56BE13550FD}" srcId="{B3C2F552-BE2D-4B90-B982-8FDA74B7E5E5}" destId="{09DFC209-5B0B-48A2-9E0B-38706ADA9934}" srcOrd="2" destOrd="0" parTransId="{BA7C3081-6486-4A75-9EE2-4C6F58AEEB8F}" sibTransId="{B4117AD3-C239-4C54-A38C-9967A8F132FD}"/>
    <dgm:cxn modelId="{B3EB1E9E-19FC-4706-BBF2-E7B7C5CDF531}" srcId="{0F81CC00-4AC4-42A1-94E5-4C35C2E77A1B}" destId="{906AF645-89FC-4C22-980B-8999A1D430CF}" srcOrd="0" destOrd="0" parTransId="{4D731E96-2248-4BB5-A7B7-DD5DE092ECFC}" sibTransId="{AB54D8E8-43D1-4A85-8455-2FDD408219BB}"/>
    <dgm:cxn modelId="{EC9561D0-1FBB-40AD-9BAF-5215EAD1D667}" type="presOf" srcId="{B3C2F552-BE2D-4B90-B982-8FDA74B7E5E5}" destId="{60E03FC4-D2C9-4093-8EB0-6944123D90A5}" srcOrd="0" destOrd="0" presId="urn:microsoft.com/office/officeart/2005/8/layout/hList1"/>
    <dgm:cxn modelId="{F008BF90-226E-4258-AF63-232D6D822D15}" srcId="{B3C2F552-BE2D-4B90-B982-8FDA74B7E5E5}" destId="{F7FF891F-B765-49AD-921A-B827E795E9A3}" srcOrd="0" destOrd="0" parTransId="{5CEC4A38-53C3-4C26-8CC1-E7560D46D9E3}" sibTransId="{EE038A3A-8879-495B-BA24-B7D81D74CCAA}"/>
    <dgm:cxn modelId="{E16B40CF-BBA9-4E77-A48A-E63F51ED8207}" srcId="{5E039EC0-DF0D-4548-976C-7EE658F8A4ED}" destId="{87FDE032-9D37-44D6-B88D-5CBF6BDA0FCD}" srcOrd="0" destOrd="0" parTransId="{2BB8B19E-41C1-438A-8641-DA8C192A1B37}" sibTransId="{B08D0CE3-964D-4760-8A52-AA2C58FE8A2D}"/>
    <dgm:cxn modelId="{85714A4D-D224-48CA-9F84-1DEB8D0C8A93}" type="presOf" srcId="{09DFC209-5B0B-48A2-9E0B-38706ADA9934}" destId="{564448B8-97C8-4F55-8E8E-9AD137B9CF40}" srcOrd="0" destOrd="2" presId="urn:microsoft.com/office/officeart/2005/8/layout/hList1"/>
    <dgm:cxn modelId="{8F3E22FD-9402-47FC-AD19-55B66A588C2D}" type="presOf" srcId="{197F9033-BB6B-4BFC-B924-096A6516C8EB}" destId="{564448B8-97C8-4F55-8E8E-9AD137B9CF40}" srcOrd="0" destOrd="1" presId="urn:microsoft.com/office/officeart/2005/8/layout/hList1"/>
    <dgm:cxn modelId="{91C8CEF5-520A-446B-AC7B-88D86CE3360F}" srcId="{A6863FDC-A313-49B7-8170-182B48338285}" destId="{0F81CC00-4AC4-42A1-94E5-4C35C2E77A1B}" srcOrd="1" destOrd="0" parTransId="{738F7C10-2F22-4D73-971D-0A14A36DAE35}" sibTransId="{8660E392-33DF-4E82-BDE0-B74B27C0D498}"/>
    <dgm:cxn modelId="{88BC7EDC-0F0E-4FBB-A5E3-3730A68DD50C}" type="presOf" srcId="{87FDE032-9D37-44D6-B88D-5CBF6BDA0FCD}" destId="{BBE7281D-F70D-4F06-92A3-12CC5990CA48}" srcOrd="0" destOrd="0" presId="urn:microsoft.com/office/officeart/2005/8/layout/hList1"/>
    <dgm:cxn modelId="{39EB1FC4-C037-4ED0-9557-1AA69A1C5068}" srcId="{A6863FDC-A313-49B7-8170-182B48338285}" destId="{5E039EC0-DF0D-4548-976C-7EE658F8A4ED}" srcOrd="2" destOrd="0" parTransId="{72297E89-2A4E-4E6A-83FE-4A8E5C45133B}" sibTransId="{91660CC9-BD4A-4E72-B28D-E9D584F22B2B}"/>
    <dgm:cxn modelId="{BF2C71B4-F998-41A8-BBF9-83598AA71E67}" type="presOf" srcId="{A6863FDC-A313-49B7-8170-182B48338285}" destId="{734A6CC6-70CB-4AE1-A13E-6B772AA43006}" srcOrd="0" destOrd="0" presId="urn:microsoft.com/office/officeart/2005/8/layout/hList1"/>
    <dgm:cxn modelId="{2A684C33-6C2A-4A92-A0B7-104323828062}" type="presOf" srcId="{F7FF891F-B765-49AD-921A-B827E795E9A3}" destId="{564448B8-97C8-4F55-8E8E-9AD137B9CF40}" srcOrd="0" destOrd="0" presId="urn:microsoft.com/office/officeart/2005/8/layout/hList1"/>
    <dgm:cxn modelId="{2EC79015-04A9-424B-8092-F0D94A44FBBF}" type="presOf" srcId="{906AF645-89FC-4C22-980B-8999A1D430CF}" destId="{4FA6E5DC-9985-4C74-9A53-CC81AC57D7FB}" srcOrd="0" destOrd="0" presId="urn:microsoft.com/office/officeart/2005/8/layout/hList1"/>
    <dgm:cxn modelId="{676ACBD8-5FEF-4A5C-8189-E06154559129}" type="presParOf" srcId="{734A6CC6-70CB-4AE1-A13E-6B772AA43006}" destId="{39C6ED17-C049-4DFC-B85E-FF7DED26BD69}" srcOrd="0" destOrd="0" presId="urn:microsoft.com/office/officeart/2005/8/layout/hList1"/>
    <dgm:cxn modelId="{DDB6324B-EBD3-4B88-90D4-0AED7AFD972A}" type="presParOf" srcId="{39C6ED17-C049-4DFC-B85E-FF7DED26BD69}" destId="{60E03FC4-D2C9-4093-8EB0-6944123D90A5}" srcOrd="0" destOrd="0" presId="urn:microsoft.com/office/officeart/2005/8/layout/hList1"/>
    <dgm:cxn modelId="{F6D65C33-455D-46C0-BB92-E5BBDD42D21B}" type="presParOf" srcId="{39C6ED17-C049-4DFC-B85E-FF7DED26BD69}" destId="{564448B8-97C8-4F55-8E8E-9AD137B9CF40}" srcOrd="1" destOrd="0" presId="urn:microsoft.com/office/officeart/2005/8/layout/hList1"/>
    <dgm:cxn modelId="{0BF841F7-C8AE-4566-A4EC-F90257DB539F}" type="presParOf" srcId="{734A6CC6-70CB-4AE1-A13E-6B772AA43006}" destId="{1751737D-1BA2-4B5B-9CA6-9B9297EAAD5A}" srcOrd="1" destOrd="0" presId="urn:microsoft.com/office/officeart/2005/8/layout/hList1"/>
    <dgm:cxn modelId="{02B75F65-0BA6-4CE9-8CD9-E54A9DB5ADFE}" type="presParOf" srcId="{734A6CC6-70CB-4AE1-A13E-6B772AA43006}" destId="{21090DAD-6381-496F-8522-DE2237CEA8D0}" srcOrd="2" destOrd="0" presId="urn:microsoft.com/office/officeart/2005/8/layout/hList1"/>
    <dgm:cxn modelId="{110DDFE8-5EC1-4257-9EC7-8BEFB3E07340}" type="presParOf" srcId="{21090DAD-6381-496F-8522-DE2237CEA8D0}" destId="{925A7811-4614-4CEE-804B-651F8BEDF61B}" srcOrd="0" destOrd="0" presId="urn:microsoft.com/office/officeart/2005/8/layout/hList1"/>
    <dgm:cxn modelId="{702A6D37-7BBB-4756-A5E1-82129855D3B0}" type="presParOf" srcId="{21090DAD-6381-496F-8522-DE2237CEA8D0}" destId="{4FA6E5DC-9985-4C74-9A53-CC81AC57D7FB}" srcOrd="1" destOrd="0" presId="urn:microsoft.com/office/officeart/2005/8/layout/hList1"/>
    <dgm:cxn modelId="{2D3484F8-07F1-49DD-8BD0-CC76F1EA34D4}" type="presParOf" srcId="{734A6CC6-70CB-4AE1-A13E-6B772AA43006}" destId="{75C641C5-92CE-4370-B358-B568A3662C07}" srcOrd="3" destOrd="0" presId="urn:microsoft.com/office/officeart/2005/8/layout/hList1"/>
    <dgm:cxn modelId="{8D8862F6-FD7A-43FA-B098-987EB0BC726D}" type="presParOf" srcId="{734A6CC6-70CB-4AE1-A13E-6B772AA43006}" destId="{1A4DB739-9946-45BA-B7DC-45202FF7E72D}" srcOrd="4" destOrd="0" presId="urn:microsoft.com/office/officeart/2005/8/layout/hList1"/>
    <dgm:cxn modelId="{1104C3B1-026C-4122-8C66-297D0A1D44FF}" type="presParOf" srcId="{1A4DB739-9946-45BA-B7DC-45202FF7E72D}" destId="{D25E684B-0ABD-4B21-A6B5-9AF8C74B77E1}" srcOrd="0" destOrd="0" presId="urn:microsoft.com/office/officeart/2005/8/layout/hList1"/>
    <dgm:cxn modelId="{7AE1292C-D2BA-4AC8-A45F-EA18C668511B}" type="presParOf" srcId="{1A4DB739-9946-45BA-B7DC-45202FF7E72D}" destId="{BBE7281D-F70D-4F06-92A3-12CC5990CA4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0E03FC4-D2C9-4093-8EB0-6944123D90A5}">
      <dsp:nvSpPr>
        <dsp:cNvPr id="0" name=""/>
        <dsp:cNvSpPr/>
      </dsp:nvSpPr>
      <dsp:spPr>
        <a:xfrm>
          <a:off x="2254" y="442306"/>
          <a:ext cx="2198392" cy="62339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800" kern="1200" dirty="0" smtClean="0"/>
            <a:t>deduttivo</a:t>
          </a:r>
          <a:endParaRPr lang="it-IT" sz="2800" kern="1200" dirty="0"/>
        </a:p>
      </dsp:txBody>
      <dsp:txXfrm>
        <a:off x="2254" y="442306"/>
        <a:ext cx="2198392" cy="623399"/>
      </dsp:txXfrm>
    </dsp:sp>
    <dsp:sp modelId="{564448B8-97C8-4F55-8E8E-9AD137B9CF40}">
      <dsp:nvSpPr>
        <dsp:cNvPr id="0" name=""/>
        <dsp:cNvSpPr/>
      </dsp:nvSpPr>
      <dsp:spPr>
        <a:xfrm>
          <a:off x="2254" y="961853"/>
          <a:ext cx="2198392" cy="4025128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kern="1200" dirty="0" smtClean="0"/>
            <a:t>Definizione di concetti generali</a:t>
          </a:r>
          <a:endParaRPr lang="it-IT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kern="1200" dirty="0" smtClean="0"/>
            <a:t>Relazioni tra i concetti</a:t>
          </a:r>
          <a:endParaRPr lang="it-IT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kern="1200" dirty="0" smtClean="0"/>
            <a:t>Dalla teoria generale si deducono specifiche affermazioni o spiegazioni dei fenomeni</a:t>
          </a:r>
          <a:endParaRPr lang="it-IT" sz="2000" kern="1200" dirty="0"/>
        </a:p>
      </dsp:txBody>
      <dsp:txXfrm>
        <a:off x="2254" y="961853"/>
        <a:ext cx="2198392" cy="4025128"/>
      </dsp:txXfrm>
    </dsp:sp>
    <dsp:sp modelId="{925A7811-4614-4CEE-804B-651F8BEDF61B}">
      <dsp:nvSpPr>
        <dsp:cNvPr id="0" name=""/>
        <dsp:cNvSpPr/>
      </dsp:nvSpPr>
      <dsp:spPr>
        <a:xfrm>
          <a:off x="2508422" y="461613"/>
          <a:ext cx="2198392" cy="62339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800" kern="1200" dirty="0" smtClean="0"/>
            <a:t>induttivo</a:t>
          </a:r>
          <a:endParaRPr lang="it-IT" sz="2800" kern="1200" dirty="0"/>
        </a:p>
      </dsp:txBody>
      <dsp:txXfrm>
        <a:off x="2508422" y="461613"/>
        <a:ext cx="2198392" cy="623399"/>
      </dsp:txXfrm>
    </dsp:sp>
    <dsp:sp modelId="{4FA6E5DC-9985-4C74-9A53-CC81AC57D7FB}">
      <dsp:nvSpPr>
        <dsp:cNvPr id="0" name=""/>
        <dsp:cNvSpPr/>
      </dsp:nvSpPr>
      <dsp:spPr>
        <a:xfrm>
          <a:off x="2508422" y="1019773"/>
          <a:ext cx="2198392" cy="3947901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kern="1200" dirty="0" smtClean="0"/>
            <a:t>Spiegazione teorica ricavata sulla base di osservazioni del mondo esistente</a:t>
          </a:r>
          <a:endParaRPr lang="it-IT" sz="2000" kern="1200" dirty="0"/>
        </a:p>
      </dsp:txBody>
      <dsp:txXfrm>
        <a:off x="2508422" y="1019773"/>
        <a:ext cx="2198392" cy="3947901"/>
      </dsp:txXfrm>
    </dsp:sp>
    <dsp:sp modelId="{D25E684B-0ABD-4B21-A6B5-9AF8C74B77E1}">
      <dsp:nvSpPr>
        <dsp:cNvPr id="0" name=""/>
        <dsp:cNvSpPr/>
      </dsp:nvSpPr>
      <dsp:spPr>
        <a:xfrm>
          <a:off x="5014590" y="458874"/>
          <a:ext cx="2198392" cy="62339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800" kern="1200" dirty="0" err="1" smtClean="0"/>
            <a:t>abduttivo</a:t>
          </a:r>
          <a:endParaRPr lang="it-IT" sz="2800" kern="1200" dirty="0"/>
        </a:p>
      </dsp:txBody>
      <dsp:txXfrm>
        <a:off x="5014590" y="458874"/>
        <a:ext cx="2198392" cy="623399"/>
      </dsp:txXfrm>
    </dsp:sp>
    <dsp:sp modelId="{BBE7281D-F70D-4F06-92A3-12CC5990CA48}">
      <dsp:nvSpPr>
        <dsp:cNvPr id="0" name=""/>
        <dsp:cNvSpPr/>
      </dsp:nvSpPr>
      <dsp:spPr>
        <a:xfrm>
          <a:off x="5014590" y="1011556"/>
          <a:ext cx="2198392" cy="3958857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kern="1200" dirty="0" smtClean="0"/>
            <a:t>Processo di inferenza deduttivo e induttivo</a:t>
          </a:r>
          <a:endParaRPr lang="it-IT" sz="2000" kern="1200" dirty="0"/>
        </a:p>
      </dsp:txBody>
      <dsp:txXfrm>
        <a:off x="5014590" y="1011556"/>
        <a:ext cx="2198392" cy="39588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4801FB-D390-4905-8438-F57F740125D0}" type="datetimeFigureOut">
              <a:rPr lang="it-IT" smtClean="0"/>
              <a:t>21/11/2009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CA2E33-47B5-492D-9956-BB84AB8A31EF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765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3F8D5FE-477B-411F-8808-A1BCDB09F377}" type="slidenum">
              <a:rPr lang="it-IT" smtClean="0"/>
              <a:pPr/>
              <a:t>1</a:t>
            </a:fld>
            <a:endParaRPr 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8676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8C7BB1C-3F95-4746-9240-1DAA72EF7E05}" type="slidenum">
              <a:rPr lang="it-IT" smtClean="0"/>
              <a:pPr/>
              <a:t>2</a:t>
            </a:fld>
            <a:endParaRPr 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97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8B8D9F1-245B-419B-BFC2-D1BF52E83C5D}" type="slidenum">
              <a:rPr lang="it-IT" smtClean="0"/>
              <a:pPr/>
              <a:t>3</a:t>
            </a:fld>
            <a:endParaRPr 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30724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4301C17-2C16-47FB-A350-4BA08A9940A5}" type="slidenum">
              <a:rPr lang="it-IT" smtClean="0"/>
              <a:pPr/>
              <a:t>4</a:t>
            </a:fld>
            <a:endParaRPr lang="it-I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3174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DEFC4D3-5890-4B88-8AD2-40D1960FA0E1}" type="slidenum">
              <a:rPr lang="it-IT" smtClean="0"/>
              <a:pPr/>
              <a:t>5</a:t>
            </a:fld>
            <a:endParaRPr lang="it-I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3277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C2279D4-D723-422D-8212-00E1399E344D}" type="slidenum">
              <a:rPr lang="it-IT" smtClean="0"/>
              <a:pPr/>
              <a:t>6</a:t>
            </a:fld>
            <a:endParaRPr lang="it-I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33796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396E9F3-23DA-4EE4-B246-86BA44FC8A91}" type="slidenum">
              <a:rPr lang="it-IT" smtClean="0"/>
              <a:pPr/>
              <a:t>7</a:t>
            </a:fld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29AB1-E77F-4FFE-A334-0909817BC9DD}" type="datetimeFigureOut">
              <a:rPr lang="it-IT" smtClean="0"/>
              <a:t>21/11/2009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95203-CB99-4014-B3E0-93D625A1B0E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29AB1-E77F-4FFE-A334-0909817BC9DD}" type="datetimeFigureOut">
              <a:rPr lang="it-IT" smtClean="0"/>
              <a:t>21/11/2009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95203-CB99-4014-B3E0-93D625A1B0E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29AB1-E77F-4FFE-A334-0909817BC9DD}" type="datetimeFigureOut">
              <a:rPr lang="it-IT" smtClean="0"/>
              <a:t>21/11/2009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95203-CB99-4014-B3E0-93D625A1B0E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29AB1-E77F-4FFE-A334-0909817BC9DD}" type="datetimeFigureOut">
              <a:rPr lang="it-IT" smtClean="0"/>
              <a:t>21/11/2009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95203-CB99-4014-B3E0-93D625A1B0E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29AB1-E77F-4FFE-A334-0909817BC9DD}" type="datetimeFigureOut">
              <a:rPr lang="it-IT" smtClean="0"/>
              <a:t>21/11/2009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95203-CB99-4014-B3E0-93D625A1B0E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29AB1-E77F-4FFE-A334-0909817BC9DD}" type="datetimeFigureOut">
              <a:rPr lang="it-IT" smtClean="0"/>
              <a:t>21/11/2009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95203-CB99-4014-B3E0-93D625A1B0E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29AB1-E77F-4FFE-A334-0909817BC9DD}" type="datetimeFigureOut">
              <a:rPr lang="it-IT" smtClean="0"/>
              <a:t>21/11/2009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95203-CB99-4014-B3E0-93D625A1B0E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29AB1-E77F-4FFE-A334-0909817BC9DD}" type="datetimeFigureOut">
              <a:rPr lang="it-IT" smtClean="0"/>
              <a:t>21/11/2009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95203-CB99-4014-B3E0-93D625A1B0E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29AB1-E77F-4FFE-A334-0909817BC9DD}" type="datetimeFigureOut">
              <a:rPr lang="it-IT" smtClean="0"/>
              <a:t>21/11/2009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95203-CB99-4014-B3E0-93D625A1B0E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29AB1-E77F-4FFE-A334-0909817BC9DD}" type="datetimeFigureOut">
              <a:rPr lang="it-IT" smtClean="0"/>
              <a:t>21/11/2009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95203-CB99-4014-B3E0-93D625A1B0E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29AB1-E77F-4FFE-A334-0909817BC9DD}" type="datetimeFigureOut">
              <a:rPr lang="it-IT" smtClean="0"/>
              <a:t>21/11/2009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95203-CB99-4014-B3E0-93D625A1B0E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29AB1-E77F-4FFE-A334-0909817BC9DD}" type="datetimeFigureOut">
              <a:rPr lang="it-IT" smtClean="0"/>
              <a:t>21/11/2009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95203-CB99-4014-B3E0-93D625A1B0E6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6" descr="http://www.matitarob.it/famiglia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0" y="1143000"/>
            <a:ext cx="6381750" cy="406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4375" y="0"/>
            <a:ext cx="7772400" cy="1470025"/>
          </a:xfrm>
        </p:spPr>
        <p:txBody>
          <a:bodyPr/>
          <a:lstStyle/>
          <a:p>
            <a:pPr eaLnBrk="1" hangingPunct="1"/>
            <a:r>
              <a:rPr lang="it-IT" smtClean="0"/>
              <a:t>La ricerca e la famiglia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313" y="5643563"/>
            <a:ext cx="6400800" cy="1752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it-IT" sz="1800" smtClean="0"/>
              <a:t>Entrare in contatto con la sfera intima delle relazioni familiari, </a:t>
            </a:r>
          </a:p>
          <a:p>
            <a:pPr eaLnBrk="1" hangingPunct="1">
              <a:lnSpc>
                <a:spcPct val="80000"/>
              </a:lnSpc>
            </a:pPr>
            <a:r>
              <a:rPr lang="it-IT" sz="1800" smtClean="0"/>
              <a:t>Esplorare le esperienze a partire dall’elaborazione che i soggetti stessi ne hanno, attraverso interviste, diari, osservazioni, lettere…</a:t>
            </a:r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3357563" y="4929188"/>
            <a:ext cx="2251075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it-IT" sz="2400" b="1" i="1">
                <a:solidFill>
                  <a:srgbClr val="0070C0"/>
                </a:solidFill>
                <a:latin typeface="Comic Sans MS" pitchFamily="66" charset="0"/>
              </a:rPr>
              <a:t>Scatola nera?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5" descr="http://www.difrangas.com/immagini/_caratteristich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500313"/>
            <a:ext cx="9144000" cy="435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ext Box 4"/>
          <p:cNvSpPr txBox="1">
            <a:spLocks noChangeArrowheads="1"/>
          </p:cNvSpPr>
          <p:nvPr/>
        </p:nvSpPr>
        <p:spPr bwMode="auto">
          <a:xfrm>
            <a:off x="571500" y="285750"/>
            <a:ext cx="82089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/>
              <a:t>La natura ‘</a:t>
            </a:r>
            <a:r>
              <a:rPr lang="it-IT" i="1"/>
              <a:t>privata</a:t>
            </a:r>
            <a:r>
              <a:rPr lang="it-IT"/>
              <a:t>’ delle relazioni familiari rischia di ostacolare la possibilità di esprimere la soggettività delle famiglie</a:t>
            </a: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3357563" y="1357313"/>
            <a:ext cx="23764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it-IT" sz="2000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descrivere</a:t>
            </a:r>
          </a:p>
        </p:txBody>
      </p:sp>
      <p:sp>
        <p:nvSpPr>
          <p:cNvPr id="3077" name="Text Box 7"/>
          <p:cNvSpPr txBox="1">
            <a:spLocks noChangeArrowheads="1"/>
          </p:cNvSpPr>
          <p:nvPr/>
        </p:nvSpPr>
        <p:spPr bwMode="auto">
          <a:xfrm>
            <a:off x="571500" y="1857375"/>
            <a:ext cx="27146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 i="1"/>
              <a:t>Le caratteristiche sulla cui base la famiglia è riconoscibile</a:t>
            </a:r>
          </a:p>
        </p:txBody>
      </p:sp>
      <p:sp>
        <p:nvSpPr>
          <p:cNvPr id="2" name="Text Box 10"/>
          <p:cNvSpPr txBox="1">
            <a:spLocks noChangeArrowheads="1"/>
          </p:cNvSpPr>
          <p:nvPr/>
        </p:nvSpPr>
        <p:spPr bwMode="auto">
          <a:xfrm>
            <a:off x="5857875" y="1857375"/>
            <a:ext cx="302418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 i="1"/>
              <a:t>Il significato attribuito dalle famiglie alle loro esperienze</a:t>
            </a:r>
          </a:p>
        </p:txBody>
      </p:sp>
      <p:sp>
        <p:nvSpPr>
          <p:cNvPr id="3079" name="AutoShape 13"/>
          <p:cNvSpPr>
            <a:spLocks noChangeArrowheads="1"/>
          </p:cNvSpPr>
          <p:nvPr/>
        </p:nvSpPr>
        <p:spPr bwMode="auto">
          <a:xfrm rot="-1844709">
            <a:off x="5459413" y="1198563"/>
            <a:ext cx="741362" cy="882650"/>
          </a:xfrm>
          <a:prstGeom prst="curvedLeftArrow">
            <a:avLst>
              <a:gd name="adj1" fmla="val 33127"/>
              <a:gd name="adj2" fmla="val 42762"/>
              <a:gd name="adj3" fmla="val 25778"/>
            </a:avLst>
          </a:prstGeom>
          <a:solidFill>
            <a:srgbClr val="FF505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3080" name="AutoShape 12"/>
          <p:cNvSpPr>
            <a:spLocks noChangeArrowheads="1"/>
          </p:cNvSpPr>
          <p:nvPr/>
        </p:nvSpPr>
        <p:spPr bwMode="auto">
          <a:xfrm rot="2471661">
            <a:off x="3025775" y="1287463"/>
            <a:ext cx="733425" cy="785812"/>
          </a:xfrm>
          <a:prstGeom prst="curvedRightArrow">
            <a:avLst>
              <a:gd name="adj1" fmla="val 29787"/>
              <a:gd name="adj2" fmla="val 29787"/>
              <a:gd name="adj3" fmla="val 35463"/>
            </a:avLst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09600" y="0"/>
            <a:ext cx="7772400" cy="7620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it-IT" sz="4000" kern="0">
                <a:solidFill>
                  <a:schemeClr val="tx2"/>
                </a:solidFill>
                <a:latin typeface="Bradley Hand ITC" pitchFamily="66" charset="0"/>
                <a:ea typeface="+mj-ea"/>
                <a:cs typeface="+mj-cs"/>
              </a:rPr>
              <a:t>Sapere comune e sapere scientifico</a:t>
            </a:r>
          </a:p>
        </p:txBody>
      </p:sp>
      <p:graphicFrame>
        <p:nvGraphicFramePr>
          <p:cNvPr id="3" name="Group 158"/>
          <p:cNvGraphicFramePr>
            <a:graphicFrameLocks/>
          </p:cNvGraphicFramePr>
          <p:nvPr/>
        </p:nvGraphicFramePr>
        <p:xfrm>
          <a:off x="457200" y="609600"/>
          <a:ext cx="8458200" cy="6213793"/>
        </p:xfrm>
        <a:graphic>
          <a:graphicData uri="http://schemas.openxmlformats.org/drawingml/2006/table">
            <a:tbl>
              <a:tblPr/>
              <a:tblGrid>
                <a:gridCol w="1663700"/>
                <a:gridCol w="3060700"/>
                <a:gridCol w="3733800"/>
              </a:tblGrid>
              <a:tr h="544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rgbClr val="00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28575" cap="flat" cmpd="sng" algn="ctr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Bradley Hand ITC" pitchFamily="66" charset="0"/>
                        </a:rPr>
                        <a:t>Sapere comune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Bradley Hand ITC" pitchFamily="66" charset="0"/>
                        </a:rPr>
                        <a:t>sapere scientifico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4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Bradley Hand ITC" pitchFamily="66" charset="0"/>
                        </a:rPr>
                        <a:t>Empirismo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Le spiegazioni dei fatti sono generalmente impregnate di impressioni e di credenze soggettive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Le credenze soggettive sono sempre messe alla prova della realtà attraverso studi e ricerche pianificate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5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Bradley Hand ITC" pitchFamily="66" charset="0"/>
                        </a:rPr>
                        <a:t>Controllo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Si ricercano in genere i fatti che confermano le spiegazioni senza troppo preoccuparsi delle spiegazioni alternative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Lo sforzo è quello di provare il valore di una spiegazione data attraverso l’eliminazione di tutte le spiegazioni alternative possibili. È la nozione del controllo scientifico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4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Bradley Hand ITC" pitchFamily="66" charset="0"/>
                        </a:rPr>
                        <a:t>Operaziona-lizzazione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Le osservazioni del processo ingenuo sono in genere vaghe e corredate da impressioni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Ricorso alla definizione operazionale degli oggetti di studio. Gli oggetti sono tradotti in operazioni misurabili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5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Bradley Hand ITC" pitchFamily="66" charset="0"/>
                        </a:rPr>
                        <a:t>Oggettività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Le constatazioni personali sono generalmente considerate dall’individuo sufficienti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Si tende all’oggettività: un’osservazione ha valore solo ciascuno la può riprodurre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2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Bradley Hand ITC" pitchFamily="66" charset="0"/>
                        </a:rPr>
                        <a:t>Sistematiz-zazione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Le constatazioni e le spiegazioni intervengono, si succedono in campi diversi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Essenzialmente sistematico, in quanto fa l’esame del problema. I fatti così accumulati sono progressivamente organizzai insiemi coerenti che prendono il nome di teoria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thumbs.dreamstime.com/thumb_76/1155135772e0t4F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13" y="1571625"/>
            <a:ext cx="2857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5000625"/>
            <a:ext cx="8929688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342900" algn="ctr"/>
            <a:r>
              <a:rPr lang="it-IT" sz="3200" i="1">
                <a:latin typeface="Garamond" pitchFamily="18" charset="0"/>
                <a:cs typeface="Times New Roman" pitchFamily="18" charset="0"/>
              </a:rPr>
              <a:t>Ma come si formano e trasformano le idee nella mente dei ricercatori per essere rappresentate? </a:t>
            </a:r>
            <a:endParaRPr lang="it-IT" sz="3200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a 2"/>
          <p:cNvGraphicFramePr/>
          <p:nvPr/>
        </p:nvGraphicFramePr>
        <p:xfrm>
          <a:off x="928662" y="214290"/>
          <a:ext cx="7215238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Freccia in giù 4"/>
          <p:cNvSpPr/>
          <p:nvPr/>
        </p:nvSpPr>
        <p:spPr>
          <a:xfrm>
            <a:off x="1857375" y="5500688"/>
            <a:ext cx="428625" cy="714375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6" name="Freccia in giù 5"/>
          <p:cNvSpPr/>
          <p:nvPr/>
        </p:nvSpPr>
        <p:spPr>
          <a:xfrm>
            <a:off x="4357688" y="5429250"/>
            <a:ext cx="428625" cy="714375"/>
          </a:xfrm>
          <a:prstGeom prst="down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7" name="Freccia in giù 6"/>
          <p:cNvSpPr/>
          <p:nvPr/>
        </p:nvSpPr>
        <p:spPr>
          <a:xfrm>
            <a:off x="6786563" y="5429250"/>
            <a:ext cx="428625" cy="714375"/>
          </a:xfrm>
          <a:prstGeom prst="down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8" name="CasellaDiTesto 7"/>
          <p:cNvSpPr txBox="1">
            <a:spLocks noChangeArrowheads="1"/>
          </p:cNvSpPr>
          <p:nvPr/>
        </p:nvSpPr>
        <p:spPr bwMode="auto">
          <a:xfrm>
            <a:off x="1214438" y="6286500"/>
            <a:ext cx="157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/>
              <a:t>Verifiche</a:t>
            </a:r>
          </a:p>
        </p:txBody>
      </p:sp>
      <p:sp>
        <p:nvSpPr>
          <p:cNvPr id="10" name="CasellaDiTesto 9"/>
          <p:cNvSpPr txBox="1">
            <a:spLocks noChangeArrowheads="1"/>
          </p:cNvSpPr>
          <p:nvPr/>
        </p:nvSpPr>
        <p:spPr bwMode="auto">
          <a:xfrm>
            <a:off x="6215063" y="6215063"/>
            <a:ext cx="157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/>
              <a:t>spiegazioni</a:t>
            </a:r>
          </a:p>
        </p:txBody>
      </p:sp>
      <p:sp>
        <p:nvSpPr>
          <p:cNvPr id="11" name="CasellaDiTesto 10"/>
          <p:cNvSpPr txBox="1">
            <a:spLocks noChangeArrowheads="1"/>
          </p:cNvSpPr>
          <p:nvPr/>
        </p:nvSpPr>
        <p:spPr bwMode="auto">
          <a:xfrm>
            <a:off x="3929063" y="6215063"/>
            <a:ext cx="157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/>
              <a:t>descrizioni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it-IT" sz="3200" smtClean="0"/>
              <a:t>Tre procedimenti a confronto: 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395288" y="908050"/>
            <a:ext cx="8280400" cy="2566988"/>
          </a:xfrm>
          <a:prstGeom prst="rect">
            <a:avLst/>
          </a:prstGeom>
          <a:noFill/>
          <a:ln w="317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it-IT"/>
              <a:t>il procedimento </a:t>
            </a:r>
            <a:r>
              <a:rPr lang="it-IT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DEDUTTIVO</a:t>
            </a:r>
            <a:r>
              <a:rPr lang="it-IT"/>
              <a:t> prende avvio dalla teoria, attua un’osservazione e inferisce il risultato:</a:t>
            </a:r>
          </a:p>
          <a:p>
            <a:pPr algn="ctr">
              <a:defRPr/>
            </a:pPr>
            <a:endParaRPr lang="it-IT" i="1"/>
          </a:p>
          <a:p>
            <a:pPr algn="ctr">
              <a:defRPr/>
            </a:pPr>
            <a:r>
              <a:rPr lang="it-IT" i="1">
                <a:latin typeface="Comic Sans MS" pitchFamily="66" charset="0"/>
              </a:rPr>
              <a:t>il rapporto di coppia promuove l’empowement </a:t>
            </a:r>
          </a:p>
          <a:p>
            <a:pPr algn="ctr">
              <a:defRPr/>
            </a:pPr>
            <a:r>
              <a:rPr lang="it-IT" i="1">
                <a:latin typeface="Comic Sans MS" pitchFamily="66" charset="0"/>
              </a:rPr>
              <a:t>questi coniugi vivono un rapporto di coppia</a:t>
            </a:r>
          </a:p>
          <a:p>
            <a:pPr algn="ctr">
              <a:defRPr/>
            </a:pPr>
            <a:r>
              <a:rPr lang="it-IT" i="1">
                <a:latin typeface="Comic Sans MS" pitchFamily="66" charset="0"/>
              </a:rPr>
              <a:t>il rapporto di coppia di questi coniugi è contraddistinto dall’empowerment</a:t>
            </a:r>
          </a:p>
          <a:p>
            <a:pPr algn="ctr">
              <a:defRPr/>
            </a:pPr>
            <a:endParaRPr lang="it-IT">
              <a:latin typeface="Comic Sans MS" pitchFamily="66" charset="0"/>
            </a:endParaRPr>
          </a:p>
          <a:p>
            <a:pPr algn="ctr">
              <a:defRPr/>
            </a:pPr>
            <a:r>
              <a:rPr lang="it-IT"/>
              <a:t>Il risultato deriva logicamente dalle premesse. </a:t>
            </a:r>
          </a:p>
          <a:p>
            <a:pPr algn="ctr">
              <a:defRPr/>
            </a:pPr>
            <a:r>
              <a:rPr lang="it-IT"/>
              <a:t>Il riscontro empirico potrebbe contraddire l’asserzione teorica</a:t>
            </a: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395288" y="3860800"/>
            <a:ext cx="8280400" cy="2841625"/>
          </a:xfrm>
          <a:prstGeom prst="rect">
            <a:avLst/>
          </a:prstGeom>
          <a:noFill/>
          <a:ln w="3175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it-IT" dirty="0"/>
              <a:t>Il procedimento </a:t>
            </a:r>
            <a:r>
              <a:rPr lang="it-IT" b="1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INDUTTIVO</a:t>
            </a:r>
            <a:r>
              <a:rPr lang="it-IT" dirty="0"/>
              <a:t> muove dai casi e realizza osservazioni in virtù delle quali generalizzare le conclusioni ad una popolazione più estesa:</a:t>
            </a:r>
          </a:p>
          <a:p>
            <a:pPr algn="ctr">
              <a:defRPr/>
            </a:pPr>
            <a:endParaRPr lang="it-IT" i="1" dirty="0"/>
          </a:p>
          <a:p>
            <a:pPr algn="ctr">
              <a:defRPr/>
            </a:pPr>
            <a:r>
              <a:rPr lang="it-IT" i="1" dirty="0">
                <a:latin typeface="Comic Sans MS" pitchFamily="66" charset="0"/>
              </a:rPr>
              <a:t>questi coniugi vivono un rapporto di coppia</a:t>
            </a:r>
          </a:p>
          <a:p>
            <a:pPr algn="ctr">
              <a:defRPr/>
            </a:pPr>
            <a:r>
              <a:rPr lang="it-IT" i="1" dirty="0">
                <a:latin typeface="Comic Sans MS" pitchFamily="66" charset="0"/>
              </a:rPr>
              <a:t>il rapporto di coppia di questi coniugi è contraddistinto dall’</a:t>
            </a:r>
            <a:r>
              <a:rPr lang="it-IT" i="1" dirty="0" err="1">
                <a:latin typeface="Comic Sans MS" pitchFamily="66" charset="0"/>
              </a:rPr>
              <a:t>empowerment</a:t>
            </a:r>
            <a:endParaRPr lang="it-IT" i="1" dirty="0">
              <a:latin typeface="Comic Sans MS" pitchFamily="66" charset="0"/>
            </a:endParaRPr>
          </a:p>
          <a:p>
            <a:pPr algn="ctr">
              <a:defRPr/>
            </a:pPr>
            <a:r>
              <a:rPr lang="it-IT" i="1" dirty="0">
                <a:latin typeface="Comic Sans MS" pitchFamily="66" charset="0"/>
              </a:rPr>
              <a:t>il rapporto di coppia promuove l’</a:t>
            </a:r>
            <a:r>
              <a:rPr lang="it-IT" i="1" dirty="0" err="1">
                <a:latin typeface="Comic Sans MS" pitchFamily="66" charset="0"/>
              </a:rPr>
              <a:t>empowerment</a:t>
            </a:r>
            <a:r>
              <a:rPr lang="it-IT" dirty="0"/>
              <a:t> </a:t>
            </a:r>
          </a:p>
          <a:p>
            <a:pPr algn="ctr">
              <a:defRPr/>
            </a:pPr>
            <a:endParaRPr lang="it-IT" dirty="0"/>
          </a:p>
          <a:p>
            <a:pPr algn="ctr">
              <a:defRPr/>
            </a:pPr>
            <a:r>
              <a:rPr lang="it-IT" dirty="0"/>
              <a:t>L’inferenza induttiva procede al di là delle premesse. </a:t>
            </a:r>
          </a:p>
          <a:p>
            <a:pPr algn="ctr">
              <a:defRPr/>
            </a:pPr>
            <a:r>
              <a:rPr lang="it-IT" dirty="0"/>
              <a:t>La generalizzazione quindi è sempre incerta e vulnerabile, pertanto ulteriori osservazioni potrebbero provarne l’inconsistenza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179388" y="692150"/>
            <a:ext cx="8785225" cy="5594350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it-IT" dirty="0"/>
              <a:t>Il procedimento </a:t>
            </a:r>
            <a:r>
              <a:rPr lang="it-IT" b="1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ABDUTTIVO</a:t>
            </a:r>
            <a:r>
              <a:rPr lang="it-IT" dirty="0"/>
              <a:t> avanza dalla teoria, attua un’osservazione e ne ricava un’inferenza che chiarisce la pertinenza delle osservazioni con la teoria:</a:t>
            </a:r>
          </a:p>
          <a:p>
            <a:pPr algn="ctr">
              <a:defRPr/>
            </a:pPr>
            <a:endParaRPr lang="it-IT" dirty="0"/>
          </a:p>
          <a:p>
            <a:pPr algn="ctr">
              <a:defRPr/>
            </a:pPr>
            <a:r>
              <a:rPr lang="it-IT" dirty="0"/>
              <a:t> </a:t>
            </a:r>
            <a:r>
              <a:rPr lang="it-IT" i="1" dirty="0">
                <a:latin typeface="Comic Sans MS" pitchFamily="66" charset="0"/>
              </a:rPr>
              <a:t>il rapporto di coppia promuove l’</a:t>
            </a:r>
            <a:r>
              <a:rPr lang="it-IT" i="1" dirty="0" err="1">
                <a:latin typeface="Comic Sans MS" pitchFamily="66" charset="0"/>
              </a:rPr>
              <a:t>empowement</a:t>
            </a:r>
            <a:r>
              <a:rPr lang="it-IT" i="1" dirty="0">
                <a:latin typeface="Comic Sans MS" pitchFamily="66" charset="0"/>
              </a:rPr>
              <a:t> </a:t>
            </a:r>
          </a:p>
          <a:p>
            <a:pPr algn="ctr">
              <a:defRPr/>
            </a:pPr>
            <a:r>
              <a:rPr lang="it-IT" i="1" dirty="0">
                <a:latin typeface="Comic Sans MS" pitchFamily="66" charset="0"/>
              </a:rPr>
              <a:t>il rapporto di coppia di questi coniugi è contraddistinto dall’</a:t>
            </a:r>
            <a:r>
              <a:rPr lang="it-IT" i="1" dirty="0" err="1">
                <a:latin typeface="Comic Sans MS" pitchFamily="66" charset="0"/>
              </a:rPr>
              <a:t>empowerment</a:t>
            </a:r>
            <a:endParaRPr lang="it-IT" i="1" dirty="0">
              <a:latin typeface="Comic Sans MS" pitchFamily="66" charset="0"/>
            </a:endParaRPr>
          </a:p>
          <a:p>
            <a:pPr algn="ctr">
              <a:defRPr/>
            </a:pPr>
            <a:r>
              <a:rPr lang="it-IT" i="1" dirty="0">
                <a:latin typeface="Comic Sans MS" pitchFamily="66" charset="0"/>
              </a:rPr>
              <a:t>questi coniugi vivono un rapporto di coppia</a:t>
            </a:r>
          </a:p>
          <a:p>
            <a:pPr algn="ctr">
              <a:defRPr/>
            </a:pPr>
            <a:endParaRPr lang="it-IT" dirty="0">
              <a:latin typeface="Comic Sans MS" pitchFamily="66" charset="0"/>
            </a:endParaRPr>
          </a:p>
          <a:p>
            <a:pPr algn="ctr">
              <a:defRPr/>
            </a:pPr>
            <a:r>
              <a:rPr lang="it-IT" dirty="0"/>
              <a:t>oppure può procedere da un’osservazione, affermare una teoria e inferire un risultato:</a:t>
            </a:r>
            <a:endParaRPr lang="it-IT" i="1" dirty="0"/>
          </a:p>
          <a:p>
            <a:pPr algn="ctr">
              <a:defRPr/>
            </a:pPr>
            <a:r>
              <a:rPr lang="it-IT" i="1" dirty="0">
                <a:latin typeface="Comic Sans MS" pitchFamily="66" charset="0"/>
              </a:rPr>
              <a:t>il rapporto di coppia di questi coniugi è contraddistinto dall’</a:t>
            </a:r>
            <a:r>
              <a:rPr lang="it-IT" i="1" dirty="0" err="1">
                <a:latin typeface="Comic Sans MS" pitchFamily="66" charset="0"/>
              </a:rPr>
              <a:t>empowerment</a:t>
            </a:r>
            <a:endParaRPr lang="it-IT" i="1" dirty="0">
              <a:latin typeface="Comic Sans MS" pitchFamily="66" charset="0"/>
            </a:endParaRPr>
          </a:p>
          <a:p>
            <a:pPr algn="ctr">
              <a:defRPr/>
            </a:pPr>
            <a:r>
              <a:rPr lang="it-IT" i="1" dirty="0">
                <a:latin typeface="Comic Sans MS" pitchFamily="66" charset="0"/>
              </a:rPr>
              <a:t>il rapporto di coppia promuove l’</a:t>
            </a:r>
            <a:r>
              <a:rPr lang="it-IT" i="1" dirty="0" err="1">
                <a:latin typeface="Comic Sans MS" pitchFamily="66" charset="0"/>
              </a:rPr>
              <a:t>empowement</a:t>
            </a:r>
            <a:r>
              <a:rPr lang="it-IT" i="1" dirty="0">
                <a:latin typeface="Comic Sans MS" pitchFamily="66" charset="0"/>
              </a:rPr>
              <a:t> </a:t>
            </a:r>
          </a:p>
          <a:p>
            <a:pPr algn="ctr">
              <a:defRPr/>
            </a:pPr>
            <a:r>
              <a:rPr lang="it-IT" i="1" dirty="0">
                <a:latin typeface="Comic Sans MS" pitchFamily="66" charset="0"/>
              </a:rPr>
              <a:t>questi coniugi vivono un rapporto di coppia</a:t>
            </a:r>
          </a:p>
          <a:p>
            <a:pPr algn="ctr">
              <a:defRPr/>
            </a:pPr>
            <a:endParaRPr lang="it-IT" dirty="0">
              <a:latin typeface="Comic Sans MS" pitchFamily="66" charset="0"/>
            </a:endParaRPr>
          </a:p>
          <a:p>
            <a:pPr algn="ctr">
              <a:defRPr/>
            </a:pPr>
            <a:r>
              <a:rPr lang="it-IT" dirty="0"/>
              <a:t>In entrambi i processi, l’abduzione mette in relazione un’osservazione con una teoria (o viceversa) e ricava una interpretazione. </a:t>
            </a:r>
          </a:p>
          <a:p>
            <a:pPr algn="ctr">
              <a:defRPr/>
            </a:pPr>
            <a:r>
              <a:rPr lang="it-IT" dirty="0"/>
              <a:t>Diversamente dall’induzione, che dalle osservazioni inferisce una generalizzazione, la teoria è impiegata congiuntamente all’osservazione, con lo scopo di produrre un’interpretazione per qualcosa di specifico. </a:t>
            </a:r>
          </a:p>
          <a:p>
            <a:pPr algn="ctr">
              <a:defRPr/>
            </a:pPr>
            <a:r>
              <a:rPr lang="it-IT" dirty="0"/>
              <a:t>Diversamente dalla deduzione, il risultato non proviene logicamente dalle premesse.</a:t>
            </a:r>
          </a:p>
          <a:p>
            <a:pPr algn="ctr">
              <a:defRPr/>
            </a:pPr>
            <a:r>
              <a:rPr lang="it-IT" dirty="0"/>
              <a:t>L’abduzione offre una interpretazione plausibile piuttosto che una conclusione logica.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596</Words>
  <Application>Microsoft Office PowerPoint</Application>
  <PresentationFormat>Presentazione su schermo (4:3)</PresentationFormat>
  <Paragraphs>77</Paragraphs>
  <Slides>7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Tema di Office</vt:lpstr>
      <vt:lpstr>La ricerca e la famiglia</vt:lpstr>
      <vt:lpstr>Diapositiva 2</vt:lpstr>
      <vt:lpstr>Diapositiva 3</vt:lpstr>
      <vt:lpstr>Diapositiva 4</vt:lpstr>
      <vt:lpstr>Diapositiva 5</vt:lpstr>
      <vt:lpstr>Tre procedimenti a confronto: </vt:lpstr>
      <vt:lpstr>Diapositiva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ricerca e la famiglia</dc:title>
  <dc:creator>Livia Cadei</dc:creator>
  <cp:lastModifiedBy>Livia Cadei</cp:lastModifiedBy>
  <cp:revision>1</cp:revision>
  <dcterms:created xsi:type="dcterms:W3CDTF">2009-11-21T10:53:53Z</dcterms:created>
  <dcterms:modified xsi:type="dcterms:W3CDTF">2009-11-21T10:54:57Z</dcterms:modified>
</cp:coreProperties>
</file>