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04" r:id="rId1"/>
  </p:sldMasterIdLst>
  <p:sldIdLst>
    <p:sldId id="256" r:id="rId2"/>
    <p:sldId id="265" r:id="rId3"/>
    <p:sldId id="268" r:id="rId4"/>
    <p:sldId id="264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88" r:id="rId13"/>
    <p:sldId id="276" r:id="rId14"/>
    <p:sldId id="278" r:id="rId15"/>
    <p:sldId id="279" r:id="rId16"/>
    <p:sldId id="280" r:id="rId17"/>
    <p:sldId id="257" r:id="rId18"/>
    <p:sldId id="258" r:id="rId19"/>
    <p:sldId id="259" r:id="rId20"/>
    <p:sldId id="260" r:id="rId21"/>
    <p:sldId id="261" r:id="rId22"/>
    <p:sldId id="283" r:id="rId23"/>
    <p:sldId id="284" r:id="rId24"/>
    <p:sldId id="287" r:id="rId25"/>
    <p:sldId id="281" r:id="rId26"/>
    <p:sldId id="282" r:id="rId27"/>
    <p:sldId id="285" r:id="rId28"/>
    <p:sldId id="267" r:id="rId29"/>
    <p:sldId id="286" r:id="rId30"/>
    <p:sldId id="290" r:id="rId31"/>
    <p:sldId id="291" r:id="rId32"/>
    <p:sldId id="292" r:id="rId33"/>
    <p:sldId id="293" r:id="rId3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0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printerSettings" Target="printerSettings/printerSettings1.bin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tableStyles" Target="tableStyles.xml"/><Relationship Id="rId7" Type="http://schemas.openxmlformats.org/officeDocument/2006/relationships/slide" Target="slides/slide6.xml"/><Relationship Id="rId3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theme" Target="theme/theme1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13/01/14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D4D4-CE24-E24B-A7EB-56E1274CF28B}" type="datetimeFigureOut">
              <a:rPr lang="it-IT" smtClean="0"/>
              <a:pPr/>
              <a:t>13/01/14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172A-3DDE-F24D-83E2-4F28EF7ABCE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13/01/14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D4D4-CE24-E24B-A7EB-56E1274CF28B}" type="datetimeFigureOut">
              <a:rPr lang="it-IT" smtClean="0"/>
              <a:pPr/>
              <a:t>13/01/14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172A-3DDE-F24D-83E2-4F28EF7ABCE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D4D4-CE24-E24B-A7EB-56E1274CF28B}" type="datetimeFigureOut">
              <a:rPr lang="it-IT" smtClean="0"/>
              <a:pPr/>
              <a:t>13/01/14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172A-3DDE-F24D-83E2-4F28EF7ABCE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D4D4-CE24-E24B-A7EB-56E1274CF28B}" type="datetimeFigureOut">
              <a:rPr lang="it-IT" smtClean="0"/>
              <a:pPr/>
              <a:t>13/01/14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172A-3DDE-F24D-83E2-4F28EF7ABCE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D4D4-CE24-E24B-A7EB-56E1274CF28B}" type="datetimeFigureOut">
              <a:rPr lang="it-IT" smtClean="0"/>
              <a:pPr/>
              <a:t>13/01/14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172A-3DDE-F24D-83E2-4F28EF7ABCE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D4D4-CE24-E24B-A7EB-56E1274CF28B}" type="datetimeFigureOut">
              <a:rPr lang="it-IT" smtClean="0"/>
              <a:pPr/>
              <a:t>13/01/14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D4D4-CE24-E24B-A7EB-56E1274CF28B}" type="datetimeFigureOut">
              <a:rPr lang="it-IT" smtClean="0"/>
              <a:pPr/>
              <a:t>13/01/14</a:t>
            </a:fld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CA172A-3DDE-F24D-83E2-4F28EF7ABCE6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D4D4-CE24-E24B-A7EB-56E1274CF28B}" type="datetimeFigureOut">
              <a:rPr lang="it-IT" smtClean="0"/>
              <a:pPr/>
              <a:t>13/01/14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172A-3DDE-F24D-83E2-4F28EF7ABCE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D4D4-CE24-E24B-A7EB-56E1274CF28B}" type="datetimeFigureOut">
              <a:rPr lang="it-IT" smtClean="0"/>
              <a:pPr/>
              <a:t>13/01/14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172A-3DDE-F24D-83E2-4F28EF7ABCE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4CA172A-3DDE-F24D-83E2-4F28EF7ABCE6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C0ED4D4-CE24-E24B-A7EB-56E1274CF28B}" type="datetimeFigureOut">
              <a:rPr lang="it-IT" smtClean="0"/>
              <a:pPr/>
              <a:t>13/01/14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738177"/>
            <a:ext cx="7543800" cy="2593975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6D5225"/>
                </a:solidFill>
              </a:rPr>
              <a:t>L</a:t>
            </a:r>
            <a:r>
              <a:rPr lang="it-IT" b="1" dirty="0" smtClean="0">
                <a:solidFill>
                  <a:srgbClr val="FF0000"/>
                </a:solidFill>
              </a:rPr>
              <a:t>E</a:t>
            </a:r>
            <a:r>
              <a:rPr lang="it-IT" b="1" dirty="0" smtClean="0">
                <a:solidFill>
                  <a:srgbClr val="6D5225"/>
                </a:solidFill>
              </a:rPr>
              <a:t> SOCIETÀ A RESPONSABILITÀ LIMITATA</a:t>
            </a:r>
            <a:endParaRPr lang="it-IT" b="1" dirty="0">
              <a:solidFill>
                <a:srgbClr val="6D5225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-423359" y="173817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Tipo </a:t>
            </a:r>
            <a:r>
              <a:rPr lang="it-IT" b="1" dirty="0" err="1" smtClean="0"/>
              <a:t>srl</a:t>
            </a:r>
            <a:r>
              <a:rPr lang="it-IT" b="1" dirty="0" smtClean="0"/>
              <a:t/>
            </a:r>
            <a:br>
              <a:rPr lang="it-IT" b="1" dirty="0" smtClean="0"/>
            </a:b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La srl è un tipo di società intermedio tra i tipi delle società personali e i tipi delle società azionarie </a:t>
            </a:r>
            <a:r>
              <a:rPr lang="it-IT" b="1" dirty="0" smtClean="0">
                <a:sym typeface="Wingdings"/>
              </a:rPr>
              <a:t> srl come società di persone a responsabilità limitata?</a:t>
            </a:r>
            <a:endParaRPr lang="it-IT" b="1" dirty="0" smtClean="0"/>
          </a:p>
          <a:p>
            <a:r>
              <a:rPr lang="it-IT" b="1" dirty="0" smtClean="0"/>
              <a:t>Fine: fornire alle imprese di ridotte dimensioni uno schema societario che permetta la limitazione della responsabilità.</a:t>
            </a:r>
          </a:p>
          <a:p>
            <a:r>
              <a:rPr lang="it-IT" b="1" dirty="0" smtClean="0">
                <a:solidFill>
                  <a:srgbClr val="2F2B20"/>
                </a:solidFill>
              </a:rPr>
              <a:t>Funzione economica</a:t>
            </a:r>
            <a:r>
              <a:rPr lang="it-IT" b="1" dirty="0" smtClean="0"/>
              <a:t>:</a:t>
            </a:r>
          </a:p>
          <a:p>
            <a:pPr marL="114300" indent="0">
              <a:buNone/>
            </a:pPr>
            <a:r>
              <a:rPr lang="it-IT" b="1" dirty="0" smtClean="0"/>
              <a:t>- ripartizione del rischio tra più persone;</a:t>
            </a:r>
          </a:p>
          <a:p>
            <a:pPr marL="114300" indent="0">
              <a:buNone/>
            </a:pPr>
            <a:r>
              <a:rPr lang="it-IT" b="1" dirty="0" smtClean="0"/>
              <a:t>-  limitazione del rischio: capitale minimo non inferiore a      10.000 euro;</a:t>
            </a:r>
          </a:p>
          <a:p>
            <a:pPr marL="114300" indent="0">
              <a:buNone/>
            </a:pPr>
            <a:r>
              <a:rPr lang="it-IT" b="1" dirty="0" smtClean="0"/>
              <a:t>- mobilizzazione del capitale: le quote di partecipazione dei soci sono trasferibili e divisibili.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81530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Differenze con la società per azioni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b="1" dirty="0" smtClean="0"/>
          </a:p>
          <a:p>
            <a:endParaRPr lang="it-IT" b="1" dirty="0"/>
          </a:p>
          <a:p>
            <a:r>
              <a:rPr lang="it-IT" b="1" dirty="0" smtClean="0"/>
              <a:t>Capitale minimo di gran lunga inferiore.</a:t>
            </a:r>
          </a:p>
          <a:p>
            <a:r>
              <a:rPr lang="it-IT" b="1" dirty="0" smtClean="0"/>
              <a:t>Capitale rappresentato da quote, invece che da azioni, con possibilità di vietarne la circolazione.</a:t>
            </a:r>
          </a:p>
          <a:p>
            <a:r>
              <a:rPr lang="it-IT" b="1" dirty="0" smtClean="0"/>
              <a:t>Formalità semplificate di formazione del consenso assembleare.</a:t>
            </a:r>
          </a:p>
          <a:p>
            <a:r>
              <a:rPr lang="it-IT" b="1" dirty="0" smtClean="0"/>
              <a:t>Amministratori da scegliersi fra i soci e possibilità di prevedere tipi di amministrazione, congiuntiva o disgiuntiva che accentuano il carattere personalistico della società.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831203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Storia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Nascita della </a:t>
            </a:r>
            <a:r>
              <a:rPr lang="it-IT" b="1" dirty="0" err="1" smtClean="0"/>
              <a:t>srl</a:t>
            </a:r>
            <a:r>
              <a:rPr lang="it-IT" b="1" dirty="0" smtClean="0"/>
              <a:t> con il </a:t>
            </a:r>
            <a:r>
              <a:rPr lang="it-IT" b="1" dirty="0" err="1" smtClean="0"/>
              <a:t>cod.civ</a:t>
            </a:r>
            <a:r>
              <a:rPr lang="it-IT" b="1" dirty="0" smtClean="0"/>
              <a:t>. del 1942: disciplina scarna. La srl si configura come una “piccola società per azioni senza azioni”.</a:t>
            </a:r>
          </a:p>
          <a:p>
            <a:r>
              <a:rPr lang="it-IT" b="1" dirty="0" smtClean="0"/>
              <a:t>Nel precedente cod. comm. del 1882 era prevista una “società anonima per quote” come variante della società anonima (spa).</a:t>
            </a:r>
          </a:p>
          <a:p>
            <a:r>
              <a:rPr lang="it-IT" b="1" dirty="0" smtClean="0"/>
              <a:t>Una disciplina specifica del tipo srl era contenuta nel codice tedesco del 1892.</a:t>
            </a:r>
          </a:p>
          <a:p>
            <a:r>
              <a:rPr lang="it-IT" b="1" dirty="0" smtClean="0"/>
              <a:t>Nuova disciplina con la riforma del 2003.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539737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Caratteristiche gener</a:t>
            </a:r>
            <a:r>
              <a:rPr lang="it-IT" dirty="0" smtClean="0"/>
              <a:t>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it-IT" dirty="0" smtClean="0"/>
          </a:p>
          <a:p>
            <a:r>
              <a:rPr lang="it-IT" b="1" dirty="0" smtClean="0"/>
              <a:t>Personalità giuridica.</a:t>
            </a:r>
          </a:p>
          <a:p>
            <a:r>
              <a:rPr lang="it-IT" b="1" dirty="0" smtClean="0"/>
              <a:t>Per le obbligazioni sociali risponde solo la società con il suo patrimonio.</a:t>
            </a:r>
          </a:p>
          <a:p>
            <a:r>
              <a:rPr lang="it-IT" b="1" dirty="0" smtClean="0"/>
              <a:t>Le partecipazioni dei soci non possono essere rappresentate da azioni  e non possono costituire oggetto di offerta al pubblico  </a:t>
            </a:r>
            <a:r>
              <a:rPr lang="it-IT" b="1" dirty="0" smtClean="0">
                <a:sym typeface="Wingdings"/>
              </a:rPr>
              <a:t> una srl pertanto non può raccogliere capitale di rischio tra i risparmiatori.</a:t>
            </a:r>
          </a:p>
          <a:p>
            <a:r>
              <a:rPr lang="it-IT" b="1" dirty="0" smtClean="0">
                <a:sym typeface="Wingdings"/>
              </a:rPr>
              <a:t>Può raccogliere capitale di credito  emettendo titoli di debito.</a:t>
            </a:r>
          </a:p>
          <a:p>
            <a:r>
              <a:rPr lang="it-IT" b="1" dirty="0" smtClean="0">
                <a:sym typeface="Wingdings"/>
              </a:rPr>
              <a:t>Ampio spazio è riconosciuto all’autonomia negoziale.</a:t>
            </a:r>
          </a:p>
          <a:p>
            <a:r>
              <a:rPr lang="it-IT" b="1" dirty="0" smtClean="0">
                <a:sym typeface="Wingdings"/>
              </a:rPr>
              <a:t>Possibilità di adottare soluzioni organizzative proprie delle società di persone  per quanto riguarda i sistemi di amministrazione e le decisioni assembleari.</a:t>
            </a:r>
          </a:p>
          <a:p>
            <a:r>
              <a:rPr lang="it-IT" b="1" dirty="0" smtClean="0">
                <a:sym typeface="Wingdings"/>
              </a:rPr>
              <a:t>Rafforzamento della tutela del singolo socio  al quale sono riconosciuti nuovi diritti.</a:t>
            </a:r>
          </a:p>
          <a:p>
            <a:r>
              <a:rPr lang="it-IT" b="1" dirty="0" smtClean="0">
                <a:sym typeface="Wingdings"/>
              </a:rPr>
              <a:t>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1220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 Caratteristiche generali (segue)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  <a:p>
            <a:r>
              <a:rPr lang="it-IT" b="1" dirty="0" smtClean="0"/>
              <a:t>Rilevanza della persona del socio ( nuova disciplina dell’ art. 2473 bis sull’esclusione del socio).</a:t>
            </a:r>
          </a:p>
          <a:p>
            <a:r>
              <a:rPr lang="it-IT" b="1" dirty="0" smtClean="0"/>
              <a:t>Modello societario particolarmente elastico  utilizzabile soprattutto da piccole e medie imprese, a base familiare e con ristretta compagine societaria, ma anche  nell’ambito dei gruppi di società, delle joint ventures.</a:t>
            </a:r>
          </a:p>
          <a:p>
            <a:r>
              <a:rPr lang="it-IT" b="1" dirty="0" smtClean="0"/>
              <a:t>Esistono in Italia 1.305.705 srl.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146683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Costituzione</a:t>
            </a:r>
            <a:br>
              <a:rPr lang="it-IT" b="1" dirty="0" smtClean="0"/>
            </a:br>
            <a:r>
              <a:rPr lang="it-IT" b="1" dirty="0" smtClean="0"/>
              <a:t>art.2463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sz="2400" dirty="0" smtClean="0"/>
          </a:p>
          <a:p>
            <a:endParaRPr lang="it-IT" sz="2400" dirty="0"/>
          </a:p>
          <a:p>
            <a:endParaRPr lang="it-IT" sz="2400" dirty="0" smtClean="0"/>
          </a:p>
          <a:p>
            <a:r>
              <a:rPr lang="it-IT" sz="2400" b="1" dirty="0" smtClean="0"/>
              <a:t>Con contratto         </a:t>
            </a:r>
            <a:r>
              <a:rPr lang="it-IT" sz="2400" b="1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it-IT" sz="2400" b="1" dirty="0">
                <a:sym typeface="Wingdings"/>
              </a:rPr>
              <a:t> </a:t>
            </a:r>
            <a:r>
              <a:rPr lang="it-IT" sz="2400" b="1" dirty="0" smtClean="0">
                <a:sym typeface="Wingdings"/>
              </a:rPr>
              <a:t>     </a:t>
            </a:r>
            <a:r>
              <a:rPr lang="it-IT" sz="2400" b="1" dirty="0" err="1" smtClean="0">
                <a:sym typeface="Wingdings"/>
              </a:rPr>
              <a:t>srl</a:t>
            </a:r>
            <a:r>
              <a:rPr lang="it-IT" sz="2400" b="1" dirty="0" smtClean="0">
                <a:sym typeface="Wingdings"/>
              </a:rPr>
              <a:t> pluripersonale.</a:t>
            </a:r>
            <a:r>
              <a:rPr lang="it-IT" sz="2400" b="1" dirty="0" smtClean="0"/>
              <a:t> </a:t>
            </a:r>
          </a:p>
          <a:p>
            <a:r>
              <a:rPr lang="it-IT" sz="2400" b="1" dirty="0" smtClean="0"/>
              <a:t>Con atto unilaterale ( art.2462, comma 2)  </a:t>
            </a:r>
            <a:r>
              <a:rPr lang="it-IT" sz="2400" b="1" dirty="0" smtClean="0"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it-IT" sz="2400" b="1" dirty="0" err="1" smtClean="0">
                <a:sym typeface="Wingdings"/>
              </a:rPr>
              <a:t>srl</a:t>
            </a:r>
            <a:r>
              <a:rPr lang="it-IT" sz="2400" b="1" dirty="0" smtClean="0">
                <a:sym typeface="Wingdings"/>
              </a:rPr>
              <a:t> unipersonale.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219216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Conferimenti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Possono essere conferiti tutti gli elementi dell’attivo suscettibili di valutazione economica.</a:t>
            </a:r>
          </a:p>
          <a:p>
            <a:r>
              <a:rPr lang="it-IT" b="1" dirty="0" smtClean="0"/>
              <a:t>Il versamento presso una banca del 25% dei conferimenti in danaro  e dell’intero sovrapprezzo o dell’intero ammontare se si tratta di srl unipersonale può essere sostituito dalla stipula si una polizza di assicurazione o da una fideiussione bancaria.</a:t>
            </a:r>
          </a:p>
          <a:p>
            <a:r>
              <a:rPr lang="it-IT" b="1" dirty="0" smtClean="0"/>
              <a:t>Consentito il conferimento di opera o servizi purchè garantito da una polizza di assicurazione o da una fideiussione bancaria.</a:t>
            </a:r>
          </a:p>
          <a:p>
            <a:r>
              <a:rPr lang="it-IT" b="1" dirty="0" smtClean="0"/>
              <a:t>La valutazione dei conferimenti in natura  può essere effettuata da un revisore o da una società di revisione ( e non da un esperto nominato dal tribunale come nella spa).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237571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Finanziamenti dei soci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Art. 2467: il rimborso del finanziamento dei soci alla società, in qualunque forma effettuati, è postergato rispetto al soddisfacimenrto degli altri creditori; e deve essere restituito alla società se avvenuto nell’anno precdente la dischiarazione di fallimento.</a:t>
            </a:r>
          </a:p>
          <a:p>
            <a:endParaRPr lang="it-IT" b="1" dirty="0" smtClean="0"/>
          </a:p>
          <a:p>
            <a:pPr marL="114300" indent="0">
              <a:buNone/>
            </a:pPr>
            <a:r>
              <a:rPr lang="it-IT" b="1" dirty="0" smtClean="0"/>
              <a:t>                                                     </a:t>
            </a:r>
            <a:r>
              <a:rPr lang="it-IT" b="1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</a:p>
          <a:p>
            <a:pPr marL="114300" indent="0">
              <a:buNone/>
            </a:pPr>
            <a:endParaRPr lang="it-IT" b="1" dirty="0">
              <a:sym typeface="Wingdings"/>
            </a:endParaRPr>
          </a:p>
          <a:p>
            <a:pPr marL="114300" indent="0">
              <a:buNone/>
            </a:pPr>
            <a:r>
              <a:rPr lang="it-IT" b="1" dirty="0" smtClean="0"/>
              <a:t>Evitare  società, soprattutto a base familiare, sottocapitalizzate che operano con ingenti finanziamenti a titolo di capitale di prestito da parte dei soci.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500351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Titoli di debito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Art. 2483: emissione di titoli di debito che:</a:t>
            </a:r>
          </a:p>
          <a:p>
            <a:r>
              <a:rPr lang="it-IT" b="1" dirty="0"/>
              <a:t>n</a:t>
            </a:r>
            <a:r>
              <a:rPr lang="it-IT" b="1" dirty="0" smtClean="0"/>
              <a:t>on possono essere collocati direttamente presso i risparmiatori ;</a:t>
            </a:r>
          </a:p>
          <a:p>
            <a:r>
              <a:rPr lang="it-IT" b="1" dirty="0"/>
              <a:t>devono essere sottoscritti solo da investitori professionali  che in caso di successiva circolazione  rispondono della solvenza della società </a:t>
            </a:r>
            <a:r>
              <a:rPr lang="it-IT" b="1" dirty="0" smtClean="0"/>
              <a:t>emittente.</a:t>
            </a:r>
          </a:p>
          <a:p>
            <a:r>
              <a:rPr lang="it-IT" b="1" dirty="0" smtClean="0"/>
              <a:t>Taglio minimo 50.000 euro (delibera Cicr 2005).</a:t>
            </a:r>
          </a:p>
          <a:p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887880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Le quote</a:t>
            </a:r>
            <a:endParaRPr lang="it-IT" b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0272986"/>
              </p:ext>
            </p:extLst>
          </p:nvPr>
        </p:nvGraphicFramePr>
        <p:xfrm>
          <a:off x="457200" y="1600200"/>
          <a:ext cx="7620000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3810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2F2B20"/>
                          </a:solidFill>
                        </a:rPr>
                        <a:t>AZIONI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2F2B20"/>
                          </a:solidFill>
                        </a:rPr>
                        <a:t>QUOTE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</a:t>
                      </a:r>
                      <a:r>
                        <a:rPr lang="it-IT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 P</a:t>
                      </a:r>
                      <a:r>
                        <a:rPr lang="it-IT" b="1" dirty="0" smtClean="0"/>
                        <a:t>arti omogenee e standardizzate che prescindono dalle persone dei soci.</a:t>
                      </a:r>
                    </a:p>
                    <a:p>
                      <a:endParaRPr lang="it-IT" b="1" dirty="0" smtClean="0"/>
                    </a:p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D</a:t>
                      </a:r>
                      <a:r>
                        <a:rPr lang="it-IT" b="1" dirty="0" smtClean="0"/>
                        <a:t>i eguale valore.</a:t>
                      </a:r>
                    </a:p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b="1" dirty="0" smtClean="0"/>
                        <a:t>Attribuzione di uguali diritti.</a:t>
                      </a:r>
                    </a:p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b="1" dirty="0" smtClean="0"/>
                        <a:t>Possono</a:t>
                      </a:r>
                      <a:r>
                        <a:rPr lang="it-IT" b="1" baseline="0" dirty="0" smtClean="0"/>
                        <a:t> essere</a:t>
                      </a:r>
                      <a:r>
                        <a:rPr lang="it-IT" b="1" dirty="0" smtClean="0"/>
                        <a:t> rappresentate da titoli di credito e possono costituire oggetto di offerta</a:t>
                      </a:r>
                      <a:r>
                        <a:rPr lang="it-IT" b="1" baseline="0" dirty="0" smtClean="0"/>
                        <a:t> al pubblico.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I</a:t>
                      </a:r>
                      <a:r>
                        <a:rPr lang="it-IT" b="1" dirty="0" smtClean="0"/>
                        <a:t>n base al numero dei soci : ogni socio è titolare di un’unica quota di partecipazione  che corrisponde alla frazione di capitale sociale da lui sottoscritta.</a:t>
                      </a:r>
                    </a:p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b="1" dirty="0" smtClean="0"/>
                        <a:t>Di diverso ammontare. </a:t>
                      </a:r>
                    </a:p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b="1" dirty="0" smtClean="0"/>
                        <a:t>Anche diritti diversi: l’atto costitutivo può ptevedere l’attribuzione a singoli soci di particolari diritti riguardanti l’amministrazione della società o la distribuzione degli utili.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Char char="v"/>
                        <a:tabLst/>
                        <a:defRPr/>
                      </a:pPr>
                      <a:r>
                        <a:rPr lang="it-IT" b="1" dirty="0" smtClean="0"/>
                        <a:t>Non possono</a:t>
                      </a:r>
                      <a:r>
                        <a:rPr lang="it-IT" b="1" baseline="0" dirty="0" smtClean="0"/>
                        <a:t> essere</a:t>
                      </a:r>
                      <a:r>
                        <a:rPr lang="it-IT" b="1" dirty="0" smtClean="0"/>
                        <a:t> rappresentate da titoli di credito e possono costituire oggetto di offerta</a:t>
                      </a:r>
                      <a:r>
                        <a:rPr lang="it-IT" b="1" baseline="0" dirty="0" smtClean="0"/>
                        <a:t> al pubblico.</a:t>
                      </a:r>
                      <a:endParaRPr lang="it-IT" b="1" dirty="0" smtClean="0"/>
                    </a:p>
                    <a:p>
                      <a:pPr marL="285750" indent="-285750">
                        <a:buFont typeface="Wingdings" charset="0"/>
                        <a:buChar char="v"/>
                      </a:pP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7585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Le quote (segue)</a:t>
            </a:r>
            <a:endParaRPr lang="it-IT" b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1214545"/>
              </p:ext>
            </p:extLst>
          </p:nvPr>
        </p:nvGraphicFramePr>
        <p:xfrm>
          <a:off x="457200" y="1600200"/>
          <a:ext cx="7620000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/>
                <a:gridCol w="3810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2F2B20"/>
                          </a:solidFill>
                        </a:rPr>
                        <a:t>AZIONI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2F2B20"/>
                          </a:solidFill>
                        </a:rPr>
                        <a:t>QUOTE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b="1" dirty="0" smtClean="0"/>
                        <a:t>Categorie</a:t>
                      </a:r>
                      <a:r>
                        <a:rPr lang="it-IT" b="1" baseline="0" dirty="0" smtClean="0"/>
                        <a:t> di azioni.</a:t>
                      </a:r>
                    </a:p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b="1" baseline="0" dirty="0" smtClean="0"/>
                        <a:t>Trasferibilità delle azioni.</a:t>
                      </a:r>
                    </a:p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b="1" baseline="0" dirty="0" smtClean="0"/>
                        <a:t>Acquisto di proprie azioni consentito a certe condizioni.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b="1" dirty="0" smtClean="0"/>
                        <a:t>Inammissibilità</a:t>
                      </a:r>
                      <a:r>
                        <a:rPr lang="it-IT" b="1" baseline="0" dirty="0" smtClean="0"/>
                        <a:t> di categorie di quote.</a:t>
                      </a:r>
                    </a:p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b="1" baseline="0" dirty="0" smtClean="0"/>
                        <a:t>L’atto costitutivo può limitare o escludere la trasferibilità delle quote.</a:t>
                      </a:r>
                    </a:p>
                    <a:p>
                      <a:pPr marL="285750" indent="-285750">
                        <a:buFont typeface="Wingdings" charset="0"/>
                        <a:buChar char="v"/>
                      </a:pPr>
                      <a:r>
                        <a:rPr lang="it-IT" b="1" baseline="0" dirty="0" smtClean="0"/>
                        <a:t>Vietati la sottoscrizione, l’acquisto l’accettazione in garanzia di proprie quote.</a:t>
                      </a:r>
                    </a:p>
                    <a:p>
                      <a:endParaRPr lang="it-IT" dirty="0" smtClean="0"/>
                    </a:p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641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Il loro trasferimento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I trasferimenti  devono risultare da scrittura privata con sottoscrizione autenticata oppure da un documento informatico sottoscritto dalle parti mediante firma digitale.</a:t>
            </a:r>
          </a:p>
          <a:p>
            <a:r>
              <a:rPr lang="it-IT" b="1" dirty="0" smtClean="0"/>
              <a:t>Deposito dell’atto di trasferimento per l’iscrizione nel Registro delle imprese.</a:t>
            </a:r>
          </a:p>
          <a:p>
            <a:pPr marL="114300" indent="0" algn="ctr">
              <a:buNone/>
            </a:pPr>
            <a:r>
              <a:rPr lang="it-IT" b="1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</a:p>
          <a:p>
            <a:pPr marL="114300" indent="0" algn="ctr">
              <a:buNone/>
            </a:pPr>
            <a:endParaRPr lang="it-IT" b="1" dirty="0">
              <a:sym typeface="Wingdings"/>
            </a:endParaRPr>
          </a:p>
          <a:p>
            <a:pPr marL="114300" indent="0" algn="ctr">
              <a:buNone/>
            </a:pPr>
            <a:r>
              <a:rPr lang="it-IT" b="1" dirty="0" smtClean="0">
                <a:sym typeface="Wingdings"/>
              </a:rPr>
              <a:t>Assicurare la trasparenza della cessione e l’effettiva conoscenza della compagine sociale anche al fine di prevenire e reprimere operazioni di riciclaggio.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03517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Gli organi sociali. L’assemblea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it-IT" dirty="0" smtClean="0"/>
              <a:t>      </a:t>
            </a:r>
            <a:r>
              <a:rPr lang="it-IT" b="1" dirty="0" smtClean="0"/>
              <a:t>Degrada da organo essenziale ad organo solo eventuale</a:t>
            </a:r>
          </a:p>
          <a:p>
            <a:pPr marL="114300" indent="0" algn="ctr">
              <a:buNone/>
            </a:pPr>
            <a:r>
              <a:rPr lang="it-IT" b="1" dirty="0" smtClean="0"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it-IT" b="1" dirty="0" smtClean="0"/>
          </a:p>
          <a:p>
            <a:pPr marL="114300" indent="0">
              <a:buNone/>
            </a:pPr>
            <a:r>
              <a:rPr lang="it-IT" b="1" dirty="0" smtClean="0"/>
              <a:t>Le decisioni dei soci possono essere adottate con una procedura più snella tramite consultazione scritta o sulla base del consenso espresso per iscritto.</a:t>
            </a:r>
          </a:p>
          <a:p>
            <a:pPr marL="114300" indent="0">
              <a:buNone/>
            </a:pPr>
            <a:r>
              <a:rPr lang="it-IT" b="1" dirty="0" smtClean="0"/>
              <a:t>La decisione con metodo assembleare è necessaria :</a:t>
            </a:r>
          </a:p>
          <a:p>
            <a:pPr>
              <a:buFont typeface="Wingdings" charset="0"/>
              <a:buChar char=""/>
            </a:pPr>
            <a:r>
              <a:rPr lang="it-IT" b="1" dirty="0">
                <a:sym typeface="Wingdings"/>
              </a:rPr>
              <a:t>p</a:t>
            </a:r>
            <a:r>
              <a:rPr lang="it-IT" b="1" dirty="0" smtClean="0">
                <a:sym typeface="Wingdings"/>
              </a:rPr>
              <a:t>er le modificazioni dell’atto costitutivo;</a:t>
            </a:r>
          </a:p>
          <a:p>
            <a:pPr>
              <a:buFont typeface="Wingdings" charset="0"/>
              <a:buChar char=""/>
            </a:pPr>
            <a:r>
              <a:rPr lang="it-IT" b="1" dirty="0">
                <a:sym typeface="Wingdings"/>
              </a:rPr>
              <a:t>p</a:t>
            </a:r>
            <a:r>
              <a:rPr lang="it-IT" b="1" dirty="0" smtClean="0">
                <a:sym typeface="Wingdings"/>
              </a:rPr>
              <a:t>er le decisioni che comportano una sostanziale modifica dell’oggetto sociale o una rilevante modifica dei diritti dei soci;</a:t>
            </a:r>
          </a:p>
          <a:p>
            <a:pPr>
              <a:buFont typeface="Wingdings" charset="0"/>
              <a:buChar char=""/>
            </a:pPr>
            <a:r>
              <a:rPr lang="it-IT" b="1" dirty="0">
                <a:sym typeface="Wingdings"/>
              </a:rPr>
              <a:t>p</a:t>
            </a:r>
            <a:r>
              <a:rPr lang="it-IT" b="1" dirty="0" smtClean="0">
                <a:sym typeface="Wingdings"/>
              </a:rPr>
              <a:t>er la riduzione del capitale obbligatoria;</a:t>
            </a:r>
          </a:p>
          <a:p>
            <a:pPr>
              <a:buFont typeface="Wingdings" charset="0"/>
              <a:buChar char=""/>
            </a:pPr>
            <a:r>
              <a:rPr lang="it-IT" b="1" dirty="0">
                <a:sym typeface="Wingdings"/>
              </a:rPr>
              <a:t>q</a:t>
            </a:r>
            <a:r>
              <a:rPr lang="it-IT" b="1" dirty="0" smtClean="0">
                <a:sym typeface="Wingdings"/>
              </a:rPr>
              <a:t>uando ne sia fatta richiesta da uno o più amministratori o daii soci che rappresentano almeno un terzo del capitale sociale.</a:t>
            </a:r>
            <a:endParaRPr lang="it-IT" b="1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72752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Amministrazione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Amministrazione affidata ad uno o più soci;</a:t>
            </a:r>
          </a:p>
          <a:p>
            <a:r>
              <a:rPr lang="it-IT" b="1" dirty="0" smtClean="0"/>
              <a:t>Quando l’amministrazione è affidata a più persone queste costituiscono il consiglio di amministrazione, ma l’atto costitutivo può prevedere  che gli amministrtori operino non come consiglio di amministrazione, bensì congiuntamente o disgiuntamente come nelle società di persone:</a:t>
            </a:r>
          </a:p>
          <a:p>
            <a:r>
              <a:rPr lang="it-IT" b="1" dirty="0" smtClean="0"/>
              <a:t>Devono essere decise con metodo collegiale:</a:t>
            </a:r>
          </a:p>
          <a:p>
            <a:pPr>
              <a:buFontTx/>
              <a:buChar char="-"/>
            </a:pPr>
            <a:r>
              <a:rPr lang="it-IT" b="1" dirty="0"/>
              <a:t>l</a:t>
            </a:r>
            <a:r>
              <a:rPr lang="it-IT" b="1" dirty="0" smtClean="0"/>
              <a:t>a redazione del progetto di bilancio e dei progetti di fusione e scissione;</a:t>
            </a:r>
          </a:p>
          <a:p>
            <a:pPr>
              <a:buFontTx/>
              <a:buChar char="-"/>
            </a:pPr>
            <a:r>
              <a:rPr lang="it-IT" b="1" dirty="0" smtClean="0"/>
              <a:t>la decisione dell’aumento del capitale per delega.</a:t>
            </a:r>
          </a:p>
          <a:p>
            <a:endParaRPr lang="it-IT" dirty="0" smtClean="0"/>
          </a:p>
          <a:p>
            <a:pPr marL="114300" indent="0">
              <a:buNone/>
            </a:pPr>
            <a:r>
              <a:rPr lang="it-IT" dirty="0" smtClean="0">
                <a:latin typeface="Wingdings"/>
                <a:ea typeface="Wingdings"/>
                <a:cs typeface="Wingdings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3212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I controlli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it-IT" b="1" dirty="0" smtClean="0"/>
              <a:t>L’organo di controllo può essere costituito da un solo membro effettivo. Il Collegio sindacale o il revisore è obbligatorio quando:</a:t>
            </a:r>
          </a:p>
          <a:p>
            <a:r>
              <a:rPr lang="it-IT" b="1" dirty="0" smtClean="0">
                <a:sym typeface="Wingdings"/>
              </a:rPr>
              <a:t>Il capitale sociale non è inferiore a quello minimo previsto per la spa;</a:t>
            </a:r>
          </a:p>
          <a:p>
            <a:r>
              <a:rPr lang="it-IT" b="1" dirty="0">
                <a:sym typeface="Wingdings"/>
              </a:rPr>
              <a:t>l</a:t>
            </a:r>
            <a:r>
              <a:rPr lang="it-IT" b="1" dirty="0" smtClean="0">
                <a:sym typeface="Wingdings"/>
              </a:rPr>
              <a:t>a società è tenuta alla redazione dle bilancio consolidato;</a:t>
            </a:r>
          </a:p>
          <a:p>
            <a:r>
              <a:rPr lang="it-IT" b="1" dirty="0">
                <a:sym typeface="Wingdings"/>
              </a:rPr>
              <a:t>n</a:t>
            </a:r>
            <a:r>
              <a:rPr lang="it-IT" b="1" dirty="0" smtClean="0">
                <a:sym typeface="Wingdings"/>
              </a:rPr>
              <a:t>on ricorrono le condizioni stabilite per la redazione del bilancio in forma abbreviata;</a:t>
            </a:r>
          </a:p>
          <a:p>
            <a:r>
              <a:rPr lang="it-IT" b="1" dirty="0">
                <a:sym typeface="Wingdings"/>
              </a:rPr>
              <a:t>l</a:t>
            </a:r>
            <a:r>
              <a:rPr lang="it-IT" b="1" dirty="0" smtClean="0">
                <a:sym typeface="Wingdings"/>
              </a:rPr>
              <a:t>a società controlla una società obbligata alla revisione legale dei conti:</a:t>
            </a:r>
          </a:p>
          <a:p>
            <a:pPr marL="114300" indent="0">
              <a:buNone/>
            </a:pPr>
            <a:r>
              <a:rPr lang="it-IT" b="1" dirty="0" smtClean="0">
                <a:sym typeface="Wingdings"/>
              </a:rPr>
              <a:t>Se il collegio sindacale è obbligatorio  esercita anche il controllo contabile, altrimenti esercitato dal revisore contabile.</a:t>
            </a:r>
          </a:p>
          <a:p>
            <a:pPr marL="114300" indent="0">
              <a:buNone/>
            </a:pPr>
            <a:r>
              <a:rPr lang="it-IT" b="1" dirty="0" smtClean="0">
                <a:sym typeface="Wingdings"/>
              </a:rPr>
              <a:t>E previsto anche un controllo dei soci.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559301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632523"/>
                </a:solidFill>
              </a:rPr>
              <a:t>Società a responsabilità limitata semplificata</a:t>
            </a:r>
            <a:endParaRPr lang="it-IT" b="1" dirty="0">
              <a:solidFill>
                <a:srgbClr val="632523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b="1" dirty="0" smtClean="0"/>
          </a:p>
          <a:p>
            <a:endParaRPr lang="it-IT" b="1" dirty="0"/>
          </a:p>
          <a:p>
            <a:r>
              <a:rPr lang="it-IT" b="1" dirty="0" err="1" smtClean="0"/>
              <a:t>D.l.</a:t>
            </a:r>
            <a:r>
              <a:rPr lang="it-IT" b="1" dirty="0" smtClean="0"/>
              <a:t> 1/2012 </a:t>
            </a:r>
            <a:r>
              <a:rPr lang="it-IT" b="1" dirty="0"/>
              <a:t> </a:t>
            </a:r>
            <a:r>
              <a:rPr lang="it-IT" b="1" dirty="0" smtClean="0"/>
              <a:t>convertito in l. 27/2012.</a:t>
            </a:r>
          </a:p>
          <a:p>
            <a:r>
              <a:rPr lang="it-IT" b="1" dirty="0" smtClean="0"/>
              <a:t>Nuovo art. 2463 bis del codice civile.</a:t>
            </a:r>
          </a:p>
          <a:p>
            <a:pPr algn="just"/>
            <a:r>
              <a:rPr lang="it-IT" b="1" dirty="0" err="1" smtClean="0"/>
              <a:t>D.m.</a:t>
            </a:r>
            <a:r>
              <a:rPr lang="it-IT" b="1" dirty="0" smtClean="0"/>
              <a:t> Giustizia 138 del 23 giugno 2012 (G.U. 14 agosto 2012: modello standard di atto costitutivo di </a:t>
            </a:r>
            <a:r>
              <a:rPr lang="it-IT" b="1" dirty="0" err="1" smtClean="0"/>
              <a:t>srls</a:t>
            </a:r>
            <a:r>
              <a:rPr lang="it-IT" b="1" dirty="0" smtClean="0"/>
              <a:t>. Entrato in vigore il 29 agosto 2012: da questa data è possibile la costituzione di </a:t>
            </a:r>
            <a:r>
              <a:rPr lang="it-IT" b="1" dirty="0" err="1" smtClean="0"/>
              <a:t>srls</a:t>
            </a:r>
            <a:r>
              <a:rPr lang="it-IT" b="1" dirty="0" smtClean="0"/>
              <a:t>.</a:t>
            </a:r>
          </a:p>
          <a:p>
            <a:pPr algn="just"/>
            <a:r>
              <a:rPr lang="it-IT" b="1" dirty="0" smtClean="0"/>
              <a:t>Scopo      </a:t>
            </a:r>
            <a:r>
              <a:rPr lang="it-IT" b="1" dirty="0" smtClean="0">
                <a:sym typeface="Wingdings"/>
              </a:rPr>
              <a:t>    incentivare l’attività imprenditoriale giovanile.</a:t>
            </a:r>
            <a:endParaRPr lang="it-IT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Società a responsabilità limitata a capitale ridotto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 smtClean="0"/>
          </a:p>
          <a:p>
            <a:r>
              <a:rPr lang="it-IT" b="1" dirty="0" smtClean="0"/>
              <a:t>Art. 44 </a:t>
            </a:r>
            <a:r>
              <a:rPr lang="it-IT" b="1" dirty="0" err="1" smtClean="0"/>
              <a:t>d.l.</a:t>
            </a:r>
            <a:r>
              <a:rPr lang="it-IT" b="1" dirty="0" smtClean="0"/>
              <a:t> 83/2012 (Misure urgenti per la crescita del Paese) convertito in l. 134/2012.</a:t>
            </a:r>
          </a:p>
          <a:p>
            <a:r>
              <a:rPr lang="it-IT" b="1" dirty="0" smtClean="0"/>
              <a:t>Novità introdotta dopo le numerose critiche  avanzate nei confronti della </a:t>
            </a:r>
            <a:r>
              <a:rPr lang="it-IT" b="1" dirty="0" err="1" smtClean="0"/>
              <a:t>srls</a:t>
            </a:r>
            <a:r>
              <a:rPr lang="it-IT" b="1" dirty="0" smtClean="0"/>
              <a:t>, considerata inutile dato che deve trasformarsi in </a:t>
            </a:r>
            <a:r>
              <a:rPr lang="it-IT" b="1" dirty="0" err="1" smtClean="0"/>
              <a:t>srl</a:t>
            </a:r>
            <a:r>
              <a:rPr lang="it-IT" b="1" dirty="0" smtClean="0"/>
              <a:t> ordinaria al superamento del 35° anno di età.</a:t>
            </a:r>
            <a:endParaRPr lang="it-IT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</a:rPr>
              <a:t>Differenze tra srl,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</a:rPr>
              <a:t>srls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</a:rPr>
              <a:t> e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</a:rPr>
              <a:t>srlcr</a:t>
            </a:r>
            <a:endParaRPr lang="it-IT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38024"/>
              </p:ext>
            </p:extLst>
          </p:nvPr>
        </p:nvGraphicFramePr>
        <p:xfrm>
          <a:off x="457200" y="1600200"/>
          <a:ext cx="7620000" cy="4947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/>
                <a:gridCol w="2540000"/>
                <a:gridCol w="2540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2F2B20"/>
                          </a:solidFill>
                        </a:rPr>
                        <a:t>Srl ordinaria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dirty="0" err="1" smtClean="0">
                          <a:solidFill>
                            <a:srgbClr val="2F2B20"/>
                          </a:solidFill>
                        </a:rPr>
                        <a:t>srls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dirty="0" err="1" smtClean="0">
                          <a:solidFill>
                            <a:srgbClr val="2F2B20"/>
                          </a:solidFill>
                        </a:rPr>
                        <a:t>srlcr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Art.2463 </a:t>
                      </a:r>
                      <a:r>
                        <a:rPr lang="it-IT" b="1" dirty="0" err="1" smtClean="0"/>
                        <a:t>cod.civ</a:t>
                      </a:r>
                      <a:r>
                        <a:rPr lang="it-IT" b="1" dirty="0" smtClean="0"/>
                        <a:t>.</a:t>
                      </a:r>
                      <a:endParaRPr lang="it-IT" b="1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Art. 2463</a:t>
                      </a:r>
                      <a:r>
                        <a:rPr lang="it-IT" b="1" baseline="0" dirty="0" smtClean="0"/>
                        <a:t> bis </a:t>
                      </a:r>
                      <a:r>
                        <a:rPr lang="it-IT" b="1" baseline="0" dirty="0" err="1" smtClean="0"/>
                        <a:t>cod.civ</a:t>
                      </a:r>
                      <a:r>
                        <a:rPr lang="it-IT" baseline="0" dirty="0" smtClean="0"/>
                        <a:t>.</a:t>
                      </a:r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err="1" smtClean="0"/>
                        <a:t>D.l.</a:t>
                      </a:r>
                      <a:r>
                        <a:rPr lang="it-IT" b="1" dirty="0" smtClean="0"/>
                        <a:t> 83/2012</a:t>
                      </a:r>
                      <a:endParaRPr lang="it-IT" b="1" dirty="0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Costituzione</a:t>
                      </a:r>
                      <a:r>
                        <a:rPr lang="it-IT" dirty="0" smtClean="0"/>
                        <a:t>:</a:t>
                      </a:r>
                    </a:p>
                    <a:p>
                      <a:r>
                        <a:rPr lang="it-IT" dirty="0" smtClean="0"/>
                        <a:t>Qualsiasi persona fisica e non.</a:t>
                      </a:r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Costituzione</a:t>
                      </a:r>
                      <a:r>
                        <a:rPr lang="it-IT" dirty="0" smtClean="0"/>
                        <a:t>:</a:t>
                      </a:r>
                    </a:p>
                    <a:p>
                      <a:r>
                        <a:rPr lang="it-IT" dirty="0" smtClean="0"/>
                        <a:t>Solo persona fisica con meno di 35 anni.</a:t>
                      </a:r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Costituzione</a:t>
                      </a:r>
                      <a:r>
                        <a:rPr lang="it-IT" dirty="0" smtClean="0"/>
                        <a:t>:</a:t>
                      </a:r>
                    </a:p>
                    <a:p>
                      <a:r>
                        <a:rPr lang="it-IT" dirty="0" smtClean="0"/>
                        <a:t>Solo persona fisica con più di 35 anni.</a:t>
                      </a:r>
                      <a:endParaRPr lang="it-IT" dirty="0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Forma dell’atto costitutivo</a:t>
                      </a:r>
                      <a:r>
                        <a:rPr lang="it-IT" dirty="0" smtClean="0"/>
                        <a:t>:</a:t>
                      </a:r>
                    </a:p>
                    <a:p>
                      <a:r>
                        <a:rPr lang="it-IT" dirty="0" smtClean="0"/>
                        <a:t>Atto pubblico.</a:t>
                      </a:r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Forma dell’atto costitutivo</a:t>
                      </a:r>
                      <a:r>
                        <a:rPr lang="it-IT" dirty="0" smtClean="0"/>
                        <a:t>:</a:t>
                      </a:r>
                    </a:p>
                    <a:p>
                      <a:r>
                        <a:rPr lang="it-IT" dirty="0" smtClean="0"/>
                        <a:t>Atto pubblico standard.</a:t>
                      </a:r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Forma dell’atto costitutivo</a:t>
                      </a:r>
                      <a:r>
                        <a:rPr lang="it-IT" dirty="0" smtClean="0"/>
                        <a:t>:</a:t>
                      </a:r>
                    </a:p>
                    <a:p>
                      <a:r>
                        <a:rPr lang="it-IT" dirty="0" smtClean="0"/>
                        <a:t>Atto</a:t>
                      </a:r>
                      <a:r>
                        <a:rPr lang="it-IT" baseline="0" dirty="0" smtClean="0"/>
                        <a:t> pubblico.</a:t>
                      </a:r>
                      <a:endParaRPr lang="it-IT" dirty="0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Denominazione</a:t>
                      </a:r>
                      <a:r>
                        <a:rPr lang="it-IT" dirty="0" smtClean="0"/>
                        <a:t>:</a:t>
                      </a:r>
                    </a:p>
                    <a:p>
                      <a:r>
                        <a:rPr lang="it-IT" dirty="0" smtClean="0"/>
                        <a:t>Senza vincoli.</a:t>
                      </a:r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Denominazione</a:t>
                      </a:r>
                      <a:r>
                        <a:rPr lang="it-IT" dirty="0" smtClean="0"/>
                        <a:t>:</a:t>
                      </a:r>
                    </a:p>
                    <a:p>
                      <a:r>
                        <a:rPr lang="it-IT" dirty="0" smtClean="0"/>
                        <a:t>Indicazione di </a:t>
                      </a:r>
                      <a:r>
                        <a:rPr lang="it-IT" dirty="0" err="1" smtClean="0"/>
                        <a:t>srl</a:t>
                      </a:r>
                      <a:r>
                        <a:rPr lang="it-IT" dirty="0" smtClean="0"/>
                        <a:t> semplificata(anche negli atti e nella corrispondenza).</a:t>
                      </a:r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Denominazione</a:t>
                      </a:r>
                      <a:r>
                        <a:rPr lang="it-IT" dirty="0" smtClean="0"/>
                        <a:t>:</a:t>
                      </a:r>
                    </a:p>
                    <a:p>
                      <a:r>
                        <a:rPr lang="it-IT" dirty="0" smtClean="0"/>
                        <a:t>Indicazione di srl</a:t>
                      </a:r>
                      <a:r>
                        <a:rPr lang="it-IT" baseline="0" dirty="0" smtClean="0"/>
                        <a:t> a capitale ridotto (</a:t>
                      </a:r>
                      <a:r>
                        <a:rPr lang="it-IT" dirty="0" smtClean="0"/>
                        <a:t>anche negli atti e nella corrispondenza).</a:t>
                      </a:r>
                      <a:endParaRPr lang="it-IT" dirty="0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Amministrator</a:t>
                      </a:r>
                      <a:r>
                        <a:rPr lang="it-IT" dirty="0" smtClean="0"/>
                        <a:t>i:</a:t>
                      </a:r>
                    </a:p>
                    <a:p>
                      <a:r>
                        <a:rPr lang="it-IT" dirty="0" smtClean="0"/>
                        <a:t>Qualunque persona fisica e non.</a:t>
                      </a:r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Amministratori</a:t>
                      </a:r>
                      <a:r>
                        <a:rPr lang="it-IT" dirty="0" smtClean="0"/>
                        <a:t>:</a:t>
                      </a:r>
                    </a:p>
                    <a:p>
                      <a:r>
                        <a:rPr lang="it-IT" dirty="0" smtClean="0"/>
                        <a:t>Uno</a:t>
                      </a:r>
                      <a:r>
                        <a:rPr lang="it-IT" baseline="0" dirty="0" smtClean="0"/>
                        <a:t> o più soci.</a:t>
                      </a:r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Amministratori</a:t>
                      </a:r>
                      <a:r>
                        <a:rPr lang="it-IT" dirty="0" smtClean="0"/>
                        <a:t>:</a:t>
                      </a:r>
                    </a:p>
                    <a:p>
                      <a:r>
                        <a:rPr lang="it-IT" dirty="0" smtClean="0"/>
                        <a:t>Solo persone fisiche anche non soci.</a:t>
                      </a:r>
                      <a:endParaRPr lang="it-IT" dirty="0"/>
                    </a:p>
                  </a:txBody>
                  <a:tcPr marL="84667" marR="84667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Differenze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(segue)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4577943"/>
              </p:ext>
            </p:extLst>
          </p:nvPr>
        </p:nvGraphicFramePr>
        <p:xfrm>
          <a:off x="457200" y="1600200"/>
          <a:ext cx="7620000" cy="5222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/>
                <a:gridCol w="2540000"/>
                <a:gridCol w="2540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2F2B20"/>
                          </a:solidFill>
                        </a:rPr>
                        <a:t>Srl ordinaria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dirty="0" err="1" smtClean="0">
                          <a:solidFill>
                            <a:srgbClr val="2F2B20"/>
                          </a:solidFill>
                        </a:rPr>
                        <a:t>srls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dirty="0" err="1" smtClean="0">
                          <a:solidFill>
                            <a:srgbClr val="2F2B20"/>
                          </a:solidFill>
                        </a:rPr>
                        <a:t>srlcr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Capitale sociale:</a:t>
                      </a:r>
                    </a:p>
                    <a:p>
                      <a:r>
                        <a:rPr lang="it-IT" b="0" dirty="0" smtClean="0"/>
                        <a:t>Minimo 10.000 euro.</a:t>
                      </a:r>
                      <a:endParaRPr lang="it-IT" b="0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Capitale sociale:</a:t>
                      </a:r>
                    </a:p>
                    <a:p>
                      <a:r>
                        <a:rPr lang="it-IT" b="0" dirty="0" smtClean="0"/>
                        <a:t>Da</a:t>
                      </a:r>
                      <a:r>
                        <a:rPr lang="it-IT" b="0" baseline="0" dirty="0" smtClean="0"/>
                        <a:t> 1 a  9.999,99 euro.</a:t>
                      </a:r>
                      <a:endParaRPr lang="it-IT" b="0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Capitale</a:t>
                      </a:r>
                      <a:r>
                        <a:rPr lang="it-IT" b="1" baseline="0" dirty="0" smtClean="0"/>
                        <a:t> sociale:</a:t>
                      </a:r>
                    </a:p>
                    <a:p>
                      <a:r>
                        <a:rPr lang="it-IT" b="0" baseline="0" dirty="0" smtClean="0"/>
                        <a:t>Da 1 a 9.999,99 euro.</a:t>
                      </a:r>
                      <a:endParaRPr lang="it-IT" b="0" dirty="0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Composizione del capitale sociale:</a:t>
                      </a:r>
                    </a:p>
                    <a:p>
                      <a:r>
                        <a:rPr lang="it-IT" b="0" dirty="0" smtClean="0"/>
                        <a:t>In danaro e in natura.</a:t>
                      </a:r>
                      <a:endParaRPr lang="it-IT" b="0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/>
                        <a:t>Composizione del capitale sociale: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/>
                        <a:t>solo in danaro.</a:t>
                      </a:r>
                      <a:endParaRPr lang="it-IT" b="1" dirty="0" smtClean="0"/>
                    </a:p>
                    <a:p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Composizione del capitale sociale:</a:t>
                      </a:r>
                    </a:p>
                    <a:p>
                      <a:r>
                        <a:rPr lang="it-IT" b="0" dirty="0" smtClean="0"/>
                        <a:t>solo in danaro.</a:t>
                      </a:r>
                      <a:endParaRPr lang="it-IT" b="0" dirty="0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Versamento del capitale iniziale:</a:t>
                      </a:r>
                    </a:p>
                    <a:p>
                      <a:r>
                        <a:rPr lang="it-IT" b="0" dirty="0" smtClean="0"/>
                        <a:t>In banca almeno il 25%.</a:t>
                      </a:r>
                      <a:endParaRPr lang="it-IT" b="0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/>
                        <a:t>Versamento del capitale iniziale:</a:t>
                      </a:r>
                    </a:p>
                    <a:p>
                      <a:r>
                        <a:rPr lang="it-IT" b="0" dirty="0" smtClean="0"/>
                        <a:t>Interamente</a:t>
                      </a:r>
                      <a:r>
                        <a:rPr lang="it-IT" b="0" baseline="0" dirty="0" smtClean="0"/>
                        <a:t> versato agli amministratori.</a:t>
                      </a:r>
                      <a:endParaRPr lang="it-IT" b="0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/>
                        <a:t>Versamento del capitale iniziale:</a:t>
                      </a:r>
                    </a:p>
                    <a:p>
                      <a:r>
                        <a:rPr lang="it-IT" b="0" dirty="0" smtClean="0"/>
                        <a:t>Interamente</a:t>
                      </a:r>
                      <a:r>
                        <a:rPr lang="it-IT" b="0" baseline="0" dirty="0" smtClean="0"/>
                        <a:t> versato agli amministratori.</a:t>
                      </a:r>
                      <a:endParaRPr lang="it-IT" b="0" dirty="0" smtClean="0"/>
                    </a:p>
                    <a:p>
                      <a:endParaRPr lang="it-IT" dirty="0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Cessione delle quote:</a:t>
                      </a:r>
                    </a:p>
                    <a:p>
                      <a:r>
                        <a:rPr lang="it-IT" b="0" dirty="0" smtClean="0"/>
                        <a:t>libera</a:t>
                      </a:r>
                      <a:endParaRPr lang="it-IT" b="0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Cessione delle quote:</a:t>
                      </a:r>
                    </a:p>
                    <a:p>
                      <a:r>
                        <a:rPr lang="it-IT" b="0" dirty="0" smtClean="0"/>
                        <a:t>Vietata verso soggetti non persone fisiche di età superiore a 35 anni.</a:t>
                      </a:r>
                      <a:endParaRPr lang="it-IT" b="0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Cessione delle quote:</a:t>
                      </a:r>
                    </a:p>
                    <a:p>
                      <a:r>
                        <a:rPr lang="it-IT" b="0" dirty="0" smtClean="0"/>
                        <a:t>Vietata</a:t>
                      </a:r>
                      <a:r>
                        <a:rPr lang="it-IT" b="0" baseline="0" dirty="0" smtClean="0"/>
                        <a:t> verso soggetti che non siano persone fisiche.</a:t>
                      </a:r>
                      <a:endParaRPr lang="it-IT" b="0" dirty="0"/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marL="84667" marR="84667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rgbClr val="858157"/>
                </a:solidFill>
              </a:rPr>
              <a:t>Differenze (segue)</a:t>
            </a:r>
            <a:endParaRPr lang="it-IT" b="1" dirty="0">
              <a:solidFill>
                <a:srgbClr val="858157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392271"/>
              </p:ext>
            </p:extLst>
          </p:nvPr>
        </p:nvGraphicFramePr>
        <p:xfrm>
          <a:off x="457200" y="1600200"/>
          <a:ext cx="7620000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/>
                <a:gridCol w="2540000"/>
                <a:gridCol w="2540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2F2B20"/>
                          </a:solidFill>
                        </a:rPr>
                        <a:t>Srl ordinaria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dirty="0" err="1" smtClean="0">
                          <a:solidFill>
                            <a:srgbClr val="2F2B20"/>
                          </a:solidFill>
                        </a:rPr>
                        <a:t>Srls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dirty="0" err="1" smtClean="0">
                          <a:solidFill>
                            <a:srgbClr val="2F2B20"/>
                          </a:solidFill>
                        </a:rPr>
                        <a:t>Srlcr</a:t>
                      </a:r>
                      <a:endParaRPr lang="it-IT" dirty="0">
                        <a:solidFill>
                          <a:srgbClr val="2F2B20"/>
                        </a:solidFill>
                      </a:endParaRPr>
                    </a:p>
                  </a:txBody>
                  <a:tcPr marL="84667" marR="84667"/>
                </a:tc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Quando il socio compie 35 anni: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t-IT" dirty="0" smtClean="0"/>
                        <a:t>Il socio esce dalla società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it-IT" dirty="0" smtClean="0"/>
                        <a:t> oppure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t-IT" dirty="0" smtClean="0"/>
                        <a:t>la società si scioglie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it-IT" dirty="0" smtClean="0"/>
                        <a:t>oppure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it-IT" dirty="0" smtClean="0"/>
                        <a:t> la società deve essere trasformata in srl ordinaria o in </a:t>
                      </a:r>
                      <a:r>
                        <a:rPr lang="it-IT" dirty="0" err="1" smtClean="0"/>
                        <a:t>srlcr</a:t>
                      </a:r>
                      <a:endParaRPr lang="it-IT" dirty="0"/>
                    </a:p>
                  </a:txBody>
                  <a:tcPr marL="84667" marR="84667"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marL="84667" marR="84667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 </a:t>
            </a:r>
            <a:r>
              <a:rPr lang="it-IT" b="1" dirty="0">
                <a:solidFill>
                  <a:srgbClr val="858157"/>
                </a:solidFill>
              </a:rPr>
              <a:t>Osservazioni sulla nuova SRLS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sz="2400" b="1" dirty="0">
                <a:solidFill>
                  <a:srgbClr val="FF0000"/>
                </a:solidFill>
              </a:rPr>
              <a:t>Fine</a:t>
            </a:r>
            <a:r>
              <a:rPr lang="it-IT" sz="2400" b="1" dirty="0"/>
              <a:t>: permettere ai giovani la possibilità di costituire una società senza doversi far carico di capitale, costi notarili e imposta di bollo. Da pagare solo l’imposta di registro (168 euro) e la tassa annuale </a:t>
            </a:r>
            <a:r>
              <a:rPr lang="it-IT" sz="2400" b="1" dirty="0" smtClean="0"/>
              <a:t>camerale.</a:t>
            </a:r>
            <a:endParaRPr lang="it-IT" sz="2400" b="1" dirty="0"/>
          </a:p>
          <a:p>
            <a:pPr algn="just"/>
            <a:r>
              <a:rPr lang="it-IT" b="1" dirty="0">
                <a:solidFill>
                  <a:srgbClr val="FF0000"/>
                </a:solidFill>
              </a:rPr>
              <a:t>Rischi</a:t>
            </a:r>
            <a:r>
              <a:rPr lang="it-IT" b="1" dirty="0"/>
              <a:t>: </a:t>
            </a:r>
          </a:p>
          <a:p>
            <a:pPr marL="0" indent="0" algn="just">
              <a:buNone/>
            </a:pPr>
            <a:r>
              <a:rPr lang="it-IT" b="1" dirty="0"/>
              <a:t> </a:t>
            </a:r>
            <a:r>
              <a:rPr lang="it-IT" sz="2400" b="1" dirty="0">
                <a:latin typeface="Wingdings"/>
                <a:ea typeface="Wingdings"/>
                <a:cs typeface="Wingdings"/>
                <a:sym typeface="Wingdings"/>
              </a:rPr>
              <a:t></a:t>
            </a:r>
            <a:r>
              <a:rPr lang="it-IT" sz="2400" b="1" dirty="0"/>
              <a:t> l’azzeramento dei costi potrebbe favorire la costituzione di più srl semplificate con obiettivi di riciclaggio. L’intervento del notaio rappresent</a:t>
            </a:r>
            <a:r>
              <a:rPr lang="it-IT" b="1" dirty="0"/>
              <a:t>a un possibile deterrente contro usi </a:t>
            </a:r>
            <a:r>
              <a:rPr lang="it-IT" b="1" dirty="0" smtClean="0"/>
              <a:t>illeciti.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912806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rgbClr val="858157"/>
                </a:solidFill>
              </a:rPr>
              <a:t>Osservazioni</a:t>
            </a:r>
            <a:r>
              <a:rPr lang="it-IT" b="1" dirty="0">
                <a:solidFill>
                  <a:srgbClr val="858157"/>
                </a:solidFill>
              </a:rPr>
              <a:t> </a:t>
            </a:r>
            <a:r>
              <a:rPr lang="it-IT" b="1" dirty="0" smtClean="0">
                <a:solidFill>
                  <a:srgbClr val="858157"/>
                </a:solidFill>
              </a:rPr>
              <a:t>(segue)</a:t>
            </a:r>
            <a:endParaRPr lang="it-IT" b="1" dirty="0">
              <a:solidFill>
                <a:srgbClr val="858157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it-IT" b="1" dirty="0" smtClean="0">
              <a:latin typeface="Wingdings"/>
              <a:ea typeface="Wingdings"/>
              <a:cs typeface="Wingdings"/>
              <a:sym typeface="Wingdings"/>
            </a:endParaRPr>
          </a:p>
          <a:p>
            <a:pPr marL="114300" indent="0">
              <a:buNone/>
            </a:pPr>
            <a:endParaRPr lang="it-IT" b="1" dirty="0">
              <a:latin typeface="Wingdings"/>
              <a:ea typeface="Wingdings"/>
              <a:cs typeface="Wingdings"/>
              <a:sym typeface="Wingdings"/>
            </a:endParaRPr>
          </a:p>
          <a:p>
            <a:pPr>
              <a:buFont typeface="Wingdings" charset="0"/>
              <a:buChar char="w"/>
            </a:pPr>
            <a:r>
              <a:rPr lang="it-IT" b="1" dirty="0" smtClean="0"/>
              <a:t>costituzione </a:t>
            </a:r>
            <a:r>
              <a:rPr lang="it-IT" b="1" dirty="0"/>
              <a:t>di più srls per realizzare un  sistema societario “ a scatole cinesi”. Questo rischio è fortemente ridotto dalla possibilità di accesso al sistema di pubblicità camerale</a:t>
            </a:r>
            <a:r>
              <a:rPr lang="it-IT" b="1" dirty="0" smtClean="0"/>
              <a:t>.</a:t>
            </a:r>
          </a:p>
          <a:p>
            <a:pPr>
              <a:buFont typeface="Wingdings" charset="0"/>
              <a:buChar char="w"/>
            </a:pPr>
            <a:r>
              <a:rPr lang="it-IT" b="1" dirty="0"/>
              <a:t> </a:t>
            </a:r>
            <a:r>
              <a:rPr lang="it-IT" b="1" dirty="0" smtClean="0"/>
              <a:t>Dubbia affidabilità bancaria.</a:t>
            </a:r>
          </a:p>
          <a:p>
            <a:pPr>
              <a:buFont typeface="Wingdings" charset="0"/>
              <a:buChar char="w"/>
            </a:pPr>
            <a:r>
              <a:rPr lang="it-IT" b="1" dirty="0" smtClean="0"/>
              <a:t>Ricorso a garanzie personali dei soci o dei </a:t>
            </a:r>
            <a:r>
              <a:rPr lang="it-IT" b="1" smtClean="0"/>
              <a:t>loro familiari.</a:t>
            </a:r>
            <a:endParaRPr lang="it-IT" b="1" dirty="0"/>
          </a:p>
          <a:p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855709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Srl start-up innovativa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it-IT" b="1" dirty="0"/>
              <a:t>Art. 25 d.l. 179/</a:t>
            </a:r>
            <a:r>
              <a:rPr lang="it-IT" b="1" dirty="0" smtClean="0"/>
              <a:t>2012 convertito in l. 221/2012</a:t>
            </a:r>
            <a:endParaRPr lang="it-IT" b="1" dirty="0"/>
          </a:p>
          <a:p>
            <a:pPr marL="114300" indent="0" algn="ctr">
              <a:buNone/>
            </a:pPr>
            <a:r>
              <a:rPr lang="it-IT" b="1" dirty="0"/>
              <a:t>  “Ulteriori misure per la crescita del Paese</a:t>
            </a:r>
            <a:r>
              <a:rPr lang="it-IT" b="1" dirty="0" smtClean="0"/>
              <a:t>”</a:t>
            </a:r>
            <a:endParaRPr lang="it-IT" b="1" dirty="0"/>
          </a:p>
          <a:p>
            <a:pPr marL="114300" indent="0" algn="ctr">
              <a:buNone/>
            </a:pPr>
            <a:r>
              <a:rPr lang="it-IT" b="1" dirty="0"/>
              <a:t>Fine: Favorire la nascita e la crescita di nuove imprese </a:t>
            </a:r>
            <a:r>
              <a:rPr lang="it-IT" b="1" dirty="0" smtClean="0"/>
              <a:t>innovative.</a:t>
            </a:r>
            <a:endParaRPr lang="it-IT" b="1" dirty="0"/>
          </a:p>
          <a:p>
            <a:pPr marL="114300" indent="0" algn="just">
              <a:buNone/>
            </a:pPr>
            <a:r>
              <a:rPr lang="it-IT" b="1" dirty="0"/>
              <a:t>È una srl (ma può anche essere una Spa, sapa, coperativa, SE) il cui oggetto sociale esclusivo è quello di sviluppare, produrre e commercializzare prodotti o servizi innovativi ad alto valore </a:t>
            </a:r>
            <a:r>
              <a:rPr lang="it-IT" b="1" dirty="0" smtClean="0"/>
              <a:t>tecnologico.</a:t>
            </a:r>
            <a:endParaRPr lang="it-IT" b="1" dirty="0"/>
          </a:p>
          <a:p>
            <a:pPr marL="114300" indent="0" algn="just">
              <a:buNone/>
            </a:pPr>
            <a:r>
              <a:rPr lang="it-IT" b="1" dirty="0"/>
              <a:t>Categoria della start up a vocazione sociale operante nei settori previsti per l’impresa sociale ex d.lgs.155/</a:t>
            </a:r>
            <a:r>
              <a:rPr lang="it-IT" b="1" dirty="0" smtClean="0"/>
              <a:t>2006.</a:t>
            </a:r>
            <a:endParaRPr lang="it-IT" b="1" dirty="0"/>
          </a:p>
          <a:p>
            <a:pPr marL="114300" indent="0" algn="just">
              <a:buNone/>
            </a:pPr>
            <a:r>
              <a:rPr lang="it-IT" b="1" dirty="0"/>
              <a:t>Applicazione di una disciplina di </a:t>
            </a:r>
            <a:r>
              <a:rPr lang="it-IT" b="1" dirty="0" smtClean="0"/>
              <a:t>favore: benefici fiscali e semplificazioni amministrative.</a:t>
            </a:r>
            <a:endParaRPr lang="it-IT" b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518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Start up innovativa</a:t>
            </a:r>
            <a:br>
              <a:rPr lang="it-IT" b="1" dirty="0" smtClean="0"/>
            </a:br>
            <a:r>
              <a:rPr lang="it-IT" sz="4400" b="1" dirty="0" smtClean="0"/>
              <a:t>Caratteristiche generali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La maggioranza del capitale e dei diritti di voto in assemblea ordinaria deve essere detenuta da persone fisiche.</a:t>
            </a:r>
          </a:p>
          <a:p>
            <a:r>
              <a:rPr lang="it-IT" b="1" dirty="0" smtClean="0"/>
              <a:t>Sede principale dei propri affrai e interessi in Italia.</a:t>
            </a:r>
          </a:p>
          <a:p>
            <a:r>
              <a:rPr lang="it-IT" b="1" dirty="0"/>
              <a:t>V</a:t>
            </a:r>
            <a:r>
              <a:rPr lang="it-IT" b="1" dirty="0" smtClean="0"/>
              <a:t>alore della produzione annua non superiore a 5 milioni di euro.</a:t>
            </a:r>
          </a:p>
          <a:p>
            <a:r>
              <a:rPr lang="it-IT" b="1" dirty="0" smtClean="0"/>
              <a:t>Non deve distribuire o aver distribuito utili (società senza scopo di lucro?).</a:t>
            </a:r>
          </a:p>
          <a:p>
            <a:r>
              <a:rPr lang="it-IT" b="1" dirty="0" smtClean="0"/>
              <a:t>Oggetto sociale esclusivo: sviluppo e commercializzazione di prodotti o servizi innovativi ad allto valore tecnologico.</a:t>
            </a:r>
          </a:p>
          <a:p>
            <a:r>
              <a:rPr lang="it-IT" b="1" dirty="0" smtClean="0"/>
              <a:t>Non deve essere costituita per effetto di fusione, scissione societaria o a seguito di trasferimento di azienda.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708956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Start up innovativa</a:t>
            </a:r>
            <a:br>
              <a:rPr lang="it-IT" b="1" dirty="0" smtClean="0"/>
            </a:br>
            <a:r>
              <a:rPr lang="it-IT" sz="4400" b="1" dirty="0" smtClean="0"/>
              <a:t>Requisiti “innovativi”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b="1" dirty="0" smtClean="0"/>
          </a:p>
          <a:p>
            <a:r>
              <a:rPr lang="it-IT" b="1" dirty="0" smtClean="0"/>
              <a:t>Sostenere spese in ricerca o sviluppo in misura pari o superiore al 30% del maggiore tra il costo e il valore della produzione.</a:t>
            </a:r>
          </a:p>
          <a:p>
            <a:r>
              <a:rPr lang="it-IT" b="1" dirty="0" smtClean="0"/>
              <a:t>Impiegare personale altamente qualificato (dottorandi, dottori di ricerca e ricercatori) per almeno un terzo della propria forza lavoro.</a:t>
            </a:r>
          </a:p>
          <a:p>
            <a:r>
              <a:rPr lang="it-IT" b="1" dirty="0" smtClean="0"/>
              <a:t>Essere titolare o licenziataria di una privativa industriale connessa </a:t>
            </a:r>
            <a:r>
              <a:rPr lang="it-IT" b="1" smtClean="0"/>
              <a:t>alla propria </a:t>
            </a:r>
            <a:r>
              <a:rPr lang="it-IT" b="1" dirty="0" smtClean="0"/>
              <a:t>attività.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912114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400" b="1" dirty="0" smtClean="0"/>
              <a:t>Start up innovativa</a:t>
            </a:r>
            <a:br>
              <a:rPr lang="it-IT" sz="4400" b="1" dirty="0" smtClean="0"/>
            </a:br>
            <a:r>
              <a:rPr lang="it-IT" sz="4400" b="1" dirty="0" smtClean="0"/>
              <a:t>Deroghe al diritto societario</a:t>
            </a:r>
            <a:endParaRPr lang="it-IT" sz="4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b="1" dirty="0" smtClean="0"/>
          </a:p>
          <a:p>
            <a:r>
              <a:rPr lang="it-IT" b="1" dirty="0" smtClean="0"/>
              <a:t>Deroga alle norme civilistiche che richiedono la copertura delle perdite che superino il terzo del capitale: il termine per la copertura delle perdite viene  posticipato al secondo esercizio successivo, in luogo del primo esercizio successivo.</a:t>
            </a:r>
          </a:p>
          <a:p>
            <a:r>
              <a:rPr lang="it-IT" b="1" dirty="0" smtClean="0"/>
              <a:t>Si prevede  la possibilità di differire la decisione sulla ricapitalizzazione della società  entro la fine dell’esercizio successivo.</a:t>
            </a:r>
          </a:p>
          <a:p>
            <a:endParaRPr lang="it-IT" b="1" dirty="0" smtClean="0"/>
          </a:p>
          <a:p>
            <a:pPr marL="114300" indent="0">
              <a:buNone/>
            </a:pPr>
            <a:r>
              <a:rPr lang="it-IT" b="1" dirty="0" smtClean="0">
                <a:latin typeface="Wingdings"/>
                <a:ea typeface="Wingdings"/>
                <a:cs typeface="Wingdings"/>
                <a:sym typeface="Wingdings"/>
              </a:rPr>
              <a:t>            </a:t>
            </a:r>
            <a:endParaRPr lang="it-IT" b="1" dirty="0">
              <a:sym typeface="Wingdings"/>
            </a:endParaRPr>
          </a:p>
          <a:p>
            <a:pPr marL="114300" indent="0" algn="ctr">
              <a:buNone/>
            </a:pPr>
            <a:endParaRPr lang="it-IT" b="1" dirty="0" smtClean="0">
              <a:sym typeface="Wingdings"/>
            </a:endParaRPr>
          </a:p>
          <a:p>
            <a:pPr marL="114300" indent="0" algn="ctr">
              <a:buNone/>
            </a:pPr>
            <a:r>
              <a:rPr lang="it-IT" b="1" dirty="0" smtClean="0">
                <a:sym typeface="Wingdings"/>
              </a:rPr>
              <a:t>Si riduce la tutela dei creditori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16951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4000" b="1" dirty="0" smtClean="0"/>
              <a:t>Caratteristiche della srl start-up</a:t>
            </a:r>
            <a:br>
              <a:rPr lang="it-IT" sz="4000" b="1" dirty="0" smtClean="0"/>
            </a:br>
            <a:r>
              <a:rPr lang="it-IT" sz="4000" b="1" dirty="0" smtClean="0"/>
              <a:t>Deroghe al diritto societario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pPr marL="114300" indent="0">
              <a:buNone/>
            </a:pPr>
            <a:endParaRPr lang="it-IT" dirty="0"/>
          </a:p>
          <a:p>
            <a:r>
              <a:rPr lang="it-IT" b="1" dirty="0" smtClean="0"/>
              <a:t>Maggiore </a:t>
            </a:r>
            <a:r>
              <a:rPr lang="it-IT" b="1" dirty="0"/>
              <a:t>libertà nella definizione dei diritti attribuiti ai soci: inserimento di quote societarie caratterizzate da diritti partecipativi differenti (deroga art. 2468, commi 2 e </a:t>
            </a:r>
            <a:r>
              <a:rPr lang="it-IT" b="1" dirty="0" smtClean="0"/>
              <a:t>3).</a:t>
            </a:r>
            <a:endParaRPr lang="it-IT" b="1" dirty="0"/>
          </a:p>
          <a:p>
            <a:r>
              <a:rPr lang="it-IT" b="1" dirty="0"/>
              <a:t>Creazione di diverse categorie di quote (deroga  art. 2479, comma 5</a:t>
            </a:r>
            <a:r>
              <a:rPr lang="it-IT" b="1" dirty="0" smtClean="0"/>
              <a:t>).</a:t>
            </a:r>
            <a:endParaRPr lang="it-IT" b="1" dirty="0"/>
          </a:p>
          <a:p>
            <a:r>
              <a:rPr lang="it-IT" b="1" dirty="0"/>
              <a:t>Possibilità di far ricorso al pubblico </a:t>
            </a:r>
            <a:r>
              <a:rPr lang="it-IT" b="1" dirty="0" smtClean="0"/>
              <a:t>risparmio (anche on line).</a:t>
            </a:r>
            <a:endParaRPr lang="it-IT" b="1" dirty="0"/>
          </a:p>
          <a:p>
            <a:r>
              <a:rPr lang="it-IT" b="1" dirty="0"/>
              <a:t>Deroga al divieto assoluto di operazioni sulle proprie partecipazioni (art. 2472</a:t>
            </a:r>
            <a:r>
              <a:rPr lang="it-IT" b="1" dirty="0" smtClean="0"/>
              <a:t>).</a:t>
            </a:r>
            <a:endParaRPr lang="it-IT" b="1" dirty="0"/>
          </a:p>
          <a:p>
            <a:r>
              <a:rPr lang="it-IT" b="1" dirty="0"/>
              <a:t>Emissione di strumenti finanziari partecipativi, non imputati a </a:t>
            </a:r>
            <a:r>
              <a:rPr lang="it-IT" b="1" dirty="0" smtClean="0"/>
              <a:t>capitale.</a:t>
            </a:r>
            <a:endParaRPr lang="it-IT" b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9085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Start up innovativa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b="1" dirty="0" smtClean="0"/>
          </a:p>
          <a:p>
            <a:r>
              <a:rPr lang="it-IT" b="1" dirty="0" smtClean="0"/>
              <a:t>Raccolta di capitali on line.</a:t>
            </a:r>
          </a:p>
          <a:p>
            <a:r>
              <a:rPr lang="it-IT" b="1" dirty="0" smtClean="0"/>
              <a:t>Applicazione della procedura di composizione della  crisi da sovraindebitamento: esclusa l’applicabilità della procedura di fallimento, </a:t>
            </a:r>
            <a:r>
              <a:rPr lang="it-IT" b="1" smtClean="0"/>
              <a:t>concordato preventivo, </a:t>
            </a:r>
            <a:r>
              <a:rPr lang="it-IT" b="1" dirty="0" smtClean="0"/>
              <a:t>liquidazione coatta amministrativa.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954637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Le novità legislative del </a:t>
            </a:r>
            <a:r>
              <a:rPr lang="it-IT" dirty="0" smtClean="0"/>
              <a:t>2013</a:t>
            </a:r>
            <a:br>
              <a:rPr lang="it-IT" dirty="0" smtClean="0"/>
            </a:br>
            <a:r>
              <a:rPr lang="it-IT" dirty="0" smtClean="0"/>
              <a:t>sulla </a:t>
            </a:r>
            <a:r>
              <a:rPr lang="it-IT" dirty="0" err="1" smtClean="0"/>
              <a:t>srl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14300" indent="0" algn="ctr">
              <a:buNone/>
            </a:pPr>
            <a:r>
              <a:rPr lang="it-IT" sz="2500" b="1" dirty="0"/>
              <a:t>Dl. 76/2013 convertito in l. 99/2013</a:t>
            </a:r>
            <a:r>
              <a:rPr lang="it-IT" sz="2500" dirty="0"/>
              <a:t> </a:t>
            </a:r>
          </a:p>
          <a:p>
            <a:pPr marL="114300" indent="0" algn="ctr">
              <a:buNone/>
            </a:pPr>
            <a:r>
              <a:rPr lang="it-IT" sz="2500" b="1" dirty="0"/>
              <a:t>Art.9, comma 13 e </a:t>
            </a:r>
            <a:r>
              <a:rPr lang="it-IT" sz="2500" b="1" dirty="0" err="1"/>
              <a:t>ss</a:t>
            </a:r>
            <a:endParaRPr lang="it-IT" sz="2500" dirty="0"/>
          </a:p>
          <a:p>
            <a:pPr marL="114300" indent="0" algn="ctr">
              <a:buNone/>
            </a:pPr>
            <a:r>
              <a:rPr lang="it-IT" b="1" dirty="0"/>
              <a:t>  </a:t>
            </a:r>
            <a:endParaRPr lang="it-IT" dirty="0"/>
          </a:p>
          <a:p>
            <a:pPr marL="114300" indent="0">
              <a:buNone/>
            </a:pPr>
            <a:r>
              <a:rPr lang="it-IT" dirty="0"/>
              <a:t>1) </a:t>
            </a:r>
            <a:r>
              <a:rPr lang="it-IT" b="1" dirty="0"/>
              <a:t>Abolita la SRLCR</a:t>
            </a:r>
            <a:endParaRPr lang="it-IT" dirty="0"/>
          </a:p>
          <a:p>
            <a:pPr marL="114300" indent="0">
              <a:buNone/>
            </a:pPr>
            <a:r>
              <a:rPr lang="it-IT" dirty="0"/>
              <a:t> </a:t>
            </a:r>
          </a:p>
          <a:p>
            <a:pPr marL="114300" indent="0">
              <a:buNone/>
            </a:pPr>
            <a:r>
              <a:rPr lang="it-IT" dirty="0"/>
              <a:t> 2) </a:t>
            </a:r>
            <a:r>
              <a:rPr lang="it-IT" b="1" dirty="0"/>
              <a:t>Nuova disciplina della SRLS</a:t>
            </a:r>
            <a:endParaRPr lang="it-IT" dirty="0"/>
          </a:p>
          <a:p>
            <a:pPr marL="114300" indent="0">
              <a:buNone/>
            </a:pPr>
            <a:r>
              <a:rPr lang="it-IT" dirty="0"/>
              <a:t> </a:t>
            </a:r>
          </a:p>
          <a:p>
            <a:r>
              <a:rPr lang="it-IT" dirty="0"/>
              <a:t> i soci devono essere persone fisiche senza limite di età</a:t>
            </a:r>
          </a:p>
          <a:p>
            <a:r>
              <a:rPr lang="it-IT" dirty="0"/>
              <a:t> gli amministratori non devono necessariamente essere soci</a:t>
            </a:r>
          </a:p>
          <a:p>
            <a:r>
              <a:rPr lang="it-IT" dirty="0"/>
              <a:t> lo statuto standard non è modificabile </a:t>
            </a:r>
          </a:p>
          <a:p>
            <a:pPr marL="114300" indent="0">
              <a:buNone/>
            </a:pPr>
            <a:r>
              <a:rPr lang="it-IT" dirty="0"/>
              <a:t>3) </a:t>
            </a:r>
            <a:r>
              <a:rPr lang="it-IT" b="1" dirty="0"/>
              <a:t>La nuova SRL</a:t>
            </a:r>
            <a:endParaRPr lang="it-IT" dirty="0"/>
          </a:p>
          <a:p>
            <a:r>
              <a:rPr lang="it-IT" dirty="0"/>
              <a:t>può avere un capitale sociale anche inferiore a 10.000 euro, ma non inferiore a 1 euro</a:t>
            </a:r>
          </a:p>
          <a:p>
            <a:r>
              <a:rPr lang="it-IT" dirty="0"/>
              <a:t> è abolito il versamento dei “centesimi” in banca: il capitale iniziale si deve versare agli amministratori</a:t>
            </a:r>
          </a:p>
          <a:p>
            <a:pPr marL="114300" indent="0">
              <a:buNone/>
            </a:pPr>
            <a:r>
              <a:rPr lang="it-IT" dirty="0"/>
              <a:t>4) </a:t>
            </a:r>
            <a:r>
              <a:rPr lang="it-IT" b="1" dirty="0"/>
              <a:t>La nuova SRL con capitale inferiore a 10.000 euro</a:t>
            </a:r>
            <a:endParaRPr lang="it-IT" dirty="0"/>
          </a:p>
          <a:p>
            <a:r>
              <a:rPr lang="it-IT" dirty="0"/>
              <a:t> non possono essere effettuati conferimenti diversi dal danaro</a:t>
            </a:r>
          </a:p>
          <a:p>
            <a:r>
              <a:rPr lang="it-IT" dirty="0"/>
              <a:t>i conferimenti in danaro devono essere versati pe intero nelle mani degli amministratori</a:t>
            </a:r>
          </a:p>
          <a:p>
            <a:r>
              <a:rPr lang="it-IT" dirty="0"/>
              <a:t> devono essere accantonati a riserva legale 1/5 degli utili annui fino a che il patrimonio netto non raggiunge i </a:t>
            </a:r>
            <a:r>
              <a:rPr lang="it-IT" dirty="0" smtClean="0"/>
              <a:t>10000 </a:t>
            </a:r>
            <a:r>
              <a:rPr lang="it-IT" dirty="0"/>
              <a:t>euro</a:t>
            </a:r>
          </a:p>
          <a:p>
            <a:r>
              <a:rPr lang="it-IT" dirty="0"/>
              <a:t> questa riserva  può essere utilizzata solo per imputarla a capitale sociale o per copertura di eventuali perdite e deve essere reintegrata se diminuita per qualsiasi ragione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1219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Le novità legislative 2013 sulla start up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it-IT" dirty="0" smtClean="0"/>
              <a:t>Art. 9, comma 16</a:t>
            </a:r>
          </a:p>
          <a:p>
            <a:pPr marL="114300" indent="0" algn="just">
              <a:buNone/>
            </a:pPr>
            <a:endParaRPr lang="it-IT" dirty="0"/>
          </a:p>
          <a:p>
            <a:pPr marL="114300" lvl="0" indent="0">
              <a:buNone/>
            </a:pPr>
            <a:r>
              <a:rPr lang="it-IT" dirty="0" smtClean="0"/>
              <a:t>1) La </a:t>
            </a:r>
            <a:r>
              <a:rPr lang="it-IT" dirty="0"/>
              <a:t>partecipazione alle start up può essere detenuta anche da persone  giuridiche sin dall’inizio</a:t>
            </a:r>
          </a:p>
          <a:p>
            <a:pPr marL="114300" lvl="0" indent="0">
              <a:buNone/>
            </a:pPr>
            <a:r>
              <a:rPr lang="it-IT" smtClean="0"/>
              <a:t>2)Cambiano </a:t>
            </a:r>
            <a:r>
              <a:rPr lang="it-IT" dirty="0"/>
              <a:t>anche i requisiti :</a:t>
            </a:r>
          </a:p>
          <a:p>
            <a:pPr lvl="0"/>
            <a:r>
              <a:rPr lang="it-IT" dirty="0"/>
              <a:t>La spesa in ricerca e sviluppo dovrà corrispondere al 15% (</a:t>
            </a:r>
            <a:r>
              <a:rPr lang="it-IT" dirty="0" err="1"/>
              <a:t>anzichè</a:t>
            </a:r>
            <a:r>
              <a:rPr lang="it-IT" dirty="0"/>
              <a:t> il 20%) del maggiore importo tra il costo e il valore della produzione;</a:t>
            </a:r>
          </a:p>
          <a:p>
            <a:pPr lvl="0"/>
            <a:r>
              <a:rPr lang="it-IT" dirty="0"/>
              <a:t>quanto all’impiego di personale altamente qualificato ora è sufficiente il possesso di una laurea magistrale;</a:t>
            </a:r>
          </a:p>
          <a:p>
            <a:pPr lvl="0"/>
            <a:r>
              <a:rPr lang="it-IT" dirty="0"/>
              <a:t>quanto al requisito della privativa industriale si aggiungono i diritti relativi ad un software registrato</a:t>
            </a:r>
          </a:p>
          <a:p>
            <a:pPr marL="114300" indent="0" algn="just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48116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Riepilogo normativo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L.183/2011, art.10   </a:t>
            </a:r>
            <a:r>
              <a:rPr lang="it-IT" dirty="0" smtClean="0">
                <a:sym typeface="Wingdings"/>
              </a:rPr>
              <a:t> si consente l’adozione della </a:t>
            </a:r>
            <a:r>
              <a:rPr lang="it-IT" dirty="0" err="1" smtClean="0">
                <a:solidFill>
                  <a:srgbClr val="FF0000"/>
                </a:solidFill>
                <a:sym typeface="Wingdings"/>
              </a:rPr>
              <a:t>srl</a:t>
            </a:r>
            <a:r>
              <a:rPr lang="it-IT" dirty="0" smtClean="0">
                <a:sym typeface="Wingdings"/>
              </a:rPr>
              <a:t> (e delle altre società di capitali) per l’esercizio di attività professionali protette, in forma collettiva e in forma individuale.</a:t>
            </a:r>
          </a:p>
          <a:p>
            <a:r>
              <a:rPr lang="it-IT" dirty="0" smtClean="0">
                <a:solidFill>
                  <a:srgbClr val="FF0000"/>
                </a:solidFill>
                <a:sym typeface="Wingdings"/>
              </a:rPr>
              <a:t>L.247/2012, art.5</a:t>
            </a:r>
            <a:r>
              <a:rPr lang="it-IT" dirty="0">
                <a:sym typeface="Wingdings"/>
              </a:rPr>
              <a:t> </a:t>
            </a:r>
            <a:r>
              <a:rPr lang="it-IT" dirty="0" smtClean="0">
                <a:sym typeface="Wingdings"/>
              </a:rPr>
              <a:t>  ha delegato il Governo a prevedere tale possibilità anche per la professione forense, ma la delega è scaduta senza essere stata esercitata.</a:t>
            </a:r>
          </a:p>
          <a:p>
            <a:r>
              <a:rPr lang="it-IT" dirty="0" smtClean="0">
                <a:sym typeface="Wingdings"/>
              </a:rPr>
              <a:t>D.l.1/2012, </a:t>
            </a:r>
            <a:r>
              <a:rPr lang="it-IT" dirty="0" err="1" smtClean="0">
                <a:sym typeface="Wingdings"/>
              </a:rPr>
              <a:t>conv</a:t>
            </a:r>
            <a:r>
              <a:rPr lang="it-IT" dirty="0" smtClean="0">
                <a:sym typeface="Wingdings"/>
              </a:rPr>
              <a:t>. in L.27/2012, art.3   nuovo art. 2463 bis c.c. </a:t>
            </a:r>
            <a:r>
              <a:rPr lang="it-IT" dirty="0" smtClean="0">
                <a:solidFill>
                  <a:srgbClr val="FF0000"/>
                </a:solidFill>
                <a:sym typeface="Wingdings"/>
              </a:rPr>
              <a:t> </a:t>
            </a:r>
            <a:r>
              <a:rPr lang="it-IT" dirty="0" err="1" smtClean="0">
                <a:solidFill>
                  <a:srgbClr val="FF0000"/>
                </a:solidFill>
                <a:sym typeface="Wingdings"/>
              </a:rPr>
              <a:t>srl</a:t>
            </a:r>
            <a:r>
              <a:rPr lang="it-IT" dirty="0" smtClean="0">
                <a:solidFill>
                  <a:srgbClr val="FF0000"/>
                </a:solidFill>
                <a:sym typeface="Wingdings"/>
              </a:rPr>
              <a:t> semplificata.</a:t>
            </a:r>
          </a:p>
          <a:p>
            <a:r>
              <a:rPr lang="it-IT" dirty="0" err="1" smtClean="0">
                <a:sym typeface="Wingdings"/>
              </a:rPr>
              <a:t>D.l.</a:t>
            </a:r>
            <a:r>
              <a:rPr lang="it-IT" dirty="0" smtClean="0">
                <a:sym typeface="Wingdings"/>
              </a:rPr>
              <a:t> 83/2012, </a:t>
            </a:r>
            <a:r>
              <a:rPr lang="it-IT" dirty="0" err="1" smtClean="0">
                <a:sym typeface="Wingdings"/>
              </a:rPr>
              <a:t>conv</a:t>
            </a:r>
            <a:r>
              <a:rPr lang="it-IT" dirty="0" smtClean="0">
                <a:sym typeface="Wingdings"/>
              </a:rPr>
              <a:t>, in L.134/2012, art. </a:t>
            </a:r>
            <a:r>
              <a:rPr lang="it-IT" dirty="0" smtClean="0">
                <a:solidFill>
                  <a:srgbClr val="2F2B20"/>
                </a:solidFill>
                <a:sym typeface="Wingdings"/>
              </a:rPr>
              <a:t>44  </a:t>
            </a:r>
            <a:r>
              <a:rPr lang="it-IT" dirty="0" smtClean="0">
                <a:solidFill>
                  <a:srgbClr val="FF0000"/>
                </a:solidFill>
                <a:sym typeface="Wingdings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sym typeface="Wingdings"/>
              </a:rPr>
              <a:t>srl</a:t>
            </a:r>
            <a:r>
              <a:rPr lang="it-IT" dirty="0" smtClean="0">
                <a:solidFill>
                  <a:srgbClr val="FF0000"/>
                </a:solidFill>
                <a:sym typeface="Wingdings"/>
              </a:rPr>
              <a:t> a capitale ridotto .</a:t>
            </a:r>
          </a:p>
          <a:p>
            <a:r>
              <a:rPr lang="it-IT" dirty="0" smtClean="0">
                <a:solidFill>
                  <a:srgbClr val="2F2B20"/>
                </a:solidFill>
                <a:sym typeface="Wingdings"/>
              </a:rPr>
              <a:t>D.l.76/2013, </a:t>
            </a:r>
            <a:r>
              <a:rPr lang="it-IT" dirty="0" err="1" smtClean="0">
                <a:solidFill>
                  <a:srgbClr val="2F2B20"/>
                </a:solidFill>
                <a:sym typeface="Wingdings"/>
              </a:rPr>
              <a:t>conv.in</a:t>
            </a:r>
            <a:r>
              <a:rPr lang="it-IT" dirty="0" smtClean="0">
                <a:solidFill>
                  <a:srgbClr val="2F2B20"/>
                </a:solidFill>
                <a:sym typeface="Wingdings"/>
              </a:rPr>
              <a:t> L. 99/2013, art. 9, c. 13,14 e 15   </a:t>
            </a:r>
            <a:r>
              <a:rPr lang="it-IT" dirty="0" smtClean="0">
                <a:solidFill>
                  <a:srgbClr val="FF0000"/>
                </a:solidFill>
                <a:sym typeface="Wingdings"/>
              </a:rPr>
              <a:t>riunifica la </a:t>
            </a:r>
            <a:r>
              <a:rPr lang="it-IT" dirty="0" err="1" smtClean="0">
                <a:solidFill>
                  <a:srgbClr val="FF0000"/>
                </a:solidFill>
                <a:sym typeface="Wingdings"/>
              </a:rPr>
              <a:t>srls</a:t>
            </a:r>
            <a:r>
              <a:rPr lang="it-IT" dirty="0" smtClean="0">
                <a:solidFill>
                  <a:srgbClr val="FF0000"/>
                </a:solidFill>
                <a:sym typeface="Wingdings"/>
              </a:rPr>
              <a:t> e la </a:t>
            </a:r>
            <a:r>
              <a:rPr lang="it-IT" dirty="0" err="1" smtClean="0">
                <a:solidFill>
                  <a:srgbClr val="FF0000"/>
                </a:solidFill>
                <a:sym typeface="Wingdings"/>
              </a:rPr>
              <a:t>srlcr</a:t>
            </a:r>
            <a:r>
              <a:rPr lang="it-IT" dirty="0" smtClean="0">
                <a:solidFill>
                  <a:srgbClr val="FF0000"/>
                </a:solidFill>
                <a:sym typeface="Wingdings"/>
              </a:rPr>
              <a:t>, abolendo la </a:t>
            </a:r>
            <a:r>
              <a:rPr lang="it-IT" dirty="0" err="1" smtClean="0">
                <a:solidFill>
                  <a:srgbClr val="FF0000"/>
                </a:solidFill>
                <a:sym typeface="Wingdings"/>
              </a:rPr>
              <a:t>srlcr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262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Riepilogo normativo (segue)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dirty="0" smtClean="0"/>
              <a:t>Si estende </a:t>
            </a:r>
            <a:r>
              <a:rPr lang="it-IT" dirty="0" smtClean="0">
                <a:solidFill>
                  <a:srgbClr val="FF0000"/>
                </a:solidFill>
              </a:rPr>
              <a:t>a tutte le </a:t>
            </a:r>
            <a:r>
              <a:rPr lang="it-IT" dirty="0" err="1" smtClean="0">
                <a:solidFill>
                  <a:srgbClr val="FF0000"/>
                </a:solidFill>
              </a:rPr>
              <a:t>srl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il privilegio  di poter costituire la società con </a:t>
            </a:r>
            <a:r>
              <a:rPr lang="it-IT" dirty="0" smtClean="0">
                <a:solidFill>
                  <a:srgbClr val="FF0000"/>
                </a:solidFill>
              </a:rPr>
              <a:t>un capitale sociale inferiore a 10.000 euro</a:t>
            </a:r>
            <a:endParaRPr lang="it-IT" dirty="0">
              <a:solidFill>
                <a:srgbClr val="FF0000"/>
              </a:solidFill>
            </a:endParaRPr>
          </a:p>
          <a:p>
            <a:endParaRPr lang="it-IT" dirty="0" smtClean="0"/>
          </a:p>
          <a:p>
            <a:endParaRPr lang="it-IT" dirty="0"/>
          </a:p>
          <a:p>
            <a:r>
              <a:rPr lang="it-IT" dirty="0" smtClean="0"/>
              <a:t>L.179/2012, art. 25 </a:t>
            </a:r>
            <a:r>
              <a:rPr lang="it-IT" dirty="0" smtClean="0">
                <a:sym typeface="Wingdings"/>
              </a:rPr>
              <a:t> </a:t>
            </a:r>
            <a:r>
              <a:rPr lang="it-IT" dirty="0" smtClean="0">
                <a:solidFill>
                  <a:srgbClr val="FF0000"/>
                </a:solidFill>
                <a:sym typeface="Wingdings"/>
              </a:rPr>
              <a:t>start up innovative sotto forma di </a:t>
            </a:r>
            <a:r>
              <a:rPr lang="it-IT" dirty="0" err="1" smtClean="0">
                <a:solidFill>
                  <a:srgbClr val="FF0000"/>
                </a:solidFill>
                <a:sym typeface="Wingdings"/>
              </a:rPr>
              <a:t>srl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3898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iacenza">
  <a:themeElements>
    <a:clrScheme name="Adiacenz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iacenza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z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Adiacenza.thmx</Template>
  <TotalTime>448</TotalTime>
  <Words>2554</Words>
  <Application>Microsoft Macintosh PowerPoint</Application>
  <PresentationFormat>Presentazione su schermo (4:3)</PresentationFormat>
  <Paragraphs>279</Paragraphs>
  <Slides>33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4" baseType="lpstr">
      <vt:lpstr>Adiacenza</vt:lpstr>
      <vt:lpstr>LE SOCIETÀ A RESPONSABILITÀ LIMITATA</vt:lpstr>
      <vt:lpstr>Tipo srl </vt:lpstr>
      <vt:lpstr>Differenze con la società per azioni</vt:lpstr>
      <vt:lpstr>Storia</vt:lpstr>
      <vt:lpstr>Caratteristiche generali</vt:lpstr>
      <vt:lpstr> Caratteristiche generali (segue)</vt:lpstr>
      <vt:lpstr>Costituzione art.2463</vt:lpstr>
      <vt:lpstr>Conferimenti</vt:lpstr>
      <vt:lpstr>Finanziamenti dei soci</vt:lpstr>
      <vt:lpstr>Titoli di debito</vt:lpstr>
      <vt:lpstr>Le quote</vt:lpstr>
      <vt:lpstr>Le quote (segue)</vt:lpstr>
      <vt:lpstr>Il loro trasferimento</vt:lpstr>
      <vt:lpstr>Gli organi sociali. L’assemblea</vt:lpstr>
      <vt:lpstr>Amministrazione</vt:lpstr>
      <vt:lpstr>I controlli</vt:lpstr>
      <vt:lpstr>Società a responsabilità limitata semplificata</vt:lpstr>
      <vt:lpstr>Società a responsabilità limitata a capitale ridotto</vt:lpstr>
      <vt:lpstr>Differenze tra srl,srls e srlcr</vt:lpstr>
      <vt:lpstr>Differenze (segue)</vt:lpstr>
      <vt:lpstr>Differenze (segue)</vt:lpstr>
      <vt:lpstr> Osservazioni sulla nuova SRLS</vt:lpstr>
      <vt:lpstr>Osservazioni (segue)</vt:lpstr>
      <vt:lpstr>Srl start-up innovativa </vt:lpstr>
      <vt:lpstr>Start up innovativa Caratteristiche generali</vt:lpstr>
      <vt:lpstr>Start up innovativa Requisiti “innovativi”</vt:lpstr>
      <vt:lpstr>Start up innovativa Deroghe al diritto societario</vt:lpstr>
      <vt:lpstr>Caratteristiche della srl start-up Deroghe al diritto societario</vt:lpstr>
      <vt:lpstr>Start up innovativa</vt:lpstr>
      <vt:lpstr>Le novità legislative del 2013 sulla srl</vt:lpstr>
      <vt:lpstr>Le novità legislative 2013 sulla start up </vt:lpstr>
      <vt:lpstr>Riepilogo normativo</vt:lpstr>
      <vt:lpstr>Riepilogo normativo (segue)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società a responsabilità limitata</dc:title>
  <dc:creator>Didia Lucarini</dc:creator>
  <cp:lastModifiedBy>Didia Lucarini</cp:lastModifiedBy>
  <cp:revision>63</cp:revision>
  <cp:lastPrinted>2013-01-28T15:23:42Z</cp:lastPrinted>
  <dcterms:created xsi:type="dcterms:W3CDTF">2012-09-02T16:07:48Z</dcterms:created>
  <dcterms:modified xsi:type="dcterms:W3CDTF">2014-01-13T13:47:48Z</dcterms:modified>
</cp:coreProperties>
</file>