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9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4" r:id="rId4"/>
    <p:sldId id="265" r:id="rId5"/>
    <p:sldId id="258" r:id="rId6"/>
    <p:sldId id="259" r:id="rId7"/>
    <p:sldId id="260" r:id="rId8"/>
    <p:sldId id="261" r:id="rId9"/>
    <p:sldId id="263" r:id="rId10"/>
    <p:sldId id="262" r:id="rId11"/>
    <p:sldId id="266" r:id="rId1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10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presProps" Target="presProps.xml"/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printerSettings" Target="printerSettings/printerSettings1.bin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19" Type="http://schemas.openxmlformats.org/officeDocument/2006/relationships/tableStyles" Target="tableStyle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B2F3B-9524-F443-9448-0F99D93A012A}" type="datetimeFigureOut">
              <a:rPr lang="it-IT" smtClean="0"/>
              <a:t>20/12/13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08DD0-A234-A246-AA51-F7F450DF2C0F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11689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84FFC-4E37-064A-A21D-56CB85A8E50F}" type="datetimeFigureOut">
              <a:rPr lang="it-IT" smtClean="0"/>
              <a:t>20/12/13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243B05-C884-8F41-8CE3-320255D7C47A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12615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43B05-C884-8F41-8CE3-320255D7C47A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2411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14AE3-2F37-1541-BFC6-7F029E14CC21}" type="datetime1">
              <a:rPr lang="it-IT" smtClean="0"/>
              <a:t>20/12/13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607F-5C2E-6946-A8B3-02E0156327E6}" type="datetime1">
              <a:rPr lang="it-IT" smtClean="0"/>
              <a:t>20/12/13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22C7-4F56-E242-99B6-91CEC8D3F23F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C1AA3-CAC3-ED4C-9E22-C10537159E4D}" type="datetime1">
              <a:rPr lang="it-IT" smtClean="0"/>
              <a:t>20/12/13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22C7-4F56-E242-99B6-91CEC8D3F23F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3748A-9761-E441-8A73-BE3291C03791}" type="datetime1">
              <a:rPr lang="it-IT" smtClean="0"/>
              <a:t>20/12/13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22C7-4F56-E242-99B6-91CEC8D3F23F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2022-8245-BC48-9984-EE3B47E0D63D}" type="datetime1">
              <a:rPr lang="it-IT" smtClean="0"/>
              <a:t>20/12/13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22C7-4F56-E242-99B6-91CEC8D3F23F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544B-43A2-8640-9662-A7231CA20F72}" type="datetime1">
              <a:rPr lang="it-IT" smtClean="0"/>
              <a:t>20/12/13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22C7-4F56-E242-99B6-91CEC8D3F23F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4961-EB93-2245-A46F-CE092D5A9355}" type="datetime1">
              <a:rPr lang="it-IT" smtClean="0"/>
              <a:t>20/12/13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22C7-4F56-E242-99B6-91CEC8D3F23F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520DF-F666-1B47-92BE-A8C588455DB3}" type="datetime1">
              <a:rPr lang="it-IT" smtClean="0"/>
              <a:t>20/12/13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22C7-4F56-E242-99B6-91CEC8D3F23F}" type="slidenum">
              <a:rPr lang="it-IT" smtClean="0"/>
              <a:t>‹n.›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9A263-8945-EE40-A268-EB463BA3E294}" type="datetime1">
              <a:rPr lang="it-IT" smtClean="0"/>
              <a:t>20/12/13</a:t>
            </a:fld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1A22C7-4F56-E242-99B6-91CEC8D3F23F}" type="slidenum">
              <a:rPr lang="it-IT" smtClean="0"/>
              <a:t>‹n.›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C4FE-8DC2-7C4A-92FC-4C0BA97E0F5F}" type="datetime1">
              <a:rPr lang="it-IT" smtClean="0"/>
              <a:t>20/12/13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22C7-4F56-E242-99B6-91CEC8D3F23F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5BF86-C959-9240-9166-B679715FC94B}" type="datetime1">
              <a:rPr lang="it-IT" smtClean="0"/>
              <a:t>20/12/13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A22C7-4F56-E242-99B6-91CEC8D3F23F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01A22C7-4F56-E242-99B6-91CEC8D3F23F}" type="slidenum">
              <a:rPr lang="it-IT" smtClean="0"/>
              <a:t>‹n.›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31B3F02-5484-BE49-8F73-7E748694145F}" type="datetime1">
              <a:rPr lang="it-IT" smtClean="0"/>
              <a:t>20/12/13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5">
                    <a:lumMod val="50000"/>
                  </a:schemeClr>
                </a:solidFill>
              </a:rPr>
              <a:t>SOCIETÀ</a:t>
            </a:r>
            <a:endParaRPr lang="it-IT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CATEGORIE – TIPI- MODELLI</a:t>
            </a:r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026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>
                <a:solidFill>
                  <a:srgbClr val="705032"/>
                </a:solidFill>
              </a:rPr>
              <a:t>CATEGORIE</a:t>
            </a:r>
            <a:endParaRPr lang="it-IT" b="1" dirty="0">
              <a:solidFill>
                <a:srgbClr val="705032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r>
              <a:rPr lang="it-IT" b="1" dirty="0" smtClean="0"/>
              <a:t>Società di persone</a:t>
            </a:r>
          </a:p>
          <a:p>
            <a:pPr marL="114300" indent="0">
              <a:buNone/>
            </a:pPr>
            <a:endParaRPr lang="it-IT" b="1" dirty="0" smtClean="0"/>
          </a:p>
          <a:p>
            <a:r>
              <a:rPr lang="it-IT" b="1" dirty="0" smtClean="0"/>
              <a:t>Società di capitali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214732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2" y="467971"/>
            <a:ext cx="7024742" cy="1702693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’</a:t>
            </a:r>
            <a:r>
              <a:rPr lang="it-IT" dirty="0"/>
              <a:t/>
            </a:r>
            <a:br>
              <a:rPr lang="it-IT" dirty="0"/>
            </a:br>
            <a:r>
              <a:rPr lang="it-IT" dirty="0">
                <a:solidFill>
                  <a:srgbClr val="705032"/>
                </a:solidFill>
              </a:rPr>
              <a:t>Art. 2249</a:t>
            </a:r>
            <a:br>
              <a:rPr lang="it-IT" dirty="0">
                <a:solidFill>
                  <a:srgbClr val="705032"/>
                </a:solidFill>
              </a:rPr>
            </a:br>
            <a:r>
              <a:rPr lang="it-IT" b="1" dirty="0" smtClean="0">
                <a:solidFill>
                  <a:srgbClr val="705032"/>
                </a:solidFill>
              </a:rPr>
              <a:t>TIPICITÀ </a:t>
            </a:r>
            <a:r>
              <a:rPr lang="it-IT" b="1" dirty="0">
                <a:solidFill>
                  <a:srgbClr val="705032"/>
                </a:solidFill>
              </a:rPr>
              <a:t>DELLE </a:t>
            </a:r>
            <a:r>
              <a:rPr lang="it-IT" b="1" dirty="0" smtClean="0">
                <a:solidFill>
                  <a:srgbClr val="705032"/>
                </a:solidFill>
              </a:rPr>
              <a:t>SOCIETÀ</a:t>
            </a: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b="1" dirty="0"/>
              <a:t/>
            </a:r>
            <a:br>
              <a:rPr lang="it-IT" b="1" dirty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> </a:t>
            </a:r>
            <a:r>
              <a:rPr lang="it-IT" dirty="0" smtClean="0"/>
              <a:t> </a:t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ctr">
              <a:buNone/>
            </a:pPr>
            <a:endParaRPr lang="it-IT" dirty="0" smtClean="0"/>
          </a:p>
          <a:p>
            <a:pPr marL="68580" indent="0" algn="ctr">
              <a:buNone/>
            </a:pPr>
            <a:r>
              <a:rPr lang="it-IT" b="1" dirty="0" smtClean="0"/>
              <a:t>Elementi di identificazione del tipo:</a:t>
            </a:r>
          </a:p>
          <a:p>
            <a:pPr marL="68580" indent="0" algn="ctr">
              <a:buNone/>
            </a:pPr>
            <a:endParaRPr lang="it-IT" b="1" dirty="0" smtClean="0"/>
          </a:p>
          <a:p>
            <a:pPr>
              <a:buFontTx/>
              <a:buChar char="-"/>
            </a:pPr>
            <a:r>
              <a:rPr lang="it-IT" b="1" dirty="0" smtClean="0"/>
              <a:t>Oggetto dell’attività (commerciale/non commerciale)</a:t>
            </a:r>
          </a:p>
          <a:p>
            <a:pPr>
              <a:buFontTx/>
              <a:buChar char="-"/>
            </a:pPr>
            <a:r>
              <a:rPr lang="it-IT" b="1" dirty="0" smtClean="0"/>
              <a:t>Struttura organizzativa</a:t>
            </a:r>
          </a:p>
          <a:p>
            <a:pPr>
              <a:buFontTx/>
              <a:buChar char="-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8247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>
                <a:solidFill>
                  <a:srgbClr val="705032"/>
                </a:solidFill>
              </a:rPr>
              <a:t>TIPICITÀ (segue)</a:t>
            </a:r>
            <a:endParaRPr lang="it-IT" dirty="0">
              <a:solidFill>
                <a:srgbClr val="705032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it-IT" dirty="0" smtClean="0"/>
          </a:p>
          <a:p>
            <a:pPr marL="68580" indent="0">
              <a:buNone/>
            </a:pPr>
            <a:endParaRPr lang="it-IT" dirty="0"/>
          </a:p>
          <a:p>
            <a:pPr marL="68580" indent="0">
              <a:buNone/>
            </a:pPr>
            <a:r>
              <a:rPr lang="it-IT" dirty="0" smtClean="0"/>
              <a:t>Ampi spazi di flessibilità dopo la riforma societaria del 2003.</a:t>
            </a:r>
          </a:p>
          <a:p>
            <a:pPr marL="68580" indent="0">
              <a:buNone/>
            </a:pPr>
            <a:endParaRPr lang="it-IT" dirty="0" smtClean="0"/>
          </a:p>
          <a:p>
            <a:pPr marL="68580" indent="0">
              <a:buNone/>
            </a:pPr>
            <a:r>
              <a:rPr lang="it-IT" dirty="0" smtClean="0"/>
              <a:t>Alla luce delle più recenti riforme si assiste ad una progressiva scoloritura delle caratteristiche tradizionali dei tipi di società.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31184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705032"/>
                </a:solidFill>
              </a:rPr>
              <a:t>TIPI (art. 2249) </a:t>
            </a:r>
            <a:br>
              <a:rPr lang="it-IT" b="1" dirty="0" smtClean="0">
                <a:solidFill>
                  <a:srgbClr val="705032"/>
                </a:solidFill>
              </a:rPr>
            </a:br>
            <a:r>
              <a:rPr lang="it-IT" b="1" dirty="0" smtClean="0">
                <a:solidFill>
                  <a:srgbClr val="705032"/>
                </a:solidFill>
              </a:rPr>
              <a:t>Società di persone</a:t>
            </a:r>
            <a:endParaRPr lang="it-IT" b="1" dirty="0">
              <a:solidFill>
                <a:srgbClr val="705032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b="1" dirty="0" smtClean="0"/>
          </a:p>
          <a:p>
            <a:endParaRPr lang="it-IT" b="1" dirty="0"/>
          </a:p>
          <a:p>
            <a:r>
              <a:rPr lang="it-IT" b="1" dirty="0" smtClean="0"/>
              <a:t>Società semplice (artt. 2251-2290)</a:t>
            </a:r>
          </a:p>
          <a:p>
            <a:r>
              <a:rPr lang="it-IT" b="1" dirty="0" smtClean="0"/>
              <a:t>Società in nome collettivo (artt. 2291-2312)</a:t>
            </a:r>
          </a:p>
          <a:p>
            <a:r>
              <a:rPr lang="it-IT" b="1" dirty="0" smtClean="0"/>
              <a:t>Società in accomandita semplice (artt. 2313-2324)</a:t>
            </a:r>
          </a:p>
          <a:p>
            <a:r>
              <a:rPr lang="it-IT" b="1" dirty="0" smtClean="0"/>
              <a:t>Società tra avvocati (</a:t>
            </a:r>
            <a:r>
              <a:rPr lang="it-IT" b="1" dirty="0" err="1" smtClean="0"/>
              <a:t>stp</a:t>
            </a:r>
            <a:r>
              <a:rPr lang="it-IT" b="1" dirty="0" smtClean="0"/>
              <a:t>) (d.lgs. </a:t>
            </a:r>
            <a:r>
              <a:rPr lang="it-IT" b="1" dirty="0"/>
              <a:t>n</a:t>
            </a:r>
            <a:r>
              <a:rPr lang="it-IT" b="1" dirty="0" smtClean="0"/>
              <a:t>.96/2001: tipo o modello?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01834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705032"/>
                </a:solidFill>
              </a:rPr>
              <a:t>TIPI </a:t>
            </a:r>
            <a:br>
              <a:rPr lang="it-IT" b="1" dirty="0" smtClean="0">
                <a:solidFill>
                  <a:srgbClr val="705032"/>
                </a:solidFill>
              </a:rPr>
            </a:br>
            <a:r>
              <a:rPr lang="it-IT" b="1" dirty="0" smtClean="0">
                <a:solidFill>
                  <a:srgbClr val="705032"/>
                </a:solidFill>
              </a:rPr>
              <a:t>Società di capitali</a:t>
            </a:r>
            <a:endParaRPr lang="it-IT" b="1" dirty="0">
              <a:solidFill>
                <a:srgbClr val="705032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b="1" dirty="0" smtClean="0"/>
          </a:p>
          <a:p>
            <a:r>
              <a:rPr lang="it-IT" b="1" dirty="0" smtClean="0"/>
              <a:t>Società a responsabilità limitata (artt. 2462-2483).</a:t>
            </a:r>
          </a:p>
          <a:p>
            <a:r>
              <a:rPr lang="it-IT" b="1" dirty="0" smtClean="0"/>
              <a:t>Società per azioni (artt. 2325-2448).</a:t>
            </a:r>
          </a:p>
          <a:p>
            <a:r>
              <a:rPr lang="it-IT" b="1" dirty="0" smtClean="0"/>
              <a:t>Società in accomandita per azioni (artt. 2452-2461).</a:t>
            </a:r>
          </a:p>
          <a:p>
            <a:r>
              <a:rPr lang="it-IT" b="1" dirty="0" smtClean="0"/>
              <a:t>Società cooperative (artt. 2511-2545).</a:t>
            </a:r>
          </a:p>
          <a:p>
            <a:r>
              <a:rPr lang="it-IT" b="1" dirty="0" smtClean="0"/>
              <a:t>Società europea (reg. CE 2157/2001).</a:t>
            </a:r>
          </a:p>
          <a:p>
            <a:r>
              <a:rPr lang="it-IT" b="1" dirty="0" smtClean="0"/>
              <a:t>Società cooperativa europea (reg. CE 1435/2003).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124274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705032"/>
                </a:solidFill>
              </a:rPr>
              <a:t>MODELLI</a:t>
            </a:r>
            <a:br>
              <a:rPr lang="it-IT" b="1" dirty="0" smtClean="0">
                <a:solidFill>
                  <a:srgbClr val="705032"/>
                </a:solidFill>
              </a:rPr>
            </a:br>
            <a:r>
              <a:rPr lang="it-IT" b="1" dirty="0" smtClean="0">
                <a:solidFill>
                  <a:srgbClr val="705032"/>
                </a:solidFill>
              </a:rPr>
              <a:t>Società a responsabilità limitata</a:t>
            </a:r>
            <a:endParaRPr lang="it-IT" b="1" dirty="0">
              <a:solidFill>
                <a:srgbClr val="705032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b="1" dirty="0" smtClean="0"/>
          </a:p>
          <a:p>
            <a:endParaRPr lang="it-IT" b="1" dirty="0"/>
          </a:p>
          <a:p>
            <a:r>
              <a:rPr lang="it-IT" b="1" dirty="0" err="1" smtClean="0"/>
              <a:t>Srl</a:t>
            </a:r>
            <a:r>
              <a:rPr lang="it-IT" b="1" dirty="0" smtClean="0"/>
              <a:t> pluripersonale</a:t>
            </a:r>
          </a:p>
          <a:p>
            <a:r>
              <a:rPr lang="it-IT" b="1" dirty="0" err="1" smtClean="0"/>
              <a:t>Srl</a:t>
            </a:r>
            <a:r>
              <a:rPr lang="it-IT" b="1" dirty="0" smtClean="0"/>
              <a:t> unipersonale</a:t>
            </a:r>
          </a:p>
          <a:p>
            <a:r>
              <a:rPr lang="it-IT" b="1" dirty="0" err="1" smtClean="0"/>
              <a:t>Srl</a:t>
            </a:r>
            <a:r>
              <a:rPr lang="it-IT" b="1" dirty="0" smtClean="0"/>
              <a:t> chiusa</a:t>
            </a:r>
          </a:p>
          <a:p>
            <a:r>
              <a:rPr lang="it-IT" b="1" dirty="0" err="1" smtClean="0"/>
              <a:t>Srl</a:t>
            </a:r>
            <a:r>
              <a:rPr lang="it-IT" b="1" dirty="0" smtClean="0"/>
              <a:t> moderatamente aperta</a:t>
            </a:r>
          </a:p>
          <a:p>
            <a:r>
              <a:rPr lang="it-IT" b="1" dirty="0" smtClean="0"/>
              <a:t>Società a responsabilità limitata semplificata</a:t>
            </a:r>
          </a:p>
          <a:p>
            <a:r>
              <a:rPr lang="it-IT" b="1" dirty="0">
                <a:solidFill>
                  <a:srgbClr val="FF0000"/>
                </a:solidFill>
              </a:rPr>
              <a:t>(</a:t>
            </a:r>
            <a:r>
              <a:rPr lang="it-IT" b="1" dirty="0" smtClean="0"/>
              <a:t>Società </a:t>
            </a:r>
            <a:r>
              <a:rPr lang="it-IT" b="1" dirty="0" smtClean="0"/>
              <a:t>a responsabilità limitata a capitale </a:t>
            </a:r>
            <a:r>
              <a:rPr lang="it-IT" b="1" dirty="0" smtClean="0"/>
              <a:t>ridotto</a:t>
            </a:r>
            <a:r>
              <a:rPr lang="it-IT" b="1" dirty="0" smtClean="0">
                <a:solidFill>
                  <a:srgbClr val="FF0000"/>
                </a:solidFill>
              </a:rPr>
              <a:t>)</a:t>
            </a:r>
            <a:endParaRPr lang="it-IT" b="1" dirty="0" smtClean="0"/>
          </a:p>
        </p:txBody>
      </p:sp>
    </p:spTree>
    <p:extLst>
      <p:ext uri="{BB962C8B-B14F-4D97-AF65-F5344CB8AC3E}">
        <p14:creationId xmlns:p14="http://schemas.microsoft.com/office/powerpoint/2010/main" val="3502223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705032"/>
                </a:solidFill>
              </a:rPr>
              <a:t>MODELLI</a:t>
            </a:r>
            <a:br>
              <a:rPr lang="it-IT" b="1" dirty="0" smtClean="0">
                <a:solidFill>
                  <a:srgbClr val="705032"/>
                </a:solidFill>
              </a:rPr>
            </a:br>
            <a:r>
              <a:rPr lang="it-IT" b="1" dirty="0" smtClean="0">
                <a:solidFill>
                  <a:srgbClr val="705032"/>
                </a:solidFill>
              </a:rPr>
              <a:t>Società per azioni</a:t>
            </a:r>
            <a:endParaRPr lang="it-IT" b="1" dirty="0">
              <a:solidFill>
                <a:srgbClr val="705032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Pluripersonale</a:t>
            </a:r>
          </a:p>
          <a:p>
            <a:r>
              <a:rPr lang="it-IT" b="1" dirty="0" smtClean="0"/>
              <a:t>Unipersonale</a:t>
            </a:r>
          </a:p>
          <a:p>
            <a:r>
              <a:rPr lang="it-IT" b="1" dirty="0" smtClean="0"/>
              <a:t>Chiusa </a:t>
            </a:r>
          </a:p>
          <a:p>
            <a:pPr marL="114300" indent="0">
              <a:buNone/>
            </a:pPr>
            <a:endParaRPr lang="it-IT" b="1" dirty="0" smtClean="0"/>
          </a:p>
          <a:p>
            <a:r>
              <a:rPr lang="it-IT" b="1" dirty="0" smtClean="0"/>
              <a:t>Aperta:     * quotata </a:t>
            </a:r>
          </a:p>
          <a:p>
            <a:pPr marL="0" indent="0">
              <a:buNone/>
            </a:pPr>
            <a:r>
              <a:rPr lang="it-IT" b="1" dirty="0" smtClean="0"/>
              <a:t>                        * ad azionariato diffuso            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133067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705032"/>
                </a:solidFill>
              </a:rPr>
              <a:t>MODELLI</a:t>
            </a:r>
            <a:br>
              <a:rPr lang="it-IT" b="1" dirty="0" smtClean="0">
                <a:solidFill>
                  <a:srgbClr val="705032"/>
                </a:solidFill>
              </a:rPr>
            </a:br>
            <a:r>
              <a:rPr lang="it-IT" b="1" dirty="0" smtClean="0">
                <a:solidFill>
                  <a:srgbClr val="705032"/>
                </a:solidFill>
              </a:rPr>
              <a:t>Società cooperative</a:t>
            </a:r>
            <a:endParaRPr lang="it-IT" b="1" dirty="0">
              <a:solidFill>
                <a:srgbClr val="705032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r>
              <a:rPr lang="it-IT" b="1" dirty="0" smtClean="0"/>
              <a:t>Cooperative a mutualità prevalente</a:t>
            </a:r>
          </a:p>
          <a:p>
            <a:r>
              <a:rPr lang="it-IT" b="1" dirty="0" smtClean="0"/>
              <a:t>Cooperative “diverse”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851225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705032"/>
                </a:solidFill>
              </a:rPr>
              <a:t>Società tra professionisti</a:t>
            </a:r>
            <a:br>
              <a:rPr lang="it-IT" b="1" dirty="0" smtClean="0">
                <a:solidFill>
                  <a:srgbClr val="705032"/>
                </a:solidFill>
              </a:rPr>
            </a:br>
            <a:r>
              <a:rPr lang="it-IT" sz="3600" b="1" dirty="0" smtClean="0">
                <a:solidFill>
                  <a:srgbClr val="705032"/>
                </a:solidFill>
              </a:rPr>
              <a:t>l. 183/2011 (legge di stabilità) e l. 27/2012 (legge liberalizzazioni</a:t>
            </a:r>
            <a:r>
              <a:rPr lang="it-IT" sz="3600" b="1" dirty="0" smtClean="0"/>
              <a:t>)</a:t>
            </a:r>
            <a:endParaRPr lang="it-IT" sz="36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it-IT" dirty="0" smtClean="0"/>
              <a:t> 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b="1" dirty="0" smtClean="0"/>
              <a:t>Per l’esercizio delle professioni intellettuali possono essere utilizzate società di persone, società di capitali e società cooperative</a:t>
            </a:r>
          </a:p>
          <a:p>
            <a:pPr marL="0" indent="0" algn="just">
              <a:buNone/>
            </a:pPr>
            <a:r>
              <a:rPr lang="it-IT" b="1" dirty="0" smtClean="0"/>
              <a:t>                                         </a:t>
            </a:r>
          </a:p>
          <a:p>
            <a:pPr marL="0" indent="0" algn="ctr">
              <a:buNone/>
            </a:pPr>
            <a:r>
              <a:rPr lang="it-IT" b="1" dirty="0" smtClean="0"/>
              <a:t>   </a:t>
            </a:r>
            <a:r>
              <a:rPr lang="it-IT" b="1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it-IT" b="1" dirty="0"/>
          </a:p>
          <a:p>
            <a:pPr marL="0" indent="0" algn="just">
              <a:buNone/>
            </a:pPr>
            <a:r>
              <a:rPr lang="it-IT" b="1" dirty="0" smtClean="0"/>
              <a:t>                    </a:t>
            </a:r>
          </a:p>
          <a:p>
            <a:pPr marL="0" indent="0" algn="just">
              <a:buNone/>
            </a:pPr>
            <a:r>
              <a:rPr lang="it-IT" b="1" dirty="0"/>
              <a:t> </a:t>
            </a:r>
            <a:r>
              <a:rPr lang="it-IT" b="1" dirty="0" smtClean="0"/>
              <a:t>                                        Nuovi tipi o nuovi modelli?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74258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705032"/>
                </a:solidFill>
              </a:rPr>
              <a:t>Start up innovative</a:t>
            </a:r>
            <a:br>
              <a:rPr lang="it-IT" b="1" dirty="0" smtClean="0">
                <a:solidFill>
                  <a:srgbClr val="705032"/>
                </a:solidFill>
              </a:rPr>
            </a:br>
            <a:r>
              <a:rPr lang="it-IT" b="1" dirty="0" smtClean="0">
                <a:solidFill>
                  <a:srgbClr val="705032"/>
                </a:solidFill>
              </a:rPr>
              <a:t>art. 25 d.l. 179/2012</a:t>
            </a:r>
            <a:endParaRPr lang="it-IT" b="1" dirty="0">
              <a:solidFill>
                <a:srgbClr val="705032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b="1" dirty="0" smtClean="0"/>
          </a:p>
          <a:p>
            <a:r>
              <a:rPr lang="it-IT" b="1" dirty="0" smtClean="0"/>
              <a:t>Fine: favorire la crescita, lo sviluppo tecnologico e l’occupazione</a:t>
            </a:r>
          </a:p>
          <a:p>
            <a:pPr marL="114300" indent="0">
              <a:buNone/>
            </a:pPr>
            <a:endParaRPr lang="it-IT" b="1" dirty="0" smtClean="0"/>
          </a:p>
          <a:p>
            <a:r>
              <a:rPr lang="it-IT" b="1" dirty="0" smtClean="0"/>
              <a:t>Tipi sociali utilizzabili: società di capitali di diritto italiano o società europea</a:t>
            </a:r>
          </a:p>
          <a:p>
            <a:pPr marL="114300" indent="0">
              <a:buNone/>
            </a:pPr>
            <a:endParaRPr lang="it-IT" b="1" dirty="0" smtClean="0"/>
          </a:p>
          <a:p>
            <a:r>
              <a:rPr lang="it-IT" b="1" dirty="0" smtClean="0"/>
              <a:t>Disciplina: deroghe al diritto societario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502352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iacenza">
  <a:themeElements>
    <a:clrScheme name="Adiacenz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iacenza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z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Adiacenza.thmx</Template>
  <TotalTime>132</TotalTime>
  <Words>305</Words>
  <Application>Microsoft Macintosh PowerPoint</Application>
  <PresentationFormat>Presentazione su schermo (4:3)</PresentationFormat>
  <Paragraphs>72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Adiacenza</vt:lpstr>
      <vt:lpstr>SOCIETÀ</vt:lpstr>
      <vt:lpstr>CATEGORIE</vt:lpstr>
      <vt:lpstr>     ’ Art. 2249 TIPICITÀ DELLE SOCIETÀ         </vt:lpstr>
      <vt:lpstr>TIPICITÀ (segue)</vt:lpstr>
      <vt:lpstr>TIPI (art. 2249)  Società di persone</vt:lpstr>
      <vt:lpstr>TIPI  Società di capitali</vt:lpstr>
      <vt:lpstr>MODELLI Società a responsabilità limitata</vt:lpstr>
      <vt:lpstr>MODELLI Società per azioni</vt:lpstr>
      <vt:lpstr>MODELLI Società cooperative</vt:lpstr>
      <vt:lpstr>Società tra professionisti l. 183/2011 (legge di stabilità) e l. 27/2012 (legge liberalizzazioni)</vt:lpstr>
      <vt:lpstr>Start up innovative art. 25 d.l. 179/2012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SOCIETA’</dc:title>
  <dc:creator>Didia Lucarini</dc:creator>
  <cp:lastModifiedBy>Didia Lucarini</cp:lastModifiedBy>
  <cp:revision>19</cp:revision>
  <cp:lastPrinted>2013-01-30T15:05:00Z</cp:lastPrinted>
  <dcterms:created xsi:type="dcterms:W3CDTF">2012-09-19T14:06:28Z</dcterms:created>
  <dcterms:modified xsi:type="dcterms:W3CDTF">2013-12-20T14:50:00Z</dcterms:modified>
</cp:coreProperties>
</file>