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7" r:id="rId29"/>
    <p:sldId id="288" r:id="rId30"/>
    <p:sldId id="289" r:id="rId31"/>
    <p:sldId id="290" r:id="rId32"/>
    <p:sldId id="291" r:id="rId33"/>
    <p:sldId id="283" r:id="rId34"/>
    <p:sldId id="292" r:id="rId35"/>
    <p:sldId id="293" r:id="rId36"/>
    <p:sldId id="294" r:id="rId37"/>
    <p:sldId id="295" r:id="rId38"/>
    <p:sldId id="284" r:id="rId39"/>
    <p:sldId id="296" r:id="rId40"/>
    <p:sldId id="297" r:id="rId41"/>
    <p:sldId id="298" r:id="rId42"/>
    <p:sldId id="299" r:id="rId43"/>
    <p:sldId id="285" r:id="rId44"/>
    <p:sldId id="300" r:id="rId45"/>
    <p:sldId id="301" r:id="rId46"/>
    <p:sldId id="302" r:id="rId47"/>
    <p:sldId id="286" r:id="rId4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94" autoAdjust="0"/>
  </p:normalViewPr>
  <p:slideViewPr>
    <p:cSldViewPr>
      <p:cViewPr varScale="1">
        <p:scale>
          <a:sx n="82" d="100"/>
          <a:sy n="82" d="100"/>
        </p:scale>
        <p:origin x="-1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38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31/03/2010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31/03/2010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31/03/2010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31/03/2010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31/03/2010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31/03/2010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31/03/2010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31/03/2010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31/03/2010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31/03/2010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27CD-965A-4209-878A-00998F4925DE}" type="datetimeFigureOut">
              <a:rPr lang="it-IT" smtClean="0"/>
              <a:pPr/>
              <a:t>31/03/2010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71B27CD-965A-4209-878A-00998F4925DE}" type="datetimeFigureOut">
              <a:rPr lang="it-IT" smtClean="0"/>
              <a:pPr/>
              <a:t>31/03/2010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B159700-9EB2-4215-A603-4E88ED6FAB08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PEDAGOGIA DELLE ORGANIZZAZIONI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Il lavoro come formazione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lavoro: un’attività dell’uomo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lavoro è un’attività antropologicamente significativa.</a:t>
            </a:r>
          </a:p>
          <a:p>
            <a:r>
              <a:rPr lang="it-IT" dirty="0" smtClean="0"/>
              <a:t>Riveste un ruolo centrale nella vita della persona.</a:t>
            </a:r>
          </a:p>
          <a:p>
            <a:r>
              <a:rPr lang="it-IT" dirty="0" smtClean="0"/>
              <a:t>Soprattutto quando sa coniugare l’agire e l’essere.</a:t>
            </a:r>
          </a:p>
          <a:p>
            <a:r>
              <a:rPr lang="it-IT" dirty="0" smtClean="0"/>
              <a:t>Secondo </a:t>
            </a:r>
            <a:r>
              <a:rPr lang="it-IT" dirty="0" err="1" smtClean="0"/>
              <a:t>Bruner</a:t>
            </a:r>
            <a:r>
              <a:rPr lang="it-IT" dirty="0" smtClean="0"/>
              <a:t> il lavoro è l’attività più umana che esista.</a:t>
            </a:r>
          </a:p>
          <a:p>
            <a:r>
              <a:rPr lang="it-IT" dirty="0" smtClean="0"/>
              <a:t>Può diventare luogo di autentica realizzazione di sé.</a:t>
            </a:r>
          </a:p>
          <a:p>
            <a:r>
              <a:rPr lang="it-IT" dirty="0" smtClean="0"/>
              <a:t>Il lavoro è per la persona e non la persona per il lavoro.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lavoro buono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Dar vita a forme organizzative orientate a creare lavoro buono</a:t>
            </a:r>
          </a:p>
          <a:p>
            <a:r>
              <a:rPr lang="it-IT" dirty="0" smtClean="0"/>
              <a:t>Attuare una diversa organizzazione dell’organizzazione</a:t>
            </a:r>
          </a:p>
          <a:p>
            <a:r>
              <a:rPr lang="it-IT" dirty="0" smtClean="0"/>
              <a:t>Superare la dicotomia tra qualità del lavoro ed efficienza dell’impresa</a:t>
            </a:r>
          </a:p>
          <a:p>
            <a:r>
              <a:rPr lang="it-IT" dirty="0" smtClean="0"/>
              <a:t>Costruire i presupposti culturali per lo sviluppo di nuovi modi di essere e di produrre nei contesti lavorativi.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Coniugare etica e convenienza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Coniugare:</a:t>
            </a:r>
          </a:p>
          <a:p>
            <a:r>
              <a:rPr lang="it-IT" dirty="0" smtClean="0"/>
              <a:t>Etica e convenienza</a:t>
            </a:r>
          </a:p>
          <a:p>
            <a:r>
              <a:rPr lang="it-IT" dirty="0" smtClean="0"/>
              <a:t>Le ragioni dell’organizzazione umanistica e le ragioni del business aziendale</a:t>
            </a:r>
          </a:p>
          <a:p>
            <a:r>
              <a:rPr lang="it-IT" dirty="0" smtClean="0"/>
              <a:t>Soggettivo e collettivo</a:t>
            </a:r>
          </a:p>
          <a:p>
            <a:r>
              <a:rPr lang="it-IT" dirty="0" smtClean="0"/>
              <a:t>Pedagogico ed economico</a:t>
            </a:r>
          </a:p>
          <a:p>
            <a:r>
              <a:rPr lang="it-IT" dirty="0" smtClean="0"/>
              <a:t>Soggetto e organizzazione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L’organizzazione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Costrutto psicosociale</a:t>
            </a:r>
          </a:p>
          <a:p>
            <a:r>
              <a:rPr lang="it-IT" dirty="0" smtClean="0"/>
              <a:t>Sistema aperto</a:t>
            </a:r>
          </a:p>
          <a:p>
            <a:r>
              <a:rPr lang="it-IT" dirty="0" smtClean="0"/>
              <a:t>Microsocietà</a:t>
            </a:r>
          </a:p>
          <a:p>
            <a:r>
              <a:rPr lang="it-IT" dirty="0" smtClean="0"/>
              <a:t>In continuo divenire</a:t>
            </a:r>
          </a:p>
          <a:p>
            <a:r>
              <a:rPr lang="it-IT" dirty="0" smtClean="0"/>
              <a:t>Sistema proattivo</a:t>
            </a:r>
          </a:p>
          <a:p>
            <a:r>
              <a:rPr lang="it-IT" dirty="0" smtClean="0"/>
              <a:t>Flusso di azioni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Ripersonalizzazione</a:t>
            </a:r>
            <a:r>
              <a:rPr lang="it-IT" dirty="0" smtClean="0"/>
              <a:t> dell’organizzazione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Riconoscimento dei poteri dell’essere umano</a:t>
            </a:r>
          </a:p>
          <a:p>
            <a:r>
              <a:rPr lang="it-IT" dirty="0" smtClean="0"/>
              <a:t>Accreditamento dell’originalità cognitiva, affettiva, etica, estetica del soggetto</a:t>
            </a:r>
          </a:p>
          <a:p>
            <a:r>
              <a:rPr lang="it-IT" dirty="0" smtClean="0"/>
              <a:t>Incrementare le possibilità del soggetto di dirigere il proprio  itinerario di sviluppo professionale</a:t>
            </a:r>
          </a:p>
          <a:p>
            <a:r>
              <a:rPr lang="it-IT" dirty="0" smtClean="0"/>
              <a:t>Sviluppare l’</a:t>
            </a:r>
            <a:r>
              <a:rPr lang="it-IT" dirty="0" err="1" smtClean="0"/>
              <a:t>empowerment</a:t>
            </a:r>
            <a:r>
              <a:rPr lang="it-IT" dirty="0" smtClean="0"/>
              <a:t>, consapevole di valere</a:t>
            </a:r>
          </a:p>
          <a:p>
            <a:r>
              <a:rPr lang="it-IT" dirty="0" smtClean="0"/>
              <a:t>Avere la percezione di potere qualcosa all’interno dell’organizzazione</a:t>
            </a:r>
          </a:p>
          <a:p>
            <a:r>
              <a:rPr lang="it-IT" dirty="0" smtClean="0"/>
              <a:t>Un’organizzazione in grado di motivare senza costringere.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Costruire comunità professionali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Costruire comunità professionali </a:t>
            </a:r>
            <a:r>
              <a:rPr lang="it-IT" dirty="0" err="1" smtClean="0"/>
              <a:t>personologicamente</a:t>
            </a:r>
            <a:r>
              <a:rPr lang="it-IT" dirty="0" smtClean="0"/>
              <a:t> orientate</a:t>
            </a:r>
          </a:p>
          <a:p>
            <a:r>
              <a:rPr lang="it-IT" dirty="0" smtClean="0"/>
              <a:t>Convinte dell’</a:t>
            </a:r>
            <a:r>
              <a:rPr lang="it-IT" dirty="0" err="1" smtClean="0"/>
              <a:t>irrepetibilità</a:t>
            </a:r>
            <a:r>
              <a:rPr lang="it-IT" dirty="0" smtClean="0"/>
              <a:t> del contesto e dell’unicità delle persone</a:t>
            </a:r>
          </a:p>
          <a:p>
            <a:r>
              <a:rPr lang="it-IT" dirty="0" smtClean="0"/>
              <a:t>Consapevoli della  forza trasformativa, personale e collettiva, dei processi di formazione</a:t>
            </a:r>
          </a:p>
          <a:p>
            <a:r>
              <a:rPr lang="it-IT" dirty="0" smtClean="0"/>
              <a:t>Meno relazioni gerarchiche</a:t>
            </a:r>
          </a:p>
          <a:p>
            <a:r>
              <a:rPr lang="it-IT" dirty="0" smtClean="0"/>
              <a:t>Più relazioni cooperative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Comunità professionali in grado di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Accreditare  in modo autentico le persone</a:t>
            </a:r>
          </a:p>
          <a:p>
            <a:r>
              <a:rPr lang="it-IT" dirty="0" smtClean="0"/>
              <a:t>Favorire la </a:t>
            </a:r>
            <a:r>
              <a:rPr lang="it-IT" dirty="0" err="1" smtClean="0"/>
              <a:t>co-decisione</a:t>
            </a:r>
            <a:r>
              <a:rPr lang="it-IT" dirty="0" smtClean="0"/>
              <a:t> e la </a:t>
            </a:r>
            <a:r>
              <a:rPr lang="it-IT" dirty="0" err="1" smtClean="0"/>
              <a:t>co-progettazione</a:t>
            </a:r>
            <a:endParaRPr lang="it-IT" dirty="0" smtClean="0"/>
          </a:p>
          <a:p>
            <a:r>
              <a:rPr lang="it-IT" dirty="0" smtClean="0"/>
              <a:t>Sollecitare la diffusione di una cultura dei “pari”</a:t>
            </a:r>
          </a:p>
          <a:p>
            <a:r>
              <a:rPr lang="it-IT" dirty="0" smtClean="0"/>
              <a:t>Incrementare una “filosofia” della partecipazione</a:t>
            </a:r>
          </a:p>
          <a:p>
            <a:r>
              <a:rPr lang="it-IT" dirty="0" smtClean="0"/>
              <a:t>Favorire un sentire condiviso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</a:t>
            </a:r>
            <a:r>
              <a:rPr lang="it-IT" dirty="0" err="1" smtClean="0"/>
              <a:t>empowerment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Favorire lo sviluppo dell’</a:t>
            </a:r>
            <a:r>
              <a:rPr lang="it-IT" dirty="0" err="1" smtClean="0"/>
              <a:t>empowerment</a:t>
            </a:r>
            <a:r>
              <a:rPr lang="it-IT" dirty="0" smtClean="0"/>
              <a:t> attraverso un’imprenditoriali formativa destinata a responsabilizzare, custodendo la crescita del soggetto al più alto livello di umanità.</a:t>
            </a:r>
          </a:p>
          <a:p>
            <a:r>
              <a:rPr lang="it-IT" dirty="0" smtClean="0"/>
              <a:t>Creare un’organizzazione </a:t>
            </a:r>
            <a:r>
              <a:rPr lang="it-IT" dirty="0" err="1" smtClean="0"/>
              <a:t>empowering</a:t>
            </a:r>
            <a:r>
              <a:rPr lang="it-IT" dirty="0" smtClean="0"/>
              <a:t> attraverso una cultura organizzativa caratterizzata dall’accreditare e dal far vivere l’esperienza lavorativa come vicenda in grado di contribuire alla soddisfazione per la persona della domanda di incremento del proprio essere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lavoro luogo di formazione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Luogo di formazione</a:t>
            </a:r>
          </a:p>
          <a:p>
            <a:r>
              <a:rPr lang="it-IT" dirty="0" smtClean="0"/>
              <a:t>“Educatore implicito”</a:t>
            </a:r>
          </a:p>
          <a:p>
            <a:r>
              <a:rPr lang="it-IT" dirty="0" smtClean="0"/>
              <a:t>Singolare spazio di nuova e diversa educabilità</a:t>
            </a:r>
          </a:p>
          <a:p>
            <a:r>
              <a:rPr lang="it-IT" dirty="0" smtClean="0"/>
              <a:t>Territorio dove liberare l’intelligenza creativa</a:t>
            </a:r>
          </a:p>
          <a:p>
            <a:r>
              <a:rPr lang="it-IT" dirty="0" smtClean="0"/>
              <a:t>Luogo di promozione delle opportunità le opportunità per la manifestazione e il consolidamento di doti e risorse personali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Neoumanesimo organizzativo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Etica del lavoro: attuare per tutti le condizioni di un lavoro dignitoso ed equo</a:t>
            </a:r>
          </a:p>
          <a:p>
            <a:r>
              <a:rPr lang="it-IT" dirty="0" smtClean="0"/>
              <a:t>Etica per il lavoro: promuovere la disposizione a considerare il lavoro come bene da condividere e realizzare per tutti</a:t>
            </a:r>
          </a:p>
          <a:p>
            <a:r>
              <a:rPr lang="it-IT" dirty="0" smtClean="0"/>
              <a:t>Etica nel lavoro: vivere il lavoro in maniera responsabile e competente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Cultura della formazione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Cultura della crescita delle persone</a:t>
            </a:r>
          </a:p>
          <a:p>
            <a:r>
              <a:rPr lang="it-IT" dirty="0" smtClean="0"/>
              <a:t>Ricerca di un’autentica qualità formativa dell’esperienza del lavoro</a:t>
            </a:r>
          </a:p>
          <a:p>
            <a:r>
              <a:rPr lang="it-IT" dirty="0" smtClean="0"/>
              <a:t>Formazione centrata primariamente sullo sviluppo delle potenzialità creative dei soggetti</a:t>
            </a:r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Intelligenza organizzativa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Favorisce lo sviluppo di idee personali</a:t>
            </a:r>
          </a:p>
          <a:p>
            <a:r>
              <a:rPr lang="it-IT" dirty="0" smtClean="0"/>
              <a:t>Incoraggia l’autonomia decisionale</a:t>
            </a:r>
          </a:p>
          <a:p>
            <a:r>
              <a:rPr lang="it-IT" dirty="0" smtClean="0"/>
              <a:t>Dà fiducia e sostegno</a:t>
            </a:r>
          </a:p>
          <a:p>
            <a:r>
              <a:rPr lang="it-IT" dirty="0" smtClean="0"/>
              <a:t>Incentiva la libertà, lo stupore</a:t>
            </a:r>
          </a:p>
          <a:p>
            <a:r>
              <a:rPr lang="it-IT" dirty="0" smtClean="0"/>
              <a:t>Incrementa la disposizione ad apprendere</a:t>
            </a: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 lavoratori come soggetti “epistemici”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Ai lavoratori si guarda sempre più come a soggetti epistemici che, in virtù di interazioni sociali e discorsive nonché di una riflessione critica sull’esperienza, si appropriano cognitivamente ed emotivamente della realtà organizzativa cui appartengono.</a:t>
            </a: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Learning</a:t>
            </a:r>
            <a:r>
              <a:rPr lang="it-IT" dirty="0" smtClean="0"/>
              <a:t> </a:t>
            </a:r>
            <a:r>
              <a:rPr lang="it-IT" dirty="0" err="1" smtClean="0"/>
              <a:t>organization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L’organizzazione dà significato alle esperienze avviando pratiche riflessive</a:t>
            </a:r>
          </a:p>
          <a:p>
            <a:r>
              <a:rPr lang="it-IT" dirty="0" smtClean="0"/>
              <a:t>Agisce come una comunità epistemica intenzionata a governare la complessità mediante l’apprendimento e la produzione di conoscenza</a:t>
            </a:r>
          </a:p>
          <a:p>
            <a:r>
              <a:rPr lang="it-IT" dirty="0" smtClean="0"/>
              <a:t>Organizzazione pedagogicamente responsabilizzata volta a promuovere una cultura dell’apprendimento e dell’autoformazione</a:t>
            </a:r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Pedagogia delle organizzazioni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Costruire un sapere da, su e per l’organizzazione come contesto formativo</a:t>
            </a:r>
          </a:p>
          <a:p>
            <a:r>
              <a:rPr lang="it-IT" smtClean="0"/>
              <a:t>Un a cultura </a:t>
            </a:r>
            <a:r>
              <a:rPr lang="it-IT" dirty="0" smtClean="0"/>
              <a:t>organizzativa </a:t>
            </a:r>
            <a:r>
              <a:rPr lang="it-IT" dirty="0" err="1" smtClean="0"/>
              <a:t>empowering</a:t>
            </a:r>
            <a:r>
              <a:rPr lang="it-IT" dirty="0" smtClean="0"/>
              <a:t> e dunque di una cultura da stimare peculiare e considerevole risorsa per l’apprendimento, la formazione e la produzione di sapere professionale</a:t>
            </a:r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714348" y="3643314"/>
            <a:ext cx="7772400" cy="1362456"/>
          </a:xfrm>
        </p:spPr>
        <p:txBody>
          <a:bodyPr/>
          <a:lstStyle/>
          <a:p>
            <a:r>
              <a:rPr lang="it-IT" dirty="0" smtClean="0"/>
              <a:t>L’organizzazione postindustriale.</a:t>
            </a:r>
            <a:br>
              <a:rPr lang="it-IT" dirty="0" smtClean="0"/>
            </a:br>
            <a:r>
              <a:rPr lang="it-IT" dirty="0" smtClean="0"/>
              <a:t>Istanze di neoumanesimo organizzativo.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Le organizzazioni come arene emotive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vita organizzativa quotidiana è pervasa e </a:t>
            </a:r>
            <a:r>
              <a:rPr lang="it-IT" dirty="0" err="1" smtClean="0"/>
              <a:t>tessua</a:t>
            </a:r>
            <a:r>
              <a:rPr lang="it-IT" dirty="0" smtClean="0"/>
              <a:t> dalle emozioni e dai sentimenti.</a:t>
            </a:r>
          </a:p>
          <a:p>
            <a:r>
              <a:rPr lang="it-IT" dirty="0" smtClean="0"/>
              <a:t>Le persone portano dentro le organizzazioni vissuti e cultura emozionale, attraverso cui costruiscono il proprio luogo lavorativo</a:t>
            </a:r>
          </a:p>
          <a:p>
            <a:r>
              <a:rPr lang="it-IT" dirty="0" smtClean="0"/>
              <a:t>Conferiscono significato al proprio lavoro</a:t>
            </a:r>
          </a:p>
          <a:p>
            <a:r>
              <a:rPr lang="it-IT" dirty="0" smtClean="0"/>
              <a:t>Negoziano il significato di una realtà condivisa</a:t>
            </a:r>
          </a:p>
          <a:p>
            <a:r>
              <a:rPr lang="it-IT" dirty="0" smtClean="0"/>
              <a:t>Stabiliscono le comunicazioni interpersonali.</a:t>
            </a:r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Il rischio di una nuova etica puritana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È sempre più diffusa l’idea che all’organizzazione si debba sacrificare tutto</a:t>
            </a:r>
          </a:p>
          <a:p>
            <a:r>
              <a:rPr lang="it-IT" dirty="0" smtClean="0"/>
              <a:t>“Chi vuol vincere deve fare l’esperienza dell’ascesi, deve sacrificarsi (sacrificare la sua vita, il suo tempo, la sua famiglia) all’organizzazione di cui indossa i colori e deve gioire di questa rinuncia poiché non c’è compito più nobile che svolgere la missione affidatagli” (E. </a:t>
            </a:r>
            <a:r>
              <a:rPr lang="it-IT" dirty="0" err="1" smtClean="0"/>
              <a:t>Enriquez</a:t>
            </a:r>
            <a:r>
              <a:rPr lang="it-IT" dirty="0" smtClean="0"/>
              <a:t>)</a:t>
            </a:r>
          </a:p>
          <a:p>
            <a:r>
              <a:rPr lang="it-IT" dirty="0" smtClean="0"/>
              <a:t>In questo contesto l’uomo che riesce non è l’uomo nobile, virtuoso, è l’uomo della performance misurabile, performance che deve sempre ricominciare, non essendo mai la vittoria definitiva</a:t>
            </a:r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Un’organizzazione seducente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L’organizzazione fa sì che i soggetti si affezioni ad essa e la potenzino costruendo un’immagine sociale seducente e una malattia dell’idealità</a:t>
            </a:r>
          </a:p>
          <a:p>
            <a:r>
              <a:rPr lang="it-IT" dirty="0" smtClean="0"/>
              <a:t>L’organizzazione tenta di catturare gli individui nella trappola dei loro desideri di affermazione narcisistica consegnandosi il potere di soddisfarli</a:t>
            </a:r>
          </a:p>
          <a:p>
            <a:r>
              <a:rPr lang="it-IT" dirty="0" smtClean="0"/>
              <a:t>Chiede ai soggetti di idealizzarla e di identificarsi con essa e chiede una devozione incondizionata</a:t>
            </a:r>
          </a:p>
          <a:p>
            <a:r>
              <a:rPr lang="it-IT" dirty="0" smtClean="0"/>
              <a:t>L’organizzazione, presentandosi come onnipotente, risponde ai bisogni narcisistici del soggetto</a:t>
            </a:r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La duplice natura dell’organizzazione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Vi sono elementi espliciti e consapevoli</a:t>
            </a:r>
          </a:p>
          <a:p>
            <a:r>
              <a:rPr lang="it-IT" dirty="0" smtClean="0"/>
              <a:t>Vi è un’organizzazione “nascosta” fatta da elementi impliciti e inconsapevoli che hanno una </a:t>
            </a:r>
            <a:r>
              <a:rPr lang="it-IT" dirty="0" err="1" smtClean="0"/>
              <a:t>ricoduta</a:t>
            </a:r>
            <a:r>
              <a:rPr lang="it-IT" dirty="0" smtClean="0"/>
              <a:t> importante sulla qualità delle relazioni e sui risultati</a:t>
            </a:r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Quando l’organizzazione favorisce i “disturbi dell’essere”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 nome del profitto e della produttività la vita individuale è sacrificata, la personale autenticità e singolarità sono mortificate, le energie emotive e progettuali sono dissipate, il mondo interno è messo a tacere, i vissuti ingombranti sono contenuti perché non inquinino la vita lavorativa, l’agire professionale è ricondotto unicamente alle dimensioni di ruolo e di compito</a:t>
            </a:r>
          </a:p>
          <a:p>
            <a:r>
              <a:rPr lang="it-IT" dirty="0" smtClean="0"/>
              <a:t>Il rischio è che si passi dal “vero sé” al falso sé”.</a:t>
            </a:r>
            <a:endParaRPr lang="it-IT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rimozione del sentire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Agire sulle componenti implicite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Difficilmente è possibile realizzare interventi efficaci di riorganizzazione di una organizzazione senza agire anche sulle componenti implicite e  inconsce che contrassegnano i processi organizzativi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La rimozione degli aspetti inconsci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 organizzazioni, rimuovendo il tessuto irrazionale che sta sotto ai principi e ai metodi della razionalità e dell’efficienza, si rendono inconsapevoli del latente dal quale la loro vita è trasformata; inconsapevoli dei bisogni psicologici e delle dinamiche inconsce che l’individuo porta con sé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Lavoro e motivazioni personali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Ognuno ha bisogno di significati personali</a:t>
            </a:r>
          </a:p>
          <a:p>
            <a:r>
              <a:rPr lang="it-IT" dirty="0" smtClean="0"/>
              <a:t>Ognuno ha bisogno di essere protagonista di un agire provvisto di senso e di partecipazione emotiva</a:t>
            </a:r>
          </a:p>
          <a:p>
            <a:r>
              <a:rPr lang="it-IT" dirty="0" smtClean="0"/>
              <a:t>Ognuno entra e vive nell’organizzazione con bisogni di </a:t>
            </a:r>
          </a:p>
          <a:p>
            <a:pPr lvl="1"/>
            <a:r>
              <a:rPr lang="it-IT" dirty="0" smtClean="0"/>
              <a:t>Riconoscimento</a:t>
            </a:r>
          </a:p>
          <a:p>
            <a:pPr lvl="1"/>
            <a:r>
              <a:rPr lang="it-IT" dirty="0" smtClean="0"/>
              <a:t>Visibilità</a:t>
            </a:r>
          </a:p>
          <a:p>
            <a:pPr lvl="1"/>
            <a:r>
              <a:rPr lang="it-IT" dirty="0" smtClean="0"/>
              <a:t>Valorizzazione</a:t>
            </a:r>
          </a:p>
          <a:p>
            <a:pPr lvl="1"/>
            <a:r>
              <a:rPr lang="it-IT" dirty="0" smtClean="0"/>
              <a:t>apprezzamento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L’organizzazione umanistica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Verso un’organizzazione umanistica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Il sentire ha un’incidenza generativa e </a:t>
            </a:r>
            <a:r>
              <a:rPr lang="it-IT" dirty="0" err="1" smtClean="0"/>
              <a:t>sostentativa</a:t>
            </a:r>
            <a:r>
              <a:rPr lang="it-IT" dirty="0" smtClean="0"/>
              <a:t> nei riguardi del conoscere, del sapere, del fare e dell’apprendere</a:t>
            </a:r>
          </a:p>
          <a:p>
            <a:r>
              <a:rPr lang="it-IT" dirty="0" smtClean="0"/>
              <a:t>Un’organizzazione che ascolta e incoraggia, un’organizzazione dotata di intelligenza emotiva, ha un influsso positivo sulla motivazione al lavoro, sui processi di apprendimento</a:t>
            </a:r>
          </a:p>
          <a:p>
            <a:r>
              <a:rPr lang="it-IT" dirty="0" smtClean="0"/>
              <a:t>Un’atmosfera “affettuosa” suscita motivazioni, curiosità, desiderio di esplorazione e conoscenza, agevola la produzione di nuove idee, facilita l’espressione libera e creativa.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Coniugare i valori soggettivi con quelli aziendali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L’organizzazione ha il compito di favorire la coniugazione tra valori soggettivi e valori aziendali e di ridurre il più possibile lo scarto e la dissonanza tra i primi e i secondi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Coniugare la logica della produzione con quella dell’apprendimento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Diventa necessario coniugare la logica della produzione con quella dell’apprendimento personale e organizzativo e dell’innovazione</a:t>
            </a:r>
          </a:p>
          <a:p>
            <a:r>
              <a:rPr lang="it-IT" dirty="0" smtClean="0"/>
              <a:t>Rendere possibile il recupero di significato dei processi come flusso di comunicazioni che vanno al di là dei rigidi confini delle strutture organizzative e dell’esecuzione di mansioni predefinite</a:t>
            </a:r>
          </a:p>
          <a:p>
            <a:r>
              <a:rPr lang="it-IT" dirty="0" smtClean="0"/>
              <a:t>Sostenere motivazione e impegno e senso di appartenenza</a:t>
            </a:r>
          </a:p>
          <a:p>
            <a:r>
              <a:rPr lang="it-IT" dirty="0" smtClean="0"/>
              <a:t>Sviluppare integrazione organizzativa e relazioni </a:t>
            </a:r>
            <a:r>
              <a:rPr lang="it-IT" dirty="0" err="1" smtClean="0"/>
              <a:t>intefunzionali</a:t>
            </a:r>
            <a:endParaRPr lang="it-IT" dirty="0" smtClean="0"/>
          </a:p>
          <a:p>
            <a:r>
              <a:rPr lang="it-IT" dirty="0" smtClean="0"/>
              <a:t>Comprendere e interiorizzare norme e valori organizzativi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Dal produttivo al produttore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Si tratta di favorire il passaggio dal produttivo al produttore</a:t>
            </a:r>
          </a:p>
          <a:p>
            <a:r>
              <a:rPr lang="it-IT" dirty="0" smtClean="0"/>
              <a:t>Da soggetto comandato a soggetto persona</a:t>
            </a:r>
          </a:p>
          <a:p>
            <a:r>
              <a:rPr lang="it-IT" dirty="0" smtClean="0"/>
              <a:t>Da soggetto </a:t>
            </a:r>
            <a:r>
              <a:rPr lang="it-IT" dirty="0" err="1" smtClean="0"/>
              <a:t>eterocontrollato</a:t>
            </a:r>
            <a:r>
              <a:rPr lang="it-IT" dirty="0" smtClean="0"/>
              <a:t> e indifferente a soggetto </a:t>
            </a:r>
            <a:r>
              <a:rPr lang="it-IT" dirty="0" err="1" smtClean="0"/>
              <a:t>autocontrollato</a:t>
            </a:r>
            <a:r>
              <a:rPr lang="it-IT" dirty="0" smtClean="0"/>
              <a:t> e motivato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Un’organizzazione sufficientemente buona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Contesto “devoto” (</a:t>
            </a:r>
            <a:r>
              <a:rPr lang="it-IT" dirty="0" err="1" smtClean="0"/>
              <a:t>Winnicott</a:t>
            </a:r>
            <a:r>
              <a:rPr lang="it-IT" dirty="0" smtClean="0"/>
              <a:t>)</a:t>
            </a:r>
          </a:p>
          <a:p>
            <a:r>
              <a:rPr lang="it-IT" dirty="0" smtClean="0"/>
              <a:t>Un </a:t>
            </a:r>
            <a:r>
              <a:rPr lang="it-IT" smtClean="0"/>
              <a:t>contenitore sufficientemente </a:t>
            </a:r>
            <a:r>
              <a:rPr lang="it-IT" dirty="0" smtClean="0"/>
              <a:t>buono in grado di esprimere accoglienza e ascolto.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Un’organizzazione produttrice di soggettività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Un’organizzazione motivante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 organizzazione che puntano al raggiungimento di obiettivi di eccellenza sono ormai consapevoli che è necessario un forte investimento motivazionale da parte dei propri componenti</a:t>
            </a:r>
          </a:p>
          <a:p>
            <a:r>
              <a:rPr lang="it-IT" dirty="0" smtClean="0"/>
              <a:t>Si tratta di ridare centralità alla persona, valorizzare la soggettività, di esprimere fiducia nella persona e nella sua possibilità e volontà di miglioramento</a:t>
            </a:r>
          </a:p>
          <a:p>
            <a:r>
              <a:rPr lang="it-IT" dirty="0" smtClean="0"/>
              <a:t>Il lavoratore è considerato come agente di trasformazione e di miglioramento continui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4282" y="704088"/>
            <a:ext cx="8929718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Un’organizzazione “antropocentrica”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Consapevolezza che la redditività dipende sempre più da risorse immateriali come:</a:t>
            </a:r>
          </a:p>
          <a:p>
            <a:pPr lvl="1"/>
            <a:r>
              <a:rPr lang="it-IT" dirty="0" smtClean="0"/>
              <a:t>I </a:t>
            </a:r>
            <a:r>
              <a:rPr lang="it-IT" dirty="0" smtClean="0"/>
              <a:t>talenti </a:t>
            </a:r>
            <a:r>
              <a:rPr lang="it-IT" dirty="0" smtClean="0"/>
              <a:t>dei soggetti che lavorano</a:t>
            </a:r>
          </a:p>
          <a:p>
            <a:pPr lvl="1"/>
            <a:r>
              <a:rPr lang="it-IT" dirty="0" smtClean="0"/>
              <a:t>L’impegno e l’entusiasmo delle persone</a:t>
            </a:r>
          </a:p>
          <a:p>
            <a:pPr lvl="1"/>
            <a:r>
              <a:rPr lang="it-IT" dirty="0" smtClean="0"/>
              <a:t>La conoscenza e la competenza dei lavoratori</a:t>
            </a:r>
          </a:p>
          <a:p>
            <a:pPr lvl="1"/>
            <a:r>
              <a:rPr lang="it-IT" dirty="0" smtClean="0"/>
              <a:t>La gestione e lo sviluppo delle risorse umane</a:t>
            </a:r>
          </a:p>
          <a:p>
            <a:pPr lvl="1"/>
            <a:r>
              <a:rPr lang="it-IT" dirty="0" smtClean="0"/>
              <a:t>La capacita delle persone di leggere le esigente emergenti e dare ad esse delle risposte adeguate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Organizzazioni dal “volto umano”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È possibile un a crescente sintonia tra le ragioni del business aziendale e le ragioni dell’organizzazione dal “volto umano”</a:t>
            </a:r>
          </a:p>
          <a:p>
            <a:r>
              <a:rPr lang="it-IT" dirty="0" smtClean="0"/>
              <a:t>Neoumanesimo aziendale</a:t>
            </a:r>
          </a:p>
          <a:p>
            <a:r>
              <a:rPr lang="it-IT" dirty="0" smtClean="0"/>
              <a:t>Modificazione del clima e della cultura aziendali</a:t>
            </a:r>
          </a:p>
          <a:p>
            <a:r>
              <a:rPr lang="it-IT" dirty="0" smtClean="0"/>
              <a:t>Centralità delle persone chiamate  a sostenere le istanze di sviluppo dell’organizzazione e a contribuire all’elaborazione delle strategie e alla produzione di valore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Una cultura dell’</a:t>
            </a:r>
            <a:r>
              <a:rPr lang="it-IT" dirty="0" err="1" smtClean="0"/>
              <a:t>empowerment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Si tratta di sviluppare una cultura dell’</a:t>
            </a:r>
            <a:r>
              <a:rPr lang="it-IT" dirty="0" err="1" smtClean="0"/>
              <a:t>empowerment</a:t>
            </a:r>
            <a:r>
              <a:rPr lang="it-IT" dirty="0" smtClean="0"/>
              <a:t> della </a:t>
            </a:r>
            <a:r>
              <a:rPr lang="it-IT" dirty="0" err="1" smtClean="0"/>
              <a:t>partnerschip</a:t>
            </a:r>
            <a:r>
              <a:rPr lang="it-IT" dirty="0" smtClean="0"/>
              <a:t>.</a:t>
            </a:r>
          </a:p>
          <a:p>
            <a:r>
              <a:rPr lang="it-IT" dirty="0" smtClean="0"/>
              <a:t>Il processo di </a:t>
            </a:r>
            <a:r>
              <a:rPr lang="it-IT" dirty="0" err="1" smtClean="0"/>
              <a:t>empowerment</a:t>
            </a:r>
            <a:r>
              <a:rPr lang="it-IT" dirty="0" smtClean="0"/>
              <a:t> aiuta la persona a passare da un’organizzazione “</a:t>
            </a:r>
            <a:r>
              <a:rPr lang="it-IT" dirty="0" err="1" smtClean="0"/>
              <a:t>burucratico-gerarchico-paternalistico</a:t>
            </a:r>
            <a:r>
              <a:rPr lang="it-IT" dirty="0" smtClean="0"/>
              <a:t>” ad una “imprenditoriale emancipante.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Ripersonalizzare</a:t>
            </a:r>
            <a:r>
              <a:rPr lang="it-IT" dirty="0" smtClean="0"/>
              <a:t>.</a:t>
            </a:r>
            <a:br>
              <a:rPr lang="it-IT" dirty="0" smtClean="0"/>
            </a:br>
            <a:r>
              <a:rPr lang="it-IT" dirty="0" smtClean="0"/>
              <a:t>L’organizzazione, soggetto e luogo educativo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Ripersonalizzare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L’umanizzazione della persona richiede </a:t>
            </a:r>
          </a:p>
          <a:p>
            <a:pPr lvl="1"/>
            <a:r>
              <a:rPr lang="it-IT" dirty="0" smtClean="0"/>
              <a:t>Apertura</a:t>
            </a:r>
          </a:p>
          <a:p>
            <a:pPr lvl="1"/>
            <a:r>
              <a:rPr lang="it-IT" dirty="0" smtClean="0"/>
              <a:t>Disponibilità al cambiamento</a:t>
            </a:r>
          </a:p>
          <a:p>
            <a:pPr lvl="1"/>
            <a:r>
              <a:rPr lang="it-IT" dirty="0" smtClean="0"/>
              <a:t>Progettualità</a:t>
            </a:r>
          </a:p>
          <a:p>
            <a:pPr lvl="1"/>
            <a:r>
              <a:rPr lang="it-IT" dirty="0" smtClean="0"/>
              <a:t>Immaginazione</a:t>
            </a:r>
          </a:p>
          <a:p>
            <a:pPr lvl="1"/>
            <a:r>
              <a:rPr lang="it-IT" dirty="0" smtClean="0"/>
              <a:t>Pensiero divergente</a:t>
            </a:r>
          </a:p>
          <a:p>
            <a:pPr lvl="1"/>
            <a:r>
              <a:rPr lang="it-IT" dirty="0" smtClean="0"/>
              <a:t>“nascita continua”</a:t>
            </a:r>
          </a:p>
          <a:p>
            <a:pPr lvl="1"/>
            <a:r>
              <a:rPr lang="it-IT" dirty="0" smtClean="0"/>
              <a:t>Reinvenzione quotidiana del proprio agire professionale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“buona” leadership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Creare un clima organizzativo di sfida intellettuale</a:t>
            </a:r>
          </a:p>
          <a:p>
            <a:r>
              <a:rPr lang="it-IT" dirty="0" smtClean="0"/>
              <a:t>Capace  di favorire l’assunzione di rischi</a:t>
            </a:r>
          </a:p>
          <a:p>
            <a:r>
              <a:rPr lang="it-IT" dirty="0" smtClean="0"/>
              <a:t>In direzione dell’innovazione e del cambiamento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L’organizzazione </a:t>
            </a:r>
            <a:r>
              <a:rPr lang="it-IT" dirty="0" err="1" smtClean="0"/>
              <a:t>post-fordista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Recupero della soggettività</a:t>
            </a:r>
          </a:p>
          <a:p>
            <a:r>
              <a:rPr lang="it-IT" dirty="0" smtClean="0"/>
              <a:t>Crescita del rischio</a:t>
            </a:r>
          </a:p>
          <a:p>
            <a:r>
              <a:rPr lang="it-IT" dirty="0" smtClean="0"/>
              <a:t>Le persone si sentono sulle spalle il rischio e reclamano dunque anche l’intelligenza e il potere necessari per gestirlo</a:t>
            </a:r>
          </a:p>
          <a:p>
            <a:r>
              <a:rPr lang="it-IT" dirty="0" smtClean="0"/>
              <a:t>Il lavoratore, in questo quadro, deve essere visto non tanto come un erogatore di forza produttiva quanto piuttosto come capitale intellettuale e relazionale che si innova attraverso l’apprendimento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L’organizzazione umanistica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L’organizzazione umanistica mentre incentiva i </a:t>
            </a:r>
            <a:r>
              <a:rPr lang="it-IT" dirty="0" err="1" smtClean="0"/>
              <a:t>disvelamenti</a:t>
            </a:r>
            <a:r>
              <a:rPr lang="it-IT" dirty="0" smtClean="0"/>
              <a:t> </a:t>
            </a:r>
            <a:r>
              <a:rPr lang="it-IT" dirty="0" err="1" smtClean="0"/>
              <a:t>identitari</a:t>
            </a:r>
            <a:r>
              <a:rPr lang="it-IT" dirty="0" smtClean="0"/>
              <a:t>, moltiplica le potenzialità emotive e cognitive e consolida le capacità relazionali, produce soggettività e la utilizza al livello più alto nella partecipazione e nella gestione organizzativa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Dare qualità al lavoro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Dare qualità al lavoro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Per dare qualità al lavoro le organizzazioni devono considerare le persone come il bene più prezioso e il loro </a:t>
            </a:r>
            <a:r>
              <a:rPr lang="it-IT" dirty="0" err="1" smtClean="0"/>
              <a:t>empowerment</a:t>
            </a:r>
            <a:r>
              <a:rPr lang="it-IT" dirty="0" smtClean="0"/>
              <a:t> come l’investimento più produttivo</a:t>
            </a:r>
          </a:p>
          <a:p>
            <a:r>
              <a:rPr lang="it-IT" dirty="0" smtClean="0"/>
              <a:t>Lavoro, identità, progetto esistenziale si legano inestricabilmente. Il progetto biografico si realizza mediante il lavoro</a:t>
            </a:r>
          </a:p>
          <a:p>
            <a:r>
              <a:rPr lang="it-IT" dirty="0" smtClean="0"/>
              <a:t>Quando il lavoro non è appiattito sul registro del </a:t>
            </a:r>
            <a:r>
              <a:rPr lang="it-IT" dirty="0" err="1" smtClean="0"/>
              <a:t>produttivismo</a:t>
            </a:r>
            <a:r>
              <a:rPr lang="it-IT" dirty="0" smtClean="0"/>
              <a:t> lo si può cogliere nelle sue dimensioni di valore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centralità del lavoro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lavoro è meno al centro, ma paradossalmente è più centrale. Meno al centro, perché la vita personale ne fa la parte di un tutto più ampio. Più al centro, perché ora deve offrire a ciascuno il potere di fare qualcosa delle sua vita, di essere soggetto della sua storia</a:t>
            </a:r>
          </a:p>
          <a:p>
            <a:r>
              <a:rPr lang="it-IT" dirty="0" smtClean="0"/>
              <a:t>Lavoro e libertà sono inseparabili. In assenza del primo la seconda è illusoria, in mancanza della seconda il primo è assoggettamento</a:t>
            </a:r>
          </a:p>
          <a:p>
            <a:r>
              <a:rPr lang="it-IT" dirty="0" smtClean="0"/>
              <a:t>La persona è autenticamente tale quando nel lavoro avverte liberamente attuata la soggettiva umanità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lavoro liberante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lavoro è, dunque, preziosa risorsa formativa liberante e </a:t>
            </a:r>
            <a:r>
              <a:rPr lang="it-IT" dirty="0" err="1" smtClean="0"/>
              <a:t>realizzativa</a:t>
            </a:r>
            <a:r>
              <a:rPr lang="it-IT" dirty="0" smtClean="0"/>
              <a:t>, </a:t>
            </a:r>
            <a:r>
              <a:rPr lang="it-IT" dirty="0" err="1" smtClean="0"/>
              <a:t>creativizzante</a:t>
            </a:r>
            <a:r>
              <a:rPr lang="it-IT" dirty="0" smtClean="0"/>
              <a:t> e </a:t>
            </a:r>
            <a:r>
              <a:rPr lang="it-IT" dirty="0" err="1" smtClean="0"/>
              <a:t>valorativa</a:t>
            </a:r>
            <a:r>
              <a:rPr lang="it-IT" dirty="0" smtClean="0"/>
              <a:t>, </a:t>
            </a:r>
            <a:r>
              <a:rPr lang="it-IT" dirty="0" err="1" smtClean="0"/>
              <a:t>costituiendosi</a:t>
            </a:r>
            <a:r>
              <a:rPr lang="it-IT" dirty="0" smtClean="0"/>
              <a:t> esperienza di coinvolgimento e provocazione delle diverse componenti della personalità, scena dove matura la ricerca </a:t>
            </a:r>
            <a:r>
              <a:rPr lang="it-IT" dirty="0" err="1" smtClean="0"/>
              <a:t>identitaria</a:t>
            </a:r>
            <a:r>
              <a:rPr lang="it-IT" dirty="0" smtClean="0"/>
              <a:t> che sollecita il soggetto a rivelare e a far riconoscere la personale singolarità e capacità generativa mediante il proprio agire professionale, attività grazie alla quale egli contribuisce singolarmente al processo di trasformazione del mondo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buona leadership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458</TotalTime>
  <Words>1919</Words>
  <Application>Microsoft Office PowerPoint</Application>
  <PresentationFormat>Presentazione su schermo (4:3)</PresentationFormat>
  <Paragraphs>188</Paragraphs>
  <Slides>47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47</vt:i4>
      </vt:variant>
    </vt:vector>
  </HeadingPairs>
  <TitlesOfParts>
    <vt:vector size="48" baseType="lpstr">
      <vt:lpstr>Equinozio</vt:lpstr>
      <vt:lpstr>PEDAGOGIA DELLE ORGANIZZAZIONI</vt:lpstr>
      <vt:lpstr>Il lavoro: un’attività dell’uomo</vt:lpstr>
      <vt:lpstr>Il lavoro buono</vt:lpstr>
      <vt:lpstr>Coniugare etica e convenienza</vt:lpstr>
      <vt:lpstr>L’organizzazione</vt:lpstr>
      <vt:lpstr>Ripersonalizzazione dell’organizzazione</vt:lpstr>
      <vt:lpstr>Costruire comunità professionali</vt:lpstr>
      <vt:lpstr>Comunità professionali in grado di</vt:lpstr>
      <vt:lpstr>L’empowerment</vt:lpstr>
      <vt:lpstr>Il lavoro luogo di formazione</vt:lpstr>
      <vt:lpstr>Neoumanesimo organizzativo</vt:lpstr>
      <vt:lpstr>Cultura della formazione</vt:lpstr>
      <vt:lpstr>Intelligenza organizzativa</vt:lpstr>
      <vt:lpstr>I lavoratori come soggetti “epistemici”</vt:lpstr>
      <vt:lpstr>Learning organization</vt:lpstr>
      <vt:lpstr>Pedagogia delle organizzazioni</vt:lpstr>
      <vt:lpstr>L’organizzazione postindustriale. Istanze di neoumanesimo organizzativo.</vt:lpstr>
      <vt:lpstr>Le organizzazioni come arene emotive</vt:lpstr>
      <vt:lpstr>Il rischio di una nuova etica puritana</vt:lpstr>
      <vt:lpstr>Un’organizzazione seducente</vt:lpstr>
      <vt:lpstr>La duplice natura dell’organizzazione</vt:lpstr>
      <vt:lpstr>Quando l’organizzazione favorisce i “disturbi dell’essere”</vt:lpstr>
      <vt:lpstr>La rimozione del sentire</vt:lpstr>
      <vt:lpstr>Agire sulle componenti implicite</vt:lpstr>
      <vt:lpstr>La rimozione degli aspetti inconsci</vt:lpstr>
      <vt:lpstr>Lavoro e motivazioni personali</vt:lpstr>
      <vt:lpstr>L’organizzazione umanistica</vt:lpstr>
      <vt:lpstr>Verso un’organizzazione umanistica</vt:lpstr>
      <vt:lpstr>Coniugare i valori soggettivi con quelli aziendali</vt:lpstr>
      <vt:lpstr>Coniugare la logica della produzione con quella dell’apprendimento</vt:lpstr>
      <vt:lpstr>Dal produttivo al produttore</vt:lpstr>
      <vt:lpstr>Un’organizzazione sufficientemente buona</vt:lpstr>
      <vt:lpstr>Un’organizzazione produttrice di soggettività</vt:lpstr>
      <vt:lpstr>Un’organizzazione motivante</vt:lpstr>
      <vt:lpstr>Un’organizzazione “antropocentrica”</vt:lpstr>
      <vt:lpstr>Organizzazioni dal “volto umano”</vt:lpstr>
      <vt:lpstr>Una cultura dell’empowerment</vt:lpstr>
      <vt:lpstr>Ripersonalizzare. L’organizzazione, soggetto e luogo educativo</vt:lpstr>
      <vt:lpstr>Ripersonalizzare</vt:lpstr>
      <vt:lpstr>La “buona” leadership </vt:lpstr>
      <vt:lpstr>L’organizzazione post-fordista</vt:lpstr>
      <vt:lpstr>L’organizzazione umanistica</vt:lpstr>
      <vt:lpstr>Dare qualità al lavoro</vt:lpstr>
      <vt:lpstr>Dare qualità al lavoro</vt:lpstr>
      <vt:lpstr>La centralità del lavoro</vt:lpstr>
      <vt:lpstr>Il lavoro liberante</vt:lpstr>
      <vt:lpstr>La buona leadership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PEDAGOGIA DELLE OPRGANIZZAZIONI</dc:title>
  <dc:creator>Your User Name</dc:creator>
  <cp:lastModifiedBy>Your User Name</cp:lastModifiedBy>
  <cp:revision>33</cp:revision>
  <dcterms:created xsi:type="dcterms:W3CDTF">2010-03-09T15:58:10Z</dcterms:created>
  <dcterms:modified xsi:type="dcterms:W3CDTF">2010-03-31T08:23:24Z</dcterms:modified>
</cp:coreProperties>
</file>