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94" autoAdjust="0"/>
  </p:normalViewPr>
  <p:slideViewPr>
    <p:cSldViewPr>
      <p:cViewPr varScale="1">
        <p:scale>
          <a:sx n="60" d="100"/>
          <a:sy n="60" d="100"/>
        </p:scale>
        <p:origin x="-7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8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27/04/2010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27/04/2010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27/04/2010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27/04/2010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27/04/2010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27/04/2010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27/04/2010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27/04/2010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27/04/2010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27/04/2010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27/04/2010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71B27CD-965A-4209-878A-00998F4925DE}" type="datetimeFigureOut">
              <a:rPr lang="it-IT" smtClean="0"/>
              <a:pPr/>
              <a:t>27/04/2010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71472" y="2285992"/>
            <a:ext cx="7851648" cy="18288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Agire professionale e costruzione dell’identità.</a:t>
            </a:r>
            <a:br>
              <a:rPr lang="it-IT" dirty="0" smtClean="0"/>
            </a:br>
            <a:r>
              <a:rPr lang="it-IT" dirty="0" smtClean="0"/>
              <a:t>L’organizzazione centrata sulla persona.</a:t>
            </a:r>
            <a:endParaRPr lang="it-IT" dirty="0"/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formazione </a:t>
            </a:r>
            <a:r>
              <a:rPr lang="it-IT" dirty="0" err="1" smtClean="0"/>
              <a:t>identitaria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Diffusione di un io fluido e proteiforme, plurimo e </a:t>
            </a:r>
            <a:r>
              <a:rPr lang="it-IT" dirty="0" err="1" smtClean="0"/>
              <a:t>acentrico</a:t>
            </a:r>
            <a:endParaRPr lang="it-IT" dirty="0" smtClean="0"/>
          </a:p>
          <a:p>
            <a:r>
              <a:rPr lang="it-IT" dirty="0" smtClean="0"/>
              <a:t>Propensione per un polimorfismo </a:t>
            </a:r>
            <a:r>
              <a:rPr lang="it-IT" dirty="0" err="1" smtClean="0"/>
              <a:t>identitario</a:t>
            </a:r>
            <a:endParaRPr lang="it-IT" dirty="0" smtClean="0"/>
          </a:p>
          <a:p>
            <a:r>
              <a:rPr lang="it-IT" dirty="0" smtClean="0"/>
              <a:t>Tendenza ad esibire frammentazioni </a:t>
            </a:r>
            <a:r>
              <a:rPr lang="it-IT" dirty="0" err="1" smtClean="0"/>
              <a:t>identitarie</a:t>
            </a:r>
            <a:r>
              <a:rPr lang="it-IT" dirty="0" smtClean="0"/>
              <a:t> di sé</a:t>
            </a:r>
          </a:p>
          <a:p>
            <a:r>
              <a:rPr lang="it-IT" dirty="0" smtClean="0"/>
              <a:t>Identità debole, disponibili a diverse biografie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corrosione dell’identità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L’individuo rischia di non riuscire a conservare il filo della propria narrazione, vale a dire di non essere capace di concepire la soggettiva biografia nella continuità di un sistema di comunicazioni, affetti, processi di acquisizione cognitiva,. E a causa di questo può andare incontro, per dirla con </a:t>
            </a:r>
            <a:r>
              <a:rPr lang="it-IT" dirty="0" err="1" smtClean="0"/>
              <a:t>Sennett</a:t>
            </a:r>
            <a:r>
              <a:rPr lang="it-IT" dirty="0" smtClean="0"/>
              <a:t>, ad una progressiva “corrosione della personalità”</a:t>
            </a:r>
          </a:p>
          <a:p>
            <a:endParaRPr lang="it-IT" dirty="0" smtClean="0"/>
          </a:p>
          <a:p>
            <a:r>
              <a:rPr lang="it-IT" dirty="0" smtClean="0"/>
              <a:t>R. </a:t>
            </a:r>
            <a:r>
              <a:rPr lang="it-IT" dirty="0" err="1" smtClean="0"/>
              <a:t>Sennett</a:t>
            </a:r>
            <a:r>
              <a:rPr lang="it-IT" dirty="0" smtClean="0"/>
              <a:t>, L’uomo flessibile, Feltrinelli, Milano 1999.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Transizioni professionali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L’attuale marcata progressiva instabilità del lavoro e la sua considerevole incidenza sui processi di strutturazione e definizione dell’identità, di elaborazione e costruzione dell’esistenza sociale e, conseguentemente, sulle modalità di progettazione di itinerari professionali.</a:t>
            </a:r>
          </a:p>
          <a:p>
            <a:r>
              <a:rPr lang="it-IT" dirty="0" smtClean="0"/>
              <a:t>Le trasformazioni del mercato del lavoro e la conseguente riduzione delle carriere stabili e definite, moltiplicando i processi di transizione, implicano una riscrittura delle relazioni del soggetto con sé stesso, con gli altri e con il contesto socio-economico.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Difendere la propria identità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Nel mondo </a:t>
            </a:r>
            <a:r>
              <a:rPr lang="it-IT" dirty="0" err="1" smtClean="0"/>
              <a:t>ipermoderno</a:t>
            </a:r>
            <a:r>
              <a:rPr lang="it-IT" dirty="0" smtClean="0"/>
              <a:t> “ogni individuo è spinto a difendersi e a mobilitarsi per conseguire un’esistenza sociale che non è mai definitivamente acquisita.</a:t>
            </a:r>
          </a:p>
          <a:p>
            <a:r>
              <a:rPr lang="it-IT" dirty="0" smtClean="0"/>
              <a:t>Ogni individuo deve arrangiarsi da solo per ‘farsi una posizione’, dare un senso alla propria vita, definire la propria identità, produrre la propria esistenza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L’identità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L’identità è da considerarsi come l’insieme dei significati che ogni individuo dà alle diverse esperienze della vita secondo un suo particolare modo di sentire e di essere. Un continuo ristrutturarsi della sua esperienza personale nell’ambito di un sociale determinato e appreso durante il processo di socializzazione.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Un’identità parziale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Paiono sempre più frequenti gli </a:t>
            </a:r>
            <a:r>
              <a:rPr lang="it-IT" dirty="0" err="1" smtClean="0"/>
              <a:t>Extreme</a:t>
            </a:r>
            <a:r>
              <a:rPr lang="it-IT" dirty="0" smtClean="0"/>
              <a:t> </a:t>
            </a:r>
            <a:r>
              <a:rPr lang="it-IT" dirty="0" err="1" smtClean="0"/>
              <a:t>jobs</a:t>
            </a:r>
            <a:r>
              <a:rPr lang="it-IT" dirty="0" smtClean="0"/>
              <a:t> e, di conseguenza, gli </a:t>
            </a:r>
            <a:r>
              <a:rPr lang="it-IT" dirty="0" err="1" smtClean="0"/>
              <a:t>extreme</a:t>
            </a:r>
            <a:r>
              <a:rPr lang="it-IT" dirty="0" smtClean="0"/>
              <a:t> </a:t>
            </a:r>
            <a:r>
              <a:rPr lang="it-IT" dirty="0" err="1" smtClean="0"/>
              <a:t>workers</a:t>
            </a:r>
            <a:r>
              <a:rPr lang="it-IT" dirty="0" smtClean="0"/>
              <a:t> , quelli per cui il lavorare non è mai abbastanza, quelli che subiscono il fascino pericoloso della settimana da sessanta e più ore, quelli per i quali il luogo di lavoro è il luogo della vita vera.</a:t>
            </a:r>
          </a:p>
          <a:p>
            <a:r>
              <a:rPr lang="it-IT" dirty="0" smtClean="0"/>
              <a:t>Tale identificazione con una sola parte della personalità, se può offrire temporanee gratificazioni, in realtà ostacola seriamente l’attuazione dell’esperienza dell’io, il senso profondo di </a:t>
            </a:r>
            <a:r>
              <a:rPr lang="it-IT" dirty="0" err="1" smtClean="0"/>
              <a:t>autoidentificazione</a:t>
            </a:r>
            <a:r>
              <a:rPr lang="it-IT" dirty="0" smtClean="0"/>
              <a:t>, la coscienza di chi si è.</a:t>
            </a:r>
          </a:p>
          <a:p>
            <a:r>
              <a:rPr lang="it-IT" dirty="0" smtClean="0"/>
              <a:t>L’identificarsi in modo prioritario con un ruolo può condurre ad una precarietà esistenziale che prima o poi si tramuta in un senso di perdita, persino di angoscia.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571472" y="1857364"/>
            <a:ext cx="7851648" cy="18288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Composizione del sé professionale e benessere organizzativo</a:t>
            </a:r>
            <a:endParaRPr lang="it-IT" dirty="0"/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Un’identità “relazionale”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persona forma la propria identità differenziandosi dagli altri e conservando un continuità con sé medesima, ma, contemporaneamente, ha necessità di attestazioni e di riconoscimento e rispetto, conferma e integrazione da parte di altre persone, in particolare di “altri” significativi.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Autostima e identità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benessere psicologico, l’autostima, l’identità sono alquanto influenzate dalla specie e dalla qualità delle relazioni interpersonali. La persona accettata, stimata, sostenuta, coinvolta, valorizzata dagli altri significativi sviluppa una sicurezza interiore che è fattore di identità forte e singolare, liberata da vincoli </a:t>
            </a:r>
            <a:r>
              <a:rPr lang="it-IT" dirty="0" err="1" smtClean="0"/>
              <a:t>monoegoici</a:t>
            </a:r>
            <a:r>
              <a:rPr lang="it-IT" dirty="0" smtClean="0"/>
              <a:t> e solidale, flessibile e integrativa, progettuale e non causale, autentica e non vicaria.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Un’identità fragile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All’opposto, nella subalternità affettiva, in una ridotta sicurezza emotiva e in un limitato sostegno relazionale, in una bassa autostima possono essere trovate le condizioni di rischio e di vulnerabilità per lo sviluppo  delle competenze sociali e professionali, possono essere rintracciati i semi germinativi di condotte gregarie o aggressive.</a:t>
            </a:r>
          </a:p>
          <a:p>
            <a:r>
              <a:rPr lang="it-IT" dirty="0" smtClean="0"/>
              <a:t>Il processo di costruzione </a:t>
            </a:r>
            <a:r>
              <a:rPr lang="it-IT" dirty="0" err="1" smtClean="0"/>
              <a:t>identitaria</a:t>
            </a:r>
            <a:r>
              <a:rPr lang="it-IT" dirty="0" smtClean="0"/>
              <a:t> è reso più facile nel caso in cui il soggetto svolga un’attività lavorativa congruente con le aspettative personali.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Empower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Sentirsi rispettati e compresi, percepirsi riconosciuti e valorizzati, avere la sensazione di valere e avvertirsi titolari del diritto alla libertà espressiva, vedersi confermarti rappresentano alcune delle condizioni autenticamente </a:t>
            </a:r>
            <a:r>
              <a:rPr lang="it-IT" dirty="0" err="1" smtClean="0"/>
              <a:t>empowering</a:t>
            </a:r>
            <a:r>
              <a:rPr lang="it-IT" dirty="0" smtClean="0"/>
              <a:t>.</a:t>
            </a:r>
          </a:p>
          <a:p>
            <a:r>
              <a:rPr lang="it-IT" dirty="0" smtClean="0"/>
              <a:t>Ai fini del compimento di una valida identità appare fondamentale rendere il soggetto protagonista di esperienze permeate da un forte senso di fiducia e di sicurezza e sostenute del rinforzo del successo.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Dall’identità assegnata all’identità costruita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Una transizione psico-sociale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In questione c’è una transizione psico-sociale che implica la definizione di sé, la progettazione del proprio futuro, l’attribuzione di significati al lavoro, lo sviluppo di competenze.</a:t>
            </a:r>
          </a:p>
          <a:p>
            <a:r>
              <a:rPr lang="it-IT" dirty="0" smtClean="0"/>
              <a:t>Il lavoratore è anche la sua storia professionale, è il “prodotto” anche della sua esperienza organizzativa. L’identità, sottesa al passato, condiziona il futuro. Radicata nella soggettiva storia esistenziale e professionale, essa rappresenta il fondamento su cui poggiare le vicende future e i relativi compiti lavorativi.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Immaginare il futuro possibile</a:t>
            </a:r>
            <a:endParaRPr lang="it-IT" dirty="0"/>
          </a:p>
        </p:txBody>
      </p:sp>
      <p:sp>
        <p:nvSpPr>
          <p:cNvPr id="5" name="Sottotitol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Domanda di creatività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domanda di formazione è una domanda di creatività.</a:t>
            </a:r>
          </a:p>
          <a:p>
            <a:r>
              <a:rPr lang="it-IT" dirty="0" smtClean="0"/>
              <a:t>È una richiesta di una maturazione più autentica della personalità.</a:t>
            </a:r>
          </a:p>
          <a:p>
            <a:r>
              <a:rPr lang="it-IT" dirty="0" err="1" smtClean="0"/>
              <a:t>Vygotskij</a:t>
            </a:r>
            <a:r>
              <a:rPr lang="it-IT" dirty="0" smtClean="0"/>
              <a:t> ritiene che l’attività creativa “rendere l’uomo un essere rivolto al futuro, capace di dar forma a quest’ultimo e di mutare il proprio presente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Persone creative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lavoratore creativo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Al lavoratore creativo può essere consegnato il compito del rinnovamento dell’organizzazione tramite un impegno finalizzato a non riprodurre il passato.</a:t>
            </a: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Competenze per lo sviluppo personale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Identificazione e riconoscimento delle proprie potenzialità</a:t>
            </a:r>
          </a:p>
          <a:p>
            <a:r>
              <a:rPr lang="it-IT" dirty="0" smtClean="0"/>
              <a:t>Sviluppo della padronanza personale</a:t>
            </a:r>
          </a:p>
          <a:p>
            <a:r>
              <a:rPr lang="it-IT" dirty="0" smtClean="0"/>
              <a:t>Sviluppo dell’</a:t>
            </a:r>
            <a:r>
              <a:rPr lang="it-IT" dirty="0" err="1" smtClean="0"/>
              <a:t>autodominio</a:t>
            </a:r>
            <a:r>
              <a:rPr lang="it-IT" dirty="0" smtClean="0"/>
              <a:t> e della capacità di gestire la crisi</a:t>
            </a:r>
          </a:p>
          <a:p>
            <a:r>
              <a:rPr lang="it-IT" dirty="0" smtClean="0"/>
              <a:t>Sapersi muovere nelle situazioni critiche</a:t>
            </a:r>
          </a:p>
          <a:p>
            <a:r>
              <a:rPr lang="it-IT" dirty="0" smtClean="0"/>
              <a:t>Miglioramento della capacità espressiva, comunicativa e relazionale</a:t>
            </a:r>
          </a:p>
          <a:p>
            <a:r>
              <a:rPr lang="it-IT" dirty="0" smtClean="0"/>
              <a:t>Elaborazione di progetti di crescita personale e il presidio della loro realizzazione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Lo sviluppo di una coscienza riflessiva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costruzione del sé si identifica in un impegno strutturato in maniera riflessiva. </a:t>
            </a:r>
          </a:p>
          <a:p>
            <a:r>
              <a:rPr lang="it-IT" dirty="0" smtClean="0"/>
              <a:t>L’identità presuppone una coscienza riflessiva</a:t>
            </a:r>
          </a:p>
          <a:p>
            <a:r>
              <a:rPr lang="it-IT" dirty="0" smtClean="0"/>
              <a:t>L’identità è il sé così come viene riflessivamente concepito dalla persona nei termini della sua stessa biografia. L’identità qui presuppone una continuità nel tempo e nello spazio.</a:t>
            </a: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Progettare il sé professionale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Identità professionale e progettualità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Ciascuno diventa se stesso in virtù di quello che sa ed è in grado di manifestare, grazie alla capacità di esprimere opzioni, compiere comparazioni e formulare giudizi, saper fare sintesi creativa mediante la ricerca e l’azione tra ideale e reale, tra stabilità e mutamento</a:t>
            </a:r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Identità negoziata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L’identità è un prodotto conversativo generato dall’attore nel contesto organizzativo e dunque la sua elaborazione non è impresa solitaria, bensì ricerca e costruzione comune fondate sull’incontro e sul confronto, sulla comunicazione e sul dialogo..</a:t>
            </a:r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progetto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L’idea di progetto mentre rimanda alla guida della soggettiva esistenza ed alla possibilità di attribuire ad essa un significato complessivo , si riallaccia a motivazioni e a finalità, ma anche a </a:t>
            </a:r>
            <a:r>
              <a:rPr lang="it-IT" dirty="0" err="1" smtClean="0"/>
              <a:t>dialettizzazioni</a:t>
            </a:r>
            <a:r>
              <a:rPr lang="it-IT" dirty="0" smtClean="0"/>
              <a:t>  e a sinergie.</a:t>
            </a:r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953062" y="1841618"/>
            <a:ext cx="6738041" cy="4603523"/>
          </a:xfrm>
        </p:spPr>
        <p:txBody>
          <a:bodyPr/>
          <a:lstStyle/>
          <a:p>
            <a:r>
              <a:rPr lang="it-IT" dirty="0" smtClean="0"/>
              <a:t>Il lavoro tra tradizione e innovazione.</a:t>
            </a:r>
            <a:br>
              <a:rPr lang="it-IT" dirty="0" smtClean="0"/>
            </a:br>
            <a:r>
              <a:rPr lang="it-IT" dirty="0" smtClean="0"/>
              <a:t>Coltivare la biografia dell’opzione e del rischio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Ermeneutica professionale. Alla ricerca del significato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2612330"/>
          </a:xfrm>
        </p:spPr>
        <p:txBody>
          <a:bodyPr/>
          <a:lstStyle/>
          <a:p>
            <a:r>
              <a:rPr lang="it-IT" dirty="0" smtClean="0"/>
              <a:t>Memoria, coscienza e progetto. Narrarsi e narrare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731</TotalTime>
  <Words>1136</Words>
  <Application>Microsoft Office PowerPoint</Application>
  <PresentationFormat>Presentazione su schermo (4:3)</PresentationFormat>
  <Paragraphs>72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8" baseType="lpstr">
      <vt:lpstr>Equinozio</vt:lpstr>
      <vt:lpstr>Agire professionale e costruzione dell’identità. L’organizzazione centrata sulla persona.</vt:lpstr>
      <vt:lpstr>La formazione identitaria</vt:lpstr>
      <vt:lpstr>La corrosione dell’identità</vt:lpstr>
      <vt:lpstr>Transizioni professionali</vt:lpstr>
      <vt:lpstr>Difendere la propria identità</vt:lpstr>
      <vt:lpstr>L’identità</vt:lpstr>
      <vt:lpstr>Un’identità parziale</vt:lpstr>
      <vt:lpstr>Composizione del sé professionale e benessere organizzativo</vt:lpstr>
      <vt:lpstr>Un’identità “relazionale”</vt:lpstr>
      <vt:lpstr>Autostima e identità</vt:lpstr>
      <vt:lpstr>Un’identità fragile</vt:lpstr>
      <vt:lpstr>Empower</vt:lpstr>
      <vt:lpstr>Dall’identità assegnata all’identità costruita</vt:lpstr>
      <vt:lpstr>Una transizione psico-sociale</vt:lpstr>
      <vt:lpstr>Immaginare il futuro possibile</vt:lpstr>
      <vt:lpstr>Domanda di creatività</vt:lpstr>
      <vt:lpstr>Persone creative</vt:lpstr>
      <vt:lpstr>Il lavoratore creativo</vt:lpstr>
      <vt:lpstr>Competenze per lo sviluppo personale</vt:lpstr>
      <vt:lpstr>Lo sviluppo di una coscienza riflessiva</vt:lpstr>
      <vt:lpstr>Progettare il sé professionale</vt:lpstr>
      <vt:lpstr>Identità professionale e progettualità</vt:lpstr>
      <vt:lpstr>Identità negoziata</vt:lpstr>
      <vt:lpstr>Il progetto</vt:lpstr>
      <vt:lpstr>Il lavoro tra tradizione e innovazione. Coltivare la biografia dell’opzione e del rischio</vt:lpstr>
      <vt:lpstr>Ermeneutica professionale. Alla ricerca del significato</vt:lpstr>
      <vt:lpstr>Memoria, coscienza e progetto. Narrarsi e narrare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PEDAGOGIA DELLE OPRGANIZZAZIONI</dc:title>
  <dc:creator>Your User Name</dc:creator>
  <cp:lastModifiedBy>Your User Name</cp:lastModifiedBy>
  <cp:revision>61</cp:revision>
  <dcterms:created xsi:type="dcterms:W3CDTF">2010-03-09T15:58:10Z</dcterms:created>
  <dcterms:modified xsi:type="dcterms:W3CDTF">2010-04-27T21:23:14Z</dcterms:modified>
</cp:coreProperties>
</file>