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9" r:id="rId8"/>
    <p:sldId id="270" r:id="rId9"/>
    <p:sldId id="271" r:id="rId10"/>
    <p:sldId id="272" r:id="rId11"/>
    <p:sldId id="274" r:id="rId12"/>
    <p:sldId id="275" r:id="rId13"/>
    <p:sldId id="276" r:id="rId14"/>
    <p:sldId id="277" r:id="rId15"/>
    <p:sldId id="278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173626A-9E1B-4961-9599-194294865DB4}" type="datetimeFigureOut">
              <a:rPr lang="it-IT" smtClean="0"/>
              <a:pPr/>
              <a:t>13/11/2009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0FCE0E3-F179-4C90-9FF3-338C5B6CE8A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rxists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EDG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Post-colonialism</a:t>
            </a:r>
            <a:r>
              <a:rPr lang="it-IT" dirty="0" smtClean="0"/>
              <a:t>, </a:t>
            </a:r>
            <a:r>
              <a:rPr lang="it-IT" dirty="0" err="1" smtClean="0"/>
              <a:t>imperialism</a:t>
            </a:r>
            <a:r>
              <a:rPr lang="it-IT" dirty="0" smtClean="0"/>
              <a:t>, </a:t>
            </a:r>
            <a:r>
              <a:rPr lang="it-IT" dirty="0" err="1" smtClean="0"/>
              <a:t>postmodernism</a:t>
            </a:r>
            <a:r>
              <a:rPr lang="it-IT" dirty="0" smtClean="0"/>
              <a:t> and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implications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translation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err="1" smtClean="0"/>
              <a:t>Even</a:t>
            </a:r>
            <a:r>
              <a:rPr lang="it-IT" dirty="0" smtClean="0"/>
              <a:t> </a:t>
            </a:r>
            <a:r>
              <a:rPr lang="it-IT" dirty="0" err="1" smtClean="0"/>
              <a:t>though</a:t>
            </a:r>
            <a:r>
              <a:rPr lang="it-IT" dirty="0" smtClean="0"/>
              <a:t> the </a:t>
            </a:r>
            <a:r>
              <a:rPr lang="it-IT" dirty="0" err="1" smtClean="0"/>
              <a:t>term</a:t>
            </a:r>
            <a:r>
              <a:rPr lang="it-IT" dirty="0" smtClean="0"/>
              <a:t> </a:t>
            </a:r>
            <a:r>
              <a:rPr lang="it-IT" i="1" dirty="0" err="1" smtClean="0"/>
              <a:t>post-colonial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origin</a:t>
            </a:r>
            <a:r>
              <a:rPr lang="it-IT" dirty="0" smtClean="0"/>
              <a:t> in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academy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necessarily</a:t>
            </a:r>
            <a:r>
              <a:rPr lang="it-IT" dirty="0" smtClean="0"/>
              <a:t> </a:t>
            </a:r>
            <a:r>
              <a:rPr lang="it-IT" dirty="0" err="1" smtClean="0"/>
              <a:t>post-colonial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concepts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theoretical</a:t>
            </a:r>
            <a:r>
              <a:rPr lang="it-IT" dirty="0" smtClean="0"/>
              <a:t> </a:t>
            </a:r>
            <a:r>
              <a:rPr lang="it-IT" dirty="0" err="1" smtClean="0"/>
              <a:t>discourse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West,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too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gained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unproblematic</a:t>
            </a:r>
            <a:r>
              <a:rPr lang="it-IT" dirty="0" smtClean="0"/>
              <a:t> </a:t>
            </a:r>
            <a:r>
              <a:rPr lang="it-IT" dirty="0" err="1" smtClean="0"/>
              <a:t>acceptance</a:t>
            </a:r>
            <a:r>
              <a:rPr lang="it-IT" dirty="0" smtClean="0"/>
              <a:t> in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universities</a:t>
            </a:r>
            <a:r>
              <a:rPr lang="it-IT" dirty="0" smtClean="0"/>
              <a:t> in India, </a:t>
            </a:r>
            <a:r>
              <a:rPr lang="it-IT" dirty="0" err="1" smtClean="0"/>
              <a:t>perhaps</a:t>
            </a:r>
            <a:r>
              <a:rPr lang="it-IT" dirty="0" smtClean="0"/>
              <a:t> </a:t>
            </a:r>
            <a:r>
              <a:rPr lang="it-IT" dirty="0" err="1" smtClean="0"/>
              <a:t>even</a:t>
            </a:r>
            <a:r>
              <a:rPr lang="it-IT" dirty="0" smtClean="0"/>
              <a:t> more </a:t>
            </a:r>
            <a:r>
              <a:rPr lang="it-IT" dirty="0" err="1" smtClean="0"/>
              <a:t>readily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concepts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supposed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involve </a:t>
            </a:r>
            <a:r>
              <a:rPr lang="it-IT" dirty="0" err="1" smtClean="0"/>
              <a:t>us</a:t>
            </a:r>
            <a:r>
              <a:rPr lang="it-IT" dirty="0" smtClean="0"/>
              <a:t> </a:t>
            </a:r>
            <a:r>
              <a:rPr lang="it-IT" dirty="0" err="1" smtClean="0"/>
              <a:t>directly</a:t>
            </a:r>
            <a:r>
              <a:rPr lang="it-IT" dirty="0" smtClean="0"/>
              <a:t>. </a:t>
            </a:r>
          </a:p>
          <a:p>
            <a:pPr algn="just"/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having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accustomed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a long </a:t>
            </a:r>
            <a:r>
              <a:rPr lang="it-IT" dirty="0" err="1" smtClean="0"/>
              <a:t>time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actors</a:t>
            </a:r>
            <a:r>
              <a:rPr lang="it-IT" dirty="0" smtClean="0"/>
              <a:t> </a:t>
            </a:r>
            <a:r>
              <a:rPr lang="it-IT" dirty="0" err="1" smtClean="0"/>
              <a:t>without</a:t>
            </a:r>
            <a:r>
              <a:rPr lang="it-IT" dirty="0" smtClean="0"/>
              <a:t> </a:t>
            </a:r>
            <a:r>
              <a:rPr lang="it-IT" dirty="0" err="1" smtClean="0"/>
              <a:t>speaking</a:t>
            </a:r>
            <a:r>
              <a:rPr lang="it-IT" dirty="0" smtClean="0"/>
              <a:t> </a:t>
            </a:r>
            <a:r>
              <a:rPr lang="it-IT" dirty="0" err="1" smtClean="0"/>
              <a:t>parts</a:t>
            </a:r>
            <a:r>
              <a:rPr lang="it-IT" dirty="0" smtClean="0"/>
              <a:t> in the world arena </a:t>
            </a:r>
            <a:r>
              <a:rPr lang="it-IT" dirty="0" err="1" smtClean="0"/>
              <a:t>of</a:t>
            </a:r>
            <a:r>
              <a:rPr lang="it-IT" dirty="0" smtClean="0"/>
              <a:t> English </a:t>
            </a:r>
            <a:r>
              <a:rPr lang="it-IT" dirty="0" err="1" smtClean="0"/>
              <a:t>Studies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flattering</a:t>
            </a:r>
            <a:r>
              <a:rPr lang="it-IT" dirty="0" smtClean="0"/>
              <a:t> and </a:t>
            </a:r>
            <a:r>
              <a:rPr lang="it-IT" dirty="0" err="1" smtClean="0"/>
              <a:t>exhilarating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us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allowed</a:t>
            </a:r>
            <a:r>
              <a:rPr lang="it-IT" dirty="0" smtClean="0"/>
              <a:t> a </a:t>
            </a:r>
            <a:r>
              <a:rPr lang="it-IT" dirty="0" err="1" smtClean="0"/>
              <a:t>voice…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Interrogating</a:t>
            </a:r>
            <a:r>
              <a:rPr lang="it-IT" dirty="0" smtClean="0"/>
              <a:t> </a:t>
            </a:r>
            <a:r>
              <a:rPr lang="it-IT" dirty="0" err="1" smtClean="0"/>
              <a:t>Postcolonialism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Meenakshi </a:t>
            </a:r>
            <a:r>
              <a:rPr lang="it-IT" dirty="0" err="1" smtClean="0"/>
              <a:t>Mukherjee</a:t>
            </a:r>
            <a:r>
              <a:rPr lang="it-IT" dirty="0" smtClean="0"/>
              <a:t> - 1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it-IT" dirty="0" err="1" smtClean="0"/>
              <a:t>…and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suddenly</a:t>
            </a:r>
            <a:r>
              <a:rPr lang="it-IT" dirty="0" smtClean="0"/>
              <a:t> </a:t>
            </a:r>
            <a:r>
              <a:rPr lang="it-IT" dirty="0" err="1" smtClean="0"/>
              <a:t>find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</a:t>
            </a:r>
            <a:r>
              <a:rPr lang="it-IT" dirty="0" err="1" smtClean="0"/>
              <a:t>present</a:t>
            </a:r>
            <a:r>
              <a:rPr lang="it-IT" dirty="0" smtClean="0"/>
              <a:t> moment in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narrow</a:t>
            </a:r>
            <a:r>
              <a:rPr lang="it-IT" dirty="0" smtClean="0"/>
              <a:t> </a:t>
            </a:r>
            <a:r>
              <a:rPr lang="it-IT" dirty="0" err="1" smtClean="0"/>
              <a:t>local</a:t>
            </a:r>
            <a:r>
              <a:rPr lang="it-IT" dirty="0" smtClean="0"/>
              <a:t> </a:t>
            </a:r>
            <a:r>
              <a:rPr lang="it-IT" dirty="0" err="1" smtClean="0"/>
              <a:t>existence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actually</a:t>
            </a:r>
            <a:r>
              <a:rPr lang="it-IT" dirty="0" smtClean="0"/>
              <a:t> part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broader</a:t>
            </a:r>
            <a:r>
              <a:rPr lang="it-IT" dirty="0" smtClean="0"/>
              <a:t> </a:t>
            </a:r>
            <a:r>
              <a:rPr lang="it-IT" dirty="0" err="1" smtClean="0"/>
              <a:t>historical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global </a:t>
            </a:r>
            <a:r>
              <a:rPr lang="it-IT" dirty="0" err="1" smtClean="0"/>
              <a:t>magnitude</a:t>
            </a:r>
            <a:r>
              <a:rPr lang="it-IT" dirty="0" smtClean="0"/>
              <a:t> </a:t>
            </a:r>
            <a:r>
              <a:rPr lang="it-IT" dirty="0" err="1" smtClean="0"/>
              <a:t>worthy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theorised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Interrogating</a:t>
            </a:r>
            <a:r>
              <a:rPr lang="it-IT" dirty="0" smtClean="0"/>
              <a:t> </a:t>
            </a:r>
            <a:r>
              <a:rPr lang="it-IT" dirty="0" err="1" smtClean="0"/>
              <a:t>Postcolonialism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Meenakshi </a:t>
            </a:r>
            <a:r>
              <a:rPr lang="it-IT" dirty="0" err="1" smtClean="0"/>
              <a:t>Mukherjee</a:t>
            </a:r>
            <a:r>
              <a:rPr lang="it-IT" dirty="0" smtClean="0"/>
              <a:t> - 2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[…]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professional</a:t>
            </a:r>
            <a:r>
              <a:rPr lang="it-IT" dirty="0" smtClean="0"/>
              <a:t> </a:t>
            </a:r>
            <a:r>
              <a:rPr lang="it-IT" dirty="0" err="1" smtClean="0"/>
              <a:t>compulsion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speak</a:t>
            </a:r>
            <a:r>
              <a:rPr lang="it-IT" dirty="0" smtClean="0"/>
              <a:t> the </a:t>
            </a:r>
            <a:r>
              <a:rPr lang="it-IT" dirty="0" err="1" smtClean="0"/>
              <a:t>same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r>
              <a:rPr lang="it-IT" dirty="0" smtClean="0"/>
              <a:t> and </a:t>
            </a:r>
            <a:r>
              <a:rPr lang="it-IT" dirty="0" err="1" smtClean="0"/>
              <a:t>adopt</a:t>
            </a:r>
            <a:r>
              <a:rPr lang="it-IT" dirty="0" smtClean="0"/>
              <a:t> the </a:t>
            </a:r>
            <a:r>
              <a:rPr lang="it-IT" dirty="0" err="1" smtClean="0"/>
              <a:t>same</a:t>
            </a:r>
            <a:r>
              <a:rPr lang="it-IT" dirty="0" smtClean="0"/>
              <a:t> frame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discourse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people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our</a:t>
            </a:r>
            <a:r>
              <a:rPr lang="it-IT" dirty="0" smtClean="0"/>
              <a:t> discipline are </a:t>
            </a:r>
            <a:r>
              <a:rPr lang="it-IT" dirty="0" err="1" smtClean="0"/>
              <a:t>doing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the world, in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belong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international</a:t>
            </a:r>
            <a:r>
              <a:rPr lang="it-IT" dirty="0" smtClean="0"/>
              <a:t> community. </a:t>
            </a:r>
          </a:p>
          <a:p>
            <a:pPr algn="just"/>
            <a:r>
              <a:rPr lang="it-IT" dirty="0" err="1" smtClean="0"/>
              <a:t>Thus</a:t>
            </a:r>
            <a:r>
              <a:rPr lang="it-IT" dirty="0" smtClean="0"/>
              <a:t>, the </a:t>
            </a:r>
            <a:r>
              <a:rPr lang="it-IT" dirty="0" err="1" smtClean="0"/>
              <a:t>faith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</a:t>
            </a:r>
            <a:r>
              <a:rPr lang="it-IT" dirty="0" err="1" smtClean="0"/>
              <a:t>transition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</a:t>
            </a:r>
            <a:r>
              <a:rPr lang="it-IT" dirty="0" err="1" smtClean="0"/>
              <a:t>colonial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postcolonial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basically</a:t>
            </a:r>
            <a:r>
              <a:rPr lang="it-IT" dirty="0" smtClean="0"/>
              <a:t> a </a:t>
            </a:r>
            <a:r>
              <a:rPr lang="it-IT" dirty="0" err="1" smtClean="0"/>
              <a:t>movement</a:t>
            </a:r>
            <a:r>
              <a:rPr lang="it-IT" dirty="0" smtClean="0"/>
              <a:t> </a:t>
            </a:r>
            <a:r>
              <a:rPr lang="it-IT" dirty="0" err="1" smtClean="0"/>
              <a:t>towards</a:t>
            </a:r>
            <a:r>
              <a:rPr lang="it-IT" dirty="0" smtClean="0"/>
              <a:t> </a:t>
            </a:r>
            <a:r>
              <a:rPr lang="it-IT" dirty="0" err="1" smtClean="0"/>
              <a:t>greater</a:t>
            </a:r>
            <a:r>
              <a:rPr lang="it-IT" dirty="0" smtClean="0"/>
              <a:t> </a:t>
            </a:r>
            <a:r>
              <a:rPr lang="it-IT" dirty="0" err="1" smtClean="0"/>
              <a:t>autonomy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always</a:t>
            </a:r>
            <a:r>
              <a:rPr lang="it-IT" dirty="0" smtClean="0"/>
              <a:t> </a:t>
            </a:r>
            <a:r>
              <a:rPr lang="it-IT" dirty="0" err="1" smtClean="0"/>
              <a:t>sustainable</a:t>
            </a:r>
            <a:r>
              <a:rPr lang="it-IT" dirty="0" smtClean="0"/>
              <a:t>. In the </a:t>
            </a:r>
            <a:r>
              <a:rPr lang="it-IT" dirty="0" err="1" smtClean="0"/>
              <a:t>actual</a:t>
            </a:r>
            <a:r>
              <a:rPr lang="it-IT" dirty="0" smtClean="0"/>
              <a:t> </a:t>
            </a:r>
            <a:r>
              <a:rPr lang="it-IT" dirty="0" err="1" smtClean="0"/>
              <a:t>circumstances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daily</a:t>
            </a:r>
            <a:r>
              <a:rPr lang="it-IT" dirty="0" smtClean="0"/>
              <a:t> </a:t>
            </a:r>
            <a:r>
              <a:rPr lang="it-IT" dirty="0" err="1" smtClean="0"/>
              <a:t>lives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know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territorial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form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colonialism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has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given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way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to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other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and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subtler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forms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domination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, in the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realms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 economy,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industry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, entertainment, culture and </a:t>
            </a:r>
            <a:r>
              <a:rPr lang="it-IT" dirty="0" err="1" smtClean="0">
                <a:solidFill>
                  <a:schemeClr val="accent2">
                    <a:lumMod val="50000"/>
                  </a:schemeClr>
                </a:solidFill>
              </a:rPr>
              <a:t>ideas</a:t>
            </a:r>
            <a:r>
              <a:rPr lang="it-IT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Interrogating</a:t>
            </a:r>
            <a:r>
              <a:rPr lang="it-IT" dirty="0" smtClean="0"/>
              <a:t> </a:t>
            </a:r>
            <a:r>
              <a:rPr lang="it-IT" dirty="0" err="1" smtClean="0"/>
              <a:t>Postcolonialism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Meenakshi </a:t>
            </a:r>
            <a:r>
              <a:rPr lang="it-IT" dirty="0" err="1" smtClean="0"/>
              <a:t>Mukherjee</a:t>
            </a:r>
            <a:r>
              <a:rPr lang="it-IT" dirty="0" smtClean="0"/>
              <a:t> - 3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A </a:t>
            </a:r>
            <a:r>
              <a:rPr lang="it-IT" dirty="0" err="1" smtClean="0"/>
              <a:t>range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contemporary</a:t>
            </a:r>
            <a:r>
              <a:rPr lang="it-IT" dirty="0" smtClean="0"/>
              <a:t> </a:t>
            </a:r>
            <a:r>
              <a:rPr lang="it-IT" dirty="0" err="1" smtClean="0"/>
              <a:t>critical</a:t>
            </a:r>
            <a:r>
              <a:rPr lang="it-IT" dirty="0" smtClean="0"/>
              <a:t> </a:t>
            </a:r>
            <a:r>
              <a:rPr lang="it-IT" dirty="0" err="1" smtClean="0"/>
              <a:t>theories</a:t>
            </a:r>
            <a:r>
              <a:rPr lang="it-IT" dirty="0" smtClean="0"/>
              <a:t> </a:t>
            </a:r>
            <a:r>
              <a:rPr lang="it-IT" dirty="0" err="1" smtClean="0"/>
              <a:t>suggest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it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is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from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those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who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have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suffered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the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sentence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history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subjugation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domination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, diaspora,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displacement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that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we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learn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our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most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enduring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lessons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for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living and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thinking</a:t>
            </a:r>
            <a:r>
              <a:rPr lang="it-IT" dirty="0" smtClean="0"/>
              <a:t>. </a:t>
            </a:r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even</a:t>
            </a:r>
            <a:r>
              <a:rPr lang="it-IT" dirty="0" smtClean="0"/>
              <a:t> a </a:t>
            </a:r>
            <a:r>
              <a:rPr lang="it-IT" dirty="0" err="1" smtClean="0"/>
              <a:t>growing</a:t>
            </a:r>
            <a:r>
              <a:rPr lang="it-IT" dirty="0" smtClean="0"/>
              <a:t> </a:t>
            </a:r>
            <a:r>
              <a:rPr lang="it-IT" dirty="0" err="1" smtClean="0"/>
              <a:t>conviction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</a:t>
            </a:r>
            <a:r>
              <a:rPr lang="it-IT" dirty="0" err="1" smtClean="0"/>
              <a:t>affective</a:t>
            </a:r>
            <a:r>
              <a:rPr lang="it-IT" dirty="0" smtClean="0"/>
              <a:t> </a:t>
            </a:r>
            <a:r>
              <a:rPr lang="it-IT" dirty="0" err="1" smtClean="0"/>
              <a:t>experience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social </a:t>
            </a:r>
            <a:r>
              <a:rPr lang="it-IT" dirty="0" err="1" smtClean="0"/>
              <a:t>marginality…transforms</a:t>
            </a:r>
            <a:r>
              <a:rPr lang="it-IT" dirty="0" smtClean="0"/>
              <a:t>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critical</a:t>
            </a:r>
            <a:r>
              <a:rPr lang="it-IT" dirty="0" smtClean="0"/>
              <a:t> </a:t>
            </a:r>
            <a:r>
              <a:rPr lang="it-IT" dirty="0" err="1" smtClean="0"/>
              <a:t>strategies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Homi</a:t>
            </a:r>
            <a:r>
              <a:rPr lang="it-IT" dirty="0" smtClean="0"/>
              <a:t> </a:t>
            </a:r>
            <a:r>
              <a:rPr lang="it-IT" dirty="0" err="1" smtClean="0"/>
              <a:t>Bhabha</a:t>
            </a:r>
            <a:r>
              <a:rPr lang="it-IT" dirty="0" smtClean="0"/>
              <a:t>	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The </a:t>
            </a:r>
            <a:r>
              <a:rPr lang="it-IT" dirty="0" err="1" smtClean="0"/>
              <a:t>nation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metaphor</a:t>
            </a:r>
            <a:r>
              <a:rPr lang="it-IT" dirty="0" smtClean="0"/>
              <a:t>: </a:t>
            </a:r>
            <a:r>
              <a:rPr lang="it-IT" i="1" dirty="0" smtClean="0"/>
              <a:t>Amor Patria, </a:t>
            </a:r>
            <a:r>
              <a:rPr lang="it-IT" i="1" dirty="0" err="1" smtClean="0"/>
              <a:t>Fatherland</a:t>
            </a:r>
            <a:r>
              <a:rPr lang="it-IT" i="1" dirty="0" smtClean="0"/>
              <a:t>, </a:t>
            </a:r>
            <a:r>
              <a:rPr lang="it-IT" i="1" dirty="0" err="1" smtClean="0"/>
              <a:t>Mothertongue</a:t>
            </a:r>
            <a:r>
              <a:rPr lang="it-IT" i="1" dirty="0" smtClean="0"/>
              <a:t>, War and </a:t>
            </a:r>
            <a:r>
              <a:rPr lang="it-IT" i="1" dirty="0" err="1" smtClean="0"/>
              <a:t>Peace</a:t>
            </a:r>
            <a:r>
              <a:rPr lang="it-IT" i="1" dirty="0" smtClean="0"/>
              <a:t>, I Promessi Sposi</a:t>
            </a:r>
            <a:r>
              <a:rPr lang="it-IT" dirty="0" smtClean="0"/>
              <a:t> […].</a:t>
            </a:r>
          </a:p>
          <a:p>
            <a:pPr algn="just"/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There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must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also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be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tribe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interpreters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such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metaphors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– the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translators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the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dissemination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texts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and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discourses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across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cultures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it-IT" dirty="0" err="1" smtClean="0"/>
              <a:t>who</a:t>
            </a:r>
            <a:r>
              <a:rPr lang="it-IT" dirty="0" smtClean="0"/>
              <a:t> can </a:t>
            </a:r>
            <a:r>
              <a:rPr lang="it-IT" dirty="0" err="1" smtClean="0"/>
              <a:t>perform</a:t>
            </a:r>
            <a:r>
              <a:rPr lang="it-IT" dirty="0" smtClean="0"/>
              <a:t>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Said</a:t>
            </a:r>
            <a:r>
              <a:rPr lang="it-IT" dirty="0" smtClean="0"/>
              <a:t> </a:t>
            </a:r>
            <a:r>
              <a:rPr lang="it-IT" dirty="0" err="1" smtClean="0"/>
              <a:t>describes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the </a:t>
            </a:r>
            <a:r>
              <a:rPr lang="it-IT" dirty="0" err="1" smtClean="0"/>
              <a:t>act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secular</a:t>
            </a:r>
            <a:r>
              <a:rPr lang="it-IT" dirty="0" smtClean="0"/>
              <a:t> </a:t>
            </a:r>
            <a:r>
              <a:rPr lang="it-IT" dirty="0" err="1" smtClean="0"/>
              <a:t>interpretation</a:t>
            </a:r>
            <a:r>
              <a:rPr lang="it-IT" dirty="0" smtClean="0"/>
              <a:t>.</a:t>
            </a:r>
          </a:p>
          <a:p>
            <a:pPr algn="just"/>
            <a:r>
              <a:rPr lang="it-IT" dirty="0" err="1" smtClean="0"/>
              <a:t>If</a:t>
            </a:r>
            <a:r>
              <a:rPr lang="it-IT" dirty="0" smtClean="0"/>
              <a:t>, in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travelling</a:t>
            </a:r>
            <a:r>
              <a:rPr lang="it-IT" dirty="0" smtClean="0"/>
              <a:t> </a:t>
            </a:r>
            <a:r>
              <a:rPr lang="it-IT" dirty="0" err="1" smtClean="0"/>
              <a:t>theory</a:t>
            </a:r>
            <a:r>
              <a:rPr lang="it-IT" dirty="0" smtClean="0"/>
              <a:t>, </a:t>
            </a:r>
            <a:r>
              <a:rPr lang="it-IT" dirty="0" err="1" smtClean="0"/>
              <a:t>we</a:t>
            </a:r>
            <a:r>
              <a:rPr lang="it-IT" dirty="0" smtClean="0"/>
              <a:t> are </a:t>
            </a:r>
            <a:r>
              <a:rPr lang="it-IT" dirty="0" err="1" smtClean="0"/>
              <a:t>alive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metaphoricity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peoples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imagined</a:t>
            </a:r>
            <a:r>
              <a:rPr lang="it-IT" dirty="0" smtClean="0"/>
              <a:t> </a:t>
            </a:r>
            <a:r>
              <a:rPr lang="it-IT" dirty="0" err="1" smtClean="0"/>
              <a:t>communities</a:t>
            </a:r>
            <a:r>
              <a:rPr lang="it-IT" dirty="0" smtClean="0"/>
              <a:t> – </a:t>
            </a:r>
            <a:r>
              <a:rPr lang="it-IT" dirty="0" err="1" smtClean="0"/>
              <a:t>migrant</a:t>
            </a:r>
            <a:r>
              <a:rPr lang="it-IT" dirty="0" smtClean="0"/>
              <a:t> or </a:t>
            </a:r>
            <a:r>
              <a:rPr lang="it-IT" dirty="0" err="1" smtClean="0"/>
              <a:t>metropolitan</a:t>
            </a:r>
            <a:r>
              <a:rPr lang="it-IT" dirty="0" smtClean="0"/>
              <a:t> – </a:t>
            </a:r>
            <a:r>
              <a:rPr lang="it-IT" dirty="0" err="1" smtClean="0"/>
              <a:t>then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shall</a:t>
            </a:r>
            <a:r>
              <a:rPr lang="it-IT" dirty="0" smtClean="0"/>
              <a:t> </a:t>
            </a:r>
            <a:r>
              <a:rPr lang="it-IT" dirty="0" err="1" smtClean="0"/>
              <a:t>find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</a:t>
            </a:r>
            <a:r>
              <a:rPr lang="it-IT" dirty="0" err="1" smtClean="0"/>
              <a:t>space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modern</a:t>
            </a:r>
            <a:r>
              <a:rPr lang="it-IT" dirty="0" smtClean="0"/>
              <a:t> </a:t>
            </a:r>
            <a:r>
              <a:rPr lang="it-IT" dirty="0" err="1" smtClean="0"/>
              <a:t>nation-people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never</a:t>
            </a:r>
            <a:r>
              <a:rPr lang="it-IT" dirty="0" smtClean="0"/>
              <a:t> </a:t>
            </a:r>
            <a:r>
              <a:rPr lang="it-IT" dirty="0" err="1" smtClean="0"/>
              <a:t>simply</a:t>
            </a:r>
            <a:r>
              <a:rPr lang="it-IT" dirty="0" smtClean="0"/>
              <a:t> </a:t>
            </a:r>
            <a:r>
              <a:rPr lang="it-IT" dirty="0" err="1" smtClean="0"/>
              <a:t>horizontal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Homi</a:t>
            </a:r>
            <a:r>
              <a:rPr lang="it-IT" dirty="0" smtClean="0"/>
              <a:t> </a:t>
            </a:r>
            <a:r>
              <a:rPr lang="it-IT" dirty="0" err="1" smtClean="0"/>
              <a:t>Bhabha</a:t>
            </a:r>
            <a:r>
              <a:rPr lang="it-IT" dirty="0" smtClean="0"/>
              <a:t>	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err="1" smtClean="0"/>
              <a:t>Translation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happen</a:t>
            </a:r>
            <a:r>
              <a:rPr lang="it-IT" dirty="0" smtClean="0"/>
              <a:t> in a </a:t>
            </a:r>
            <a:r>
              <a:rPr lang="it-IT" dirty="0" err="1" smtClean="0"/>
              <a:t>vacuum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in a continuum;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isolated</a:t>
            </a:r>
            <a:r>
              <a:rPr lang="it-IT" dirty="0" smtClean="0"/>
              <a:t> </a:t>
            </a:r>
            <a:r>
              <a:rPr lang="it-IT" dirty="0" err="1" smtClean="0"/>
              <a:t>act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part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ongoing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intercultural transfer.</a:t>
            </a:r>
          </a:p>
          <a:p>
            <a:pPr algn="just"/>
            <a:r>
              <a:rPr lang="it-IT" dirty="0" err="1" smtClean="0"/>
              <a:t>Moreover</a:t>
            </a:r>
            <a:r>
              <a:rPr lang="it-IT" dirty="0" smtClean="0"/>
              <a:t>, </a:t>
            </a:r>
            <a:r>
              <a:rPr lang="it-IT" dirty="0" err="1" smtClean="0"/>
              <a:t>translation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highly</a:t>
            </a:r>
            <a:r>
              <a:rPr lang="it-IT" dirty="0" smtClean="0"/>
              <a:t> </a:t>
            </a:r>
            <a:r>
              <a:rPr lang="it-IT" dirty="0" err="1" smtClean="0"/>
              <a:t>manipulative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involves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kinds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stages</a:t>
            </a:r>
            <a:r>
              <a:rPr lang="it-IT" dirty="0" smtClean="0"/>
              <a:t> in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transfer </a:t>
            </a:r>
            <a:r>
              <a:rPr lang="it-IT" dirty="0" err="1" smtClean="0"/>
              <a:t>across</a:t>
            </a:r>
            <a:r>
              <a:rPr lang="it-IT" dirty="0" smtClean="0"/>
              <a:t> </a:t>
            </a:r>
            <a:r>
              <a:rPr lang="it-IT" dirty="0" err="1" smtClean="0"/>
              <a:t>linguistic</a:t>
            </a:r>
            <a:r>
              <a:rPr lang="it-IT" dirty="0" smtClean="0"/>
              <a:t> and cultural </a:t>
            </a:r>
            <a:r>
              <a:rPr lang="it-IT" dirty="0" err="1" smtClean="0"/>
              <a:t>boundaries</a:t>
            </a:r>
            <a:r>
              <a:rPr lang="it-IT" dirty="0" smtClean="0"/>
              <a:t>.</a:t>
            </a:r>
          </a:p>
          <a:p>
            <a:pPr algn="just"/>
            <a:r>
              <a:rPr lang="it-IT" dirty="0" err="1" smtClean="0"/>
              <a:t>Translation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innocent</a:t>
            </a:r>
            <a:r>
              <a:rPr lang="it-IT" dirty="0" smtClean="0"/>
              <a:t>, </a:t>
            </a:r>
            <a:r>
              <a:rPr lang="it-IT" dirty="0" err="1" smtClean="0"/>
              <a:t>transparent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r>
              <a:rPr lang="it-IT" dirty="0" smtClean="0"/>
              <a:t>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highly</a:t>
            </a:r>
            <a:r>
              <a:rPr lang="it-IT" dirty="0" smtClean="0"/>
              <a:t> </a:t>
            </a:r>
            <a:r>
              <a:rPr lang="it-IT" dirty="0" err="1" smtClean="0"/>
              <a:t>charged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significance</a:t>
            </a:r>
            <a:r>
              <a:rPr lang="it-IT" dirty="0" smtClean="0"/>
              <a:t> at </a:t>
            </a:r>
            <a:r>
              <a:rPr lang="it-IT" dirty="0" err="1" smtClean="0"/>
              <a:t>every</a:t>
            </a:r>
            <a:r>
              <a:rPr lang="it-IT" dirty="0" smtClean="0"/>
              <a:t> stage.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It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rarely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if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ever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involves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relationship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equality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between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texts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authors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or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systems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Bassnett</a:t>
            </a:r>
            <a:r>
              <a:rPr lang="it-IT" dirty="0" smtClean="0"/>
              <a:t> – </a:t>
            </a:r>
            <a:r>
              <a:rPr lang="it-IT" dirty="0" err="1" smtClean="0"/>
              <a:t>Trivedi</a:t>
            </a:r>
            <a:r>
              <a:rPr lang="it-IT" dirty="0" smtClean="0"/>
              <a:t> - 1</a:t>
            </a:r>
            <a:br>
              <a:rPr lang="it-IT" dirty="0" smtClean="0"/>
            </a:br>
            <a:r>
              <a:rPr lang="it-IT" dirty="0" err="1" smtClean="0"/>
              <a:t>Introduction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i="1" dirty="0" err="1" smtClean="0"/>
              <a:t>Post-colonial</a:t>
            </a:r>
            <a:r>
              <a:rPr lang="it-IT" i="1" dirty="0" smtClean="0"/>
              <a:t> </a:t>
            </a:r>
            <a:r>
              <a:rPr lang="it-IT" i="1" dirty="0" err="1" smtClean="0"/>
              <a:t>Translation</a:t>
            </a:r>
            <a:endParaRPr lang="it-IT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,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course</a:t>
            </a:r>
            <a:r>
              <a:rPr lang="it-IT" dirty="0" smtClean="0"/>
              <a:t>, </a:t>
            </a:r>
            <a:r>
              <a:rPr lang="it-IT" dirty="0" err="1" smtClean="0"/>
              <a:t>recognized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colonialism</a:t>
            </a:r>
            <a:r>
              <a:rPr lang="it-IT" dirty="0" smtClean="0"/>
              <a:t> and </a:t>
            </a:r>
            <a:r>
              <a:rPr lang="it-IT" dirty="0" err="1" smtClean="0"/>
              <a:t>translation</a:t>
            </a:r>
            <a:r>
              <a:rPr lang="it-IT" dirty="0" smtClean="0"/>
              <a:t> </a:t>
            </a:r>
            <a:r>
              <a:rPr lang="it-IT" dirty="0" err="1" smtClean="0"/>
              <a:t>went</a:t>
            </a:r>
            <a:r>
              <a:rPr lang="it-IT" dirty="0" smtClean="0"/>
              <a:t> </a:t>
            </a:r>
            <a:r>
              <a:rPr lang="it-IT" dirty="0" err="1" smtClean="0"/>
              <a:t>hand</a:t>
            </a:r>
            <a:r>
              <a:rPr lang="it-IT" dirty="0" smtClean="0"/>
              <a:t> in </a:t>
            </a:r>
            <a:r>
              <a:rPr lang="it-IT" dirty="0" err="1" smtClean="0"/>
              <a:t>hand</a:t>
            </a:r>
            <a:r>
              <a:rPr lang="it-IT" dirty="0" smtClean="0"/>
              <a:t>. </a:t>
            </a:r>
            <a:br>
              <a:rPr lang="it-IT" dirty="0" smtClean="0"/>
            </a:b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Europe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regarded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the </a:t>
            </a:r>
            <a:r>
              <a:rPr lang="it-IT" dirty="0" err="1" smtClean="0"/>
              <a:t>great</a:t>
            </a:r>
            <a:r>
              <a:rPr lang="it-IT" dirty="0" smtClean="0"/>
              <a:t> </a:t>
            </a:r>
            <a:r>
              <a:rPr lang="it-IT" dirty="0" err="1" smtClean="0"/>
              <a:t>Original</a:t>
            </a:r>
            <a:r>
              <a:rPr lang="it-IT" dirty="0" smtClean="0"/>
              <a:t>, the </a:t>
            </a:r>
            <a:r>
              <a:rPr lang="it-IT" dirty="0" err="1" smtClean="0"/>
              <a:t>starting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, and the </a:t>
            </a:r>
            <a:r>
              <a:rPr lang="it-IT" dirty="0" err="1" smtClean="0"/>
              <a:t>colonies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therefore</a:t>
            </a:r>
            <a:r>
              <a:rPr lang="it-IT" dirty="0" smtClean="0"/>
              <a:t> </a:t>
            </a:r>
            <a:r>
              <a:rPr lang="it-IT" dirty="0" err="1" smtClean="0"/>
              <a:t>copies</a:t>
            </a:r>
            <a:r>
              <a:rPr lang="it-IT" dirty="0" smtClean="0"/>
              <a:t>, or ‘</a:t>
            </a:r>
            <a:r>
              <a:rPr lang="it-IT" dirty="0" err="1" smtClean="0"/>
              <a:t>translations</a:t>
            </a:r>
            <a:r>
              <a:rPr lang="it-IT" dirty="0" smtClean="0"/>
              <a:t>’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Europe</a:t>
            </a:r>
            <a:r>
              <a:rPr lang="it-IT" dirty="0" smtClean="0"/>
              <a:t>,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supposed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duplicate. And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copies</a:t>
            </a:r>
            <a:r>
              <a:rPr lang="it-IT" dirty="0" smtClean="0"/>
              <a:t>, </a:t>
            </a:r>
            <a:r>
              <a:rPr lang="it-IT" dirty="0" err="1" smtClean="0"/>
              <a:t>translations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evaluated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less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originals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Bassnett</a:t>
            </a:r>
            <a:r>
              <a:rPr lang="it-IT" dirty="0" smtClean="0"/>
              <a:t> – </a:t>
            </a:r>
            <a:r>
              <a:rPr lang="it-IT" dirty="0" err="1" smtClean="0"/>
              <a:t>Trivedi</a:t>
            </a:r>
            <a:r>
              <a:rPr lang="it-IT" dirty="0" smtClean="0"/>
              <a:t> - 2</a:t>
            </a:r>
            <a:br>
              <a:rPr lang="it-IT" dirty="0" smtClean="0"/>
            </a:br>
            <a:r>
              <a:rPr lang="it-IT" dirty="0" err="1" smtClean="0"/>
              <a:t>Introduction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i="1" dirty="0" err="1" smtClean="0"/>
              <a:t>Post-colonial</a:t>
            </a:r>
            <a:r>
              <a:rPr lang="it-IT" i="1" dirty="0" smtClean="0"/>
              <a:t> </a:t>
            </a:r>
            <a:r>
              <a:rPr lang="it-IT" i="1" dirty="0" err="1" smtClean="0"/>
              <a:t>Translation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As the </a:t>
            </a:r>
            <a:r>
              <a:rPr lang="it-IT" dirty="0" err="1" smtClean="0"/>
              <a:t>close</a:t>
            </a:r>
            <a:r>
              <a:rPr lang="it-IT" dirty="0" smtClean="0"/>
              <a:t> </a:t>
            </a:r>
            <a:r>
              <a:rPr lang="it-IT" dirty="0" err="1" smtClean="0"/>
              <a:t>relationship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colonization</a:t>
            </a:r>
            <a:r>
              <a:rPr lang="it-IT" dirty="0" smtClean="0"/>
              <a:t> and </a:t>
            </a:r>
            <a:r>
              <a:rPr lang="it-IT" dirty="0" err="1" smtClean="0"/>
              <a:t>translation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come under </a:t>
            </a:r>
            <a:r>
              <a:rPr lang="it-IT" dirty="0" err="1" smtClean="0"/>
              <a:t>scrutiny</a:t>
            </a:r>
            <a:r>
              <a:rPr lang="it-IT" dirty="0" smtClean="0"/>
              <a:t>, </a:t>
            </a:r>
            <a:r>
              <a:rPr lang="it-IT" dirty="0" err="1" smtClean="0"/>
              <a:t>we</a:t>
            </a:r>
            <a:r>
              <a:rPr lang="it-IT" dirty="0" smtClean="0"/>
              <a:t> can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perceive</a:t>
            </a:r>
            <a:r>
              <a:rPr lang="it-IT" dirty="0" smtClean="0"/>
              <a:t> the </a:t>
            </a:r>
            <a:r>
              <a:rPr lang="it-IT" dirty="0" err="1" smtClean="0"/>
              <a:t>extent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translation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centuries</a:t>
            </a:r>
            <a:r>
              <a:rPr lang="it-IT" dirty="0" smtClean="0"/>
              <a:t> a </a:t>
            </a:r>
            <a:r>
              <a:rPr lang="it-IT" dirty="0" err="1" smtClean="0"/>
              <a:t>one-way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,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texts</a:t>
            </a:r>
            <a:r>
              <a:rPr lang="it-IT" dirty="0" smtClean="0"/>
              <a:t>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translated</a:t>
            </a:r>
            <a:r>
              <a:rPr lang="it-IT" dirty="0" smtClean="0"/>
              <a:t> </a:t>
            </a:r>
            <a:r>
              <a:rPr lang="it-IT" i="1" dirty="0" err="1" smtClean="0"/>
              <a:t>into</a:t>
            </a:r>
            <a:r>
              <a:rPr lang="it-IT" dirty="0" smtClean="0"/>
              <a:t>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languages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consumption</a:t>
            </a:r>
            <a:r>
              <a:rPr lang="it-IT" dirty="0" smtClean="0"/>
              <a:t> </a:t>
            </a:r>
            <a:r>
              <a:rPr lang="it-IT" dirty="0" err="1" smtClean="0"/>
              <a:t>rather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part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reciprocal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exchange</a:t>
            </a:r>
            <a:r>
              <a:rPr lang="it-IT" dirty="0" smtClean="0"/>
              <a:t>.</a:t>
            </a:r>
          </a:p>
          <a:p>
            <a:pPr algn="just"/>
            <a:r>
              <a:rPr lang="it-IT" dirty="0" err="1" smtClean="0"/>
              <a:t>Moreover</a:t>
            </a:r>
            <a:r>
              <a:rPr lang="it-IT" dirty="0" smtClean="0"/>
              <a:t>, the </a:t>
            </a:r>
            <a:r>
              <a:rPr lang="it-IT" dirty="0" err="1" smtClean="0"/>
              <a:t>role</a:t>
            </a:r>
            <a:r>
              <a:rPr lang="it-IT" dirty="0" smtClean="0"/>
              <a:t> </a:t>
            </a:r>
            <a:r>
              <a:rPr lang="it-IT" dirty="0" err="1" smtClean="0"/>
              <a:t>played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translation</a:t>
            </a:r>
            <a:r>
              <a:rPr lang="it-IT" dirty="0" smtClean="0"/>
              <a:t> in </a:t>
            </a:r>
            <a:r>
              <a:rPr lang="it-IT" dirty="0" err="1" smtClean="0"/>
              <a:t>facilitating</a:t>
            </a:r>
            <a:r>
              <a:rPr lang="it-IT" dirty="0" smtClean="0"/>
              <a:t> </a:t>
            </a:r>
            <a:r>
              <a:rPr lang="it-IT" dirty="0" err="1" smtClean="0"/>
              <a:t>colonization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r>
              <a:rPr lang="it-IT" dirty="0" smtClean="0"/>
              <a:t> in </a:t>
            </a:r>
            <a:r>
              <a:rPr lang="it-IT" dirty="0" err="1" smtClean="0"/>
              <a:t>evidence</a:t>
            </a:r>
            <a:r>
              <a:rPr lang="it-IT" dirty="0" smtClean="0"/>
              <a:t>.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And the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metaphor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the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colony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i="1" dirty="0" err="1" smtClean="0">
                <a:solidFill>
                  <a:schemeClr val="accent2">
                    <a:lumMod val="75000"/>
                  </a:schemeClr>
                </a:solidFill>
              </a:rPr>
              <a:t>as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translation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, a copy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of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an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original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located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elsewhere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 on the </a:t>
            </a:r>
            <a:r>
              <a:rPr lang="it-IT" dirty="0" err="1" smtClean="0">
                <a:solidFill>
                  <a:schemeClr val="accent2">
                    <a:lumMod val="75000"/>
                  </a:schemeClr>
                </a:solidFill>
              </a:rPr>
              <a:t>map</a:t>
            </a:r>
            <a:r>
              <a:rPr lang="it-IT" dirty="0" smtClean="0"/>
              <a:t>,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recognized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Bassnett</a:t>
            </a:r>
            <a:r>
              <a:rPr lang="it-IT" dirty="0" smtClean="0"/>
              <a:t> – </a:t>
            </a:r>
            <a:r>
              <a:rPr lang="it-IT" dirty="0" err="1" smtClean="0"/>
              <a:t>Trivedi</a:t>
            </a:r>
            <a:r>
              <a:rPr lang="it-IT" dirty="0" smtClean="0"/>
              <a:t> - 3</a:t>
            </a:r>
            <a:br>
              <a:rPr lang="it-IT" dirty="0" smtClean="0"/>
            </a:br>
            <a:r>
              <a:rPr lang="it-IT" dirty="0" err="1" smtClean="0"/>
              <a:t>Introduction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i="1" dirty="0" err="1" smtClean="0"/>
              <a:t>Post-colonial</a:t>
            </a:r>
            <a:r>
              <a:rPr lang="it-IT" i="1" dirty="0" smtClean="0"/>
              <a:t> </a:t>
            </a:r>
            <a:r>
              <a:rPr lang="it-IT" i="1" dirty="0" err="1" smtClean="0"/>
              <a:t>Translation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err="1" smtClean="0"/>
              <a:t>Meanwhile</a:t>
            </a:r>
            <a:r>
              <a:rPr lang="it-IT" dirty="0" smtClean="0"/>
              <a:t>, </a:t>
            </a:r>
            <a:r>
              <a:rPr lang="it-IT" dirty="0" err="1" smtClean="0"/>
              <a:t>however</a:t>
            </a:r>
            <a:r>
              <a:rPr lang="it-IT" dirty="0" smtClean="0"/>
              <a:t>, the </a:t>
            </a:r>
            <a:r>
              <a:rPr lang="it-IT" dirty="0" err="1" smtClean="0"/>
              <a:t>old</a:t>
            </a:r>
            <a:r>
              <a:rPr lang="it-IT" dirty="0" smtClean="0"/>
              <a:t> business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translation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traffic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languages</a:t>
            </a:r>
            <a:r>
              <a:rPr lang="it-IT" dirty="0" smtClean="0"/>
              <a:t> </a:t>
            </a:r>
            <a:r>
              <a:rPr lang="it-IT" dirty="0" err="1" smtClean="0"/>
              <a:t>still</a:t>
            </a:r>
            <a:r>
              <a:rPr lang="it-IT" dirty="0" smtClean="0"/>
              <a:t> </a:t>
            </a:r>
            <a:r>
              <a:rPr lang="it-IT" dirty="0" err="1" smtClean="0"/>
              <a:t>goes</a:t>
            </a:r>
            <a:r>
              <a:rPr lang="it-IT" dirty="0" smtClean="0"/>
              <a:t> on in the </a:t>
            </a:r>
            <a:r>
              <a:rPr lang="it-IT" dirty="0" err="1" smtClean="0"/>
              <a:t>once-and-still</a:t>
            </a:r>
            <a:r>
              <a:rPr lang="it-IT" dirty="0" smtClean="0"/>
              <a:t> </a:t>
            </a:r>
            <a:r>
              <a:rPr lang="it-IT" dirty="0" err="1" smtClean="0"/>
              <a:t>colonized</a:t>
            </a:r>
            <a:r>
              <a:rPr lang="it-IT" dirty="0" smtClean="0"/>
              <a:t> world, </a:t>
            </a:r>
            <a:r>
              <a:rPr lang="it-IT" dirty="0" err="1" smtClean="0"/>
              <a:t>reflecting</a:t>
            </a:r>
            <a:r>
              <a:rPr lang="it-IT" dirty="0" smtClean="0"/>
              <a:t> more </a:t>
            </a:r>
            <a:r>
              <a:rPr lang="it-IT" dirty="0" err="1" smtClean="0"/>
              <a:t>acutely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ever</a:t>
            </a:r>
            <a:r>
              <a:rPr lang="it-IT" dirty="0" smtClean="0"/>
              <a:t> </a:t>
            </a:r>
            <a:r>
              <a:rPr lang="it-IT" dirty="0" err="1" smtClean="0"/>
              <a:t>before</a:t>
            </a:r>
            <a:r>
              <a:rPr lang="it-IT" dirty="0" smtClean="0"/>
              <a:t> the </a:t>
            </a:r>
            <a:r>
              <a:rPr lang="it-IT" dirty="0" err="1" smtClean="0"/>
              <a:t>asymmetrical</a:t>
            </a:r>
            <a:r>
              <a:rPr lang="it-IT" dirty="0" smtClean="0"/>
              <a:t> </a:t>
            </a:r>
            <a:r>
              <a:rPr lang="it-IT" dirty="0" err="1" smtClean="0"/>
              <a:t>power</a:t>
            </a:r>
            <a:r>
              <a:rPr lang="it-IT" dirty="0" smtClean="0"/>
              <a:t> </a:t>
            </a:r>
            <a:r>
              <a:rPr lang="it-IT" dirty="0" err="1" smtClean="0"/>
              <a:t>relationship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the </a:t>
            </a:r>
            <a:r>
              <a:rPr lang="it-IT" dirty="0" err="1" smtClean="0"/>
              <a:t>various</a:t>
            </a:r>
            <a:r>
              <a:rPr lang="it-IT" dirty="0" smtClean="0"/>
              <a:t> </a:t>
            </a:r>
            <a:r>
              <a:rPr lang="it-IT" dirty="0" err="1" smtClean="0"/>
              <a:t>local</a:t>
            </a:r>
            <a:r>
              <a:rPr lang="it-IT" dirty="0" smtClean="0"/>
              <a:t> ‘</a:t>
            </a:r>
            <a:r>
              <a:rPr lang="it-IT" dirty="0" err="1" smtClean="0"/>
              <a:t>vernaculars</a:t>
            </a:r>
            <a:r>
              <a:rPr lang="it-IT" dirty="0" smtClean="0"/>
              <a:t>’ (i.e. the </a:t>
            </a:r>
            <a:r>
              <a:rPr lang="it-IT" dirty="0" err="1" smtClean="0"/>
              <a:t>language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slaves</a:t>
            </a:r>
            <a:r>
              <a:rPr lang="it-IT" dirty="0" smtClean="0"/>
              <a:t>, </a:t>
            </a:r>
            <a:r>
              <a:rPr lang="it-IT" dirty="0" err="1" smtClean="0"/>
              <a:t>etymologically</a:t>
            </a:r>
            <a:r>
              <a:rPr lang="it-IT" dirty="0" smtClean="0"/>
              <a:t> </a:t>
            </a:r>
            <a:r>
              <a:rPr lang="it-IT" dirty="0" err="1" smtClean="0"/>
              <a:t>speaking</a:t>
            </a:r>
            <a:r>
              <a:rPr lang="it-IT" dirty="0" smtClean="0"/>
              <a:t>) and the </a:t>
            </a: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master-language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post-colonial</a:t>
            </a:r>
            <a:r>
              <a:rPr lang="it-IT" dirty="0" smtClean="0"/>
              <a:t> world: English.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Bassnett</a:t>
            </a:r>
            <a:r>
              <a:rPr lang="it-IT" dirty="0" smtClean="0"/>
              <a:t> – </a:t>
            </a:r>
            <a:r>
              <a:rPr lang="it-IT" dirty="0" err="1" smtClean="0"/>
              <a:t>Trivedi</a:t>
            </a:r>
            <a:r>
              <a:rPr lang="it-IT" dirty="0" smtClean="0"/>
              <a:t> - 5</a:t>
            </a:r>
            <a:br>
              <a:rPr lang="it-IT" dirty="0" smtClean="0"/>
            </a:br>
            <a:r>
              <a:rPr lang="it-IT" dirty="0" err="1" smtClean="0"/>
              <a:t>Introduction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i="1" dirty="0" err="1" smtClean="0"/>
              <a:t>Post-colonial</a:t>
            </a:r>
            <a:r>
              <a:rPr lang="it-IT" i="1" dirty="0" smtClean="0"/>
              <a:t> </a:t>
            </a:r>
            <a:r>
              <a:rPr lang="it-IT" i="1" dirty="0" err="1" smtClean="0"/>
              <a:t>Translation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The text under </a:t>
            </a:r>
            <a:r>
              <a:rPr lang="it-IT" dirty="0" err="1" smtClean="0"/>
              <a:t>scrutiny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a book </a:t>
            </a:r>
            <a:r>
              <a:rPr lang="it-IT" dirty="0" err="1" smtClean="0"/>
              <a:t>published</a:t>
            </a:r>
            <a:r>
              <a:rPr lang="it-IT" dirty="0" smtClean="0"/>
              <a:t> in 1965 (in the UK and </a:t>
            </a:r>
            <a:r>
              <a:rPr lang="it-IT" dirty="0" err="1" smtClean="0"/>
              <a:t>subsequently</a:t>
            </a:r>
            <a:r>
              <a:rPr lang="it-IT" dirty="0" smtClean="0"/>
              <a:t> in the USA) and </a:t>
            </a:r>
            <a:r>
              <a:rPr lang="it-IT" dirty="0" err="1" smtClean="0"/>
              <a:t>written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Kwame</a:t>
            </a:r>
            <a:r>
              <a:rPr lang="it-IT" dirty="0" smtClean="0"/>
              <a:t> </a:t>
            </a:r>
            <a:r>
              <a:rPr lang="it-IT" dirty="0" err="1" smtClean="0"/>
              <a:t>Nkrumah</a:t>
            </a:r>
            <a:r>
              <a:rPr lang="it-IT" dirty="0" smtClean="0"/>
              <a:t>, first </a:t>
            </a:r>
            <a:r>
              <a:rPr lang="it-IT" dirty="0" err="1" smtClean="0"/>
              <a:t>President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Ghana and </a:t>
            </a:r>
            <a:r>
              <a:rPr lang="it-IT" dirty="0" smtClean="0"/>
              <a:t>a strong </a:t>
            </a:r>
            <a:r>
              <a:rPr lang="it-IT" dirty="0" smtClean="0"/>
              <a:t>supporter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decolonization</a:t>
            </a:r>
            <a:r>
              <a:rPr lang="it-IT" dirty="0" smtClean="0"/>
              <a:t> and </a:t>
            </a:r>
            <a:r>
              <a:rPr lang="it-IT" dirty="0" err="1" smtClean="0"/>
              <a:t>pan-africanism</a:t>
            </a:r>
            <a:r>
              <a:rPr lang="it-IT" dirty="0" smtClean="0"/>
              <a:t>. </a:t>
            </a:r>
            <a:r>
              <a:rPr lang="it-IT" dirty="0" err="1" smtClean="0"/>
              <a:t>His</a:t>
            </a:r>
            <a:r>
              <a:rPr lang="it-IT" dirty="0" smtClean="0"/>
              <a:t> full book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transcribed</a:t>
            </a:r>
            <a:r>
              <a:rPr lang="it-IT" dirty="0" smtClean="0"/>
              <a:t> and </a:t>
            </a:r>
            <a:r>
              <a:rPr lang="it-IT" dirty="0" err="1" smtClean="0"/>
              <a:t>published</a:t>
            </a:r>
            <a:r>
              <a:rPr lang="it-IT" dirty="0" smtClean="0"/>
              <a:t> in a website </a:t>
            </a:r>
            <a:r>
              <a:rPr lang="it-IT" dirty="0" err="1" smtClean="0"/>
              <a:t>whose</a:t>
            </a:r>
            <a:r>
              <a:rPr lang="it-IT" dirty="0" smtClean="0"/>
              <a:t> </a:t>
            </a:r>
            <a:r>
              <a:rPr lang="it-IT" dirty="0" err="1" smtClean="0"/>
              <a:t>name</a:t>
            </a:r>
            <a:r>
              <a:rPr lang="it-IT" dirty="0" smtClean="0"/>
              <a:t> </a:t>
            </a:r>
            <a:r>
              <a:rPr lang="it-IT" dirty="0" err="1" smtClean="0"/>
              <a:t>clearly</a:t>
            </a:r>
            <a:r>
              <a:rPr lang="it-IT" dirty="0" smtClean="0"/>
              <a:t> </a:t>
            </a:r>
            <a:r>
              <a:rPr lang="it-IT" dirty="0" err="1" smtClean="0"/>
              <a:t>betrays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ideology</a:t>
            </a:r>
            <a:r>
              <a:rPr lang="it-IT" dirty="0" smtClean="0"/>
              <a:t> and a </a:t>
            </a:r>
            <a:r>
              <a:rPr lang="it-IT" dirty="0" err="1" smtClean="0"/>
              <a:t>socio-political</a:t>
            </a:r>
            <a:r>
              <a:rPr lang="it-IT" dirty="0" smtClean="0"/>
              <a:t> </a:t>
            </a:r>
            <a:r>
              <a:rPr lang="it-IT" dirty="0" err="1" smtClean="0"/>
              <a:t>attitude</a:t>
            </a:r>
            <a:r>
              <a:rPr lang="it-IT" dirty="0" smtClean="0"/>
              <a:t>: </a:t>
            </a:r>
            <a:r>
              <a:rPr lang="it-IT" dirty="0" smtClean="0">
                <a:hlinkClick r:id="rId2"/>
              </a:rPr>
              <a:t>www.marxists.org</a:t>
            </a:r>
            <a:r>
              <a:rPr lang="it-IT" dirty="0" smtClean="0"/>
              <a:t>. The </a:t>
            </a:r>
            <a:r>
              <a:rPr lang="it-IT" dirty="0" err="1" smtClean="0"/>
              <a:t>idelological</a:t>
            </a:r>
            <a:r>
              <a:rPr lang="it-IT" dirty="0" smtClean="0"/>
              <a:t> position </a:t>
            </a:r>
            <a:r>
              <a:rPr lang="it-IT" dirty="0" err="1" smtClean="0"/>
              <a:t>of</a:t>
            </a:r>
            <a:r>
              <a:rPr lang="it-IT" dirty="0" smtClean="0"/>
              <a:t> the website </a:t>
            </a:r>
            <a:r>
              <a:rPr lang="it-IT" dirty="0" err="1" smtClean="0"/>
              <a:t>owners</a:t>
            </a:r>
            <a:r>
              <a:rPr lang="it-IT" dirty="0" smtClean="0"/>
              <a:t>,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authors</a:t>
            </a:r>
            <a:r>
              <a:rPr lang="it-IT" dirty="0" smtClean="0"/>
              <a:t> </a:t>
            </a:r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presented</a:t>
            </a:r>
            <a:r>
              <a:rPr lang="it-IT" dirty="0" smtClean="0"/>
              <a:t>,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clearly</a:t>
            </a:r>
            <a:r>
              <a:rPr lang="it-IT" dirty="0" smtClean="0"/>
              <a:t> </a:t>
            </a:r>
            <a:r>
              <a:rPr lang="it-IT" dirty="0" err="1" smtClean="0"/>
              <a:t>visible</a:t>
            </a:r>
            <a:r>
              <a:rPr lang="it-IT" dirty="0" smtClean="0"/>
              <a:t> in the </a:t>
            </a:r>
            <a:r>
              <a:rPr lang="it-IT" dirty="0" err="1" smtClean="0"/>
              <a:t>chapter</a:t>
            </a:r>
            <a:r>
              <a:rPr lang="it-IT" dirty="0" smtClean="0"/>
              <a:t> under </a:t>
            </a:r>
            <a:r>
              <a:rPr lang="it-IT" dirty="0" err="1" smtClean="0"/>
              <a:t>analysis</a:t>
            </a:r>
            <a:r>
              <a:rPr lang="it-IT" dirty="0" smtClean="0"/>
              <a:t>, </a:t>
            </a:r>
            <a:r>
              <a:rPr lang="it-IT" dirty="0" err="1" smtClean="0"/>
              <a:t>whose</a:t>
            </a:r>
            <a:r>
              <a:rPr lang="it-IT" dirty="0" smtClean="0"/>
              <a:t>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aim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denounce</a:t>
            </a:r>
            <a:r>
              <a:rPr lang="it-IT" dirty="0" smtClean="0"/>
              <a:t>,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facts</a:t>
            </a:r>
            <a:r>
              <a:rPr lang="it-IT" dirty="0" smtClean="0"/>
              <a:t> and </a:t>
            </a:r>
            <a:r>
              <a:rPr lang="it-IT" dirty="0" err="1" smtClean="0"/>
              <a:t>figures</a:t>
            </a:r>
            <a:r>
              <a:rPr lang="it-IT" dirty="0" smtClean="0"/>
              <a:t>, </a:t>
            </a:r>
            <a:r>
              <a:rPr lang="it-IT" dirty="0" smtClean="0"/>
              <a:t>the </a:t>
            </a:r>
            <a:r>
              <a:rPr lang="it-IT" dirty="0" err="1" smtClean="0"/>
              <a:t>recent</a:t>
            </a:r>
            <a:r>
              <a:rPr lang="it-IT" dirty="0" smtClean="0"/>
              <a:t> </a:t>
            </a:r>
            <a:r>
              <a:rPr lang="it-IT" dirty="0" err="1" smtClean="0"/>
              <a:t>surge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form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colonialism</a:t>
            </a:r>
            <a:r>
              <a:rPr lang="it-IT" dirty="0" smtClean="0"/>
              <a:t>, </a:t>
            </a:r>
            <a:r>
              <a:rPr lang="it-IT" dirty="0" err="1" smtClean="0"/>
              <a:t>namely</a:t>
            </a:r>
            <a:r>
              <a:rPr lang="it-IT" dirty="0" smtClean="0"/>
              <a:t> </a:t>
            </a:r>
            <a:r>
              <a:rPr lang="it-IT" dirty="0" err="1" smtClean="0"/>
              <a:t>neo-colonialism</a:t>
            </a:r>
            <a:r>
              <a:rPr lang="it-IT" dirty="0" smtClean="0"/>
              <a:t>, in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countries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once </a:t>
            </a:r>
            <a:r>
              <a:rPr lang="it-IT" dirty="0" err="1" smtClean="0"/>
              <a:t>colonized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mechanisms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neo-colonialism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/>
              <a:t>As </a:t>
            </a:r>
            <a:r>
              <a:rPr lang="it-IT" dirty="0" err="1" smtClean="0"/>
              <a:t>Nkrumah</a:t>
            </a:r>
            <a:r>
              <a:rPr lang="it-IT" dirty="0" smtClean="0"/>
              <a:t> </a:t>
            </a:r>
            <a:r>
              <a:rPr lang="it-IT" dirty="0" err="1" smtClean="0"/>
              <a:t>clearly</a:t>
            </a:r>
            <a:r>
              <a:rPr lang="it-IT" dirty="0" smtClean="0"/>
              <a:t> </a:t>
            </a:r>
            <a:r>
              <a:rPr lang="it-IT" dirty="0" err="1" smtClean="0"/>
              <a:t>states</a:t>
            </a:r>
            <a:r>
              <a:rPr lang="it-IT" dirty="0" smtClean="0"/>
              <a:t> on more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occasion</a:t>
            </a:r>
            <a:r>
              <a:rPr lang="it-IT" dirty="0" smtClean="0"/>
              <a:t> </a:t>
            </a:r>
            <a:r>
              <a:rPr lang="it-IT" dirty="0" err="1" smtClean="0"/>
              <a:t>thoughout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, </a:t>
            </a:r>
            <a:r>
              <a:rPr lang="it-IT" dirty="0" err="1" smtClean="0"/>
              <a:t>imperialism</a:t>
            </a:r>
            <a:r>
              <a:rPr lang="it-IT" dirty="0" smtClean="0"/>
              <a:t>, or the </a:t>
            </a:r>
            <a:r>
              <a:rPr lang="it-IT" dirty="0" err="1" smtClean="0"/>
              <a:t>renewal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colonial</a:t>
            </a:r>
            <a:r>
              <a:rPr lang="it-IT" dirty="0" smtClean="0"/>
              <a:t> </a:t>
            </a:r>
            <a:r>
              <a:rPr lang="it-IT" dirty="0" err="1" smtClean="0"/>
              <a:t>influences</a:t>
            </a:r>
            <a:r>
              <a:rPr lang="it-IT" dirty="0" smtClean="0"/>
              <a:t>,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never</a:t>
            </a:r>
            <a:r>
              <a:rPr lang="it-IT" dirty="0" smtClean="0"/>
              <a:t> </a:t>
            </a:r>
            <a:r>
              <a:rPr lang="it-IT" dirty="0" err="1" smtClean="0"/>
              <a:t>disappeared</a:t>
            </a:r>
            <a:r>
              <a:rPr lang="it-IT" dirty="0" smtClean="0"/>
              <a:t>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rather</a:t>
            </a:r>
            <a:r>
              <a:rPr lang="it-IT" dirty="0" smtClean="0"/>
              <a:t> “</a:t>
            </a:r>
            <a:r>
              <a:rPr lang="it-IT" dirty="0" err="1" smtClean="0"/>
              <a:t>switched</a:t>
            </a:r>
            <a:r>
              <a:rPr lang="it-IT" dirty="0" smtClean="0"/>
              <a:t> </a:t>
            </a:r>
            <a:r>
              <a:rPr lang="it-IT" dirty="0" err="1" smtClean="0"/>
              <a:t>tactics</a:t>
            </a:r>
            <a:r>
              <a:rPr lang="it-IT" dirty="0" smtClean="0"/>
              <a:t>”. And </a:t>
            </a:r>
            <a:r>
              <a:rPr lang="it-IT" dirty="0" err="1" smtClean="0"/>
              <a:t>neo-colonialism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“</a:t>
            </a:r>
            <a:r>
              <a:rPr lang="it-IT" dirty="0" err="1" smtClean="0"/>
              <a:t>naked</a:t>
            </a:r>
            <a:r>
              <a:rPr lang="it-IT" dirty="0" smtClean="0"/>
              <a:t>”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more </a:t>
            </a:r>
            <a:r>
              <a:rPr lang="it-IT" dirty="0" err="1" smtClean="0"/>
              <a:t>straightforward</a:t>
            </a:r>
            <a:r>
              <a:rPr lang="it-IT" dirty="0" smtClean="0"/>
              <a:t> </a:t>
            </a:r>
            <a:r>
              <a:rPr lang="it-IT" dirty="0" err="1" smtClean="0"/>
              <a:t>predecessor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rather</a:t>
            </a:r>
            <a:r>
              <a:rPr lang="it-IT" dirty="0" smtClean="0"/>
              <a:t> </a:t>
            </a:r>
            <a:r>
              <a:rPr lang="it-IT" dirty="0" err="1" smtClean="0"/>
              <a:t>indirect</a:t>
            </a:r>
            <a:r>
              <a:rPr lang="it-IT" dirty="0" smtClean="0"/>
              <a:t>,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outspoken</a:t>
            </a:r>
            <a:r>
              <a:rPr lang="it-IT" dirty="0" smtClean="0"/>
              <a:t>, and </a:t>
            </a:r>
            <a:r>
              <a:rPr lang="it-IT" dirty="0" err="1" smtClean="0"/>
              <a:t>yet</a:t>
            </a:r>
            <a:r>
              <a:rPr lang="it-IT" dirty="0" smtClean="0"/>
              <a:t> </a:t>
            </a:r>
            <a:r>
              <a:rPr lang="it-IT" dirty="0" err="1" smtClean="0"/>
              <a:t>much</a:t>
            </a:r>
            <a:r>
              <a:rPr lang="it-IT" dirty="0" smtClean="0"/>
              <a:t> more </a:t>
            </a:r>
            <a:r>
              <a:rPr lang="it-IT" dirty="0" err="1" smtClean="0"/>
              <a:t>powerful</a:t>
            </a:r>
            <a:r>
              <a:rPr lang="it-IT" dirty="0" smtClean="0"/>
              <a:t> and </a:t>
            </a:r>
            <a:r>
              <a:rPr lang="it-IT" dirty="0" err="1" smtClean="0"/>
              <a:t>widespread</a:t>
            </a:r>
            <a:r>
              <a:rPr lang="it-IT" dirty="0" smtClean="0"/>
              <a:t>. </a:t>
            </a:r>
          </a:p>
          <a:p>
            <a:pPr algn="just"/>
            <a:r>
              <a:rPr lang="it-IT" dirty="0" smtClean="0"/>
              <a:t>The </a:t>
            </a:r>
            <a:r>
              <a:rPr lang="it-IT" dirty="0" err="1" smtClean="0"/>
              <a:t>author</a:t>
            </a:r>
            <a:r>
              <a:rPr lang="it-IT" dirty="0" smtClean="0"/>
              <a:t> </a:t>
            </a:r>
            <a:r>
              <a:rPr lang="it-IT" dirty="0" err="1" smtClean="0"/>
              <a:t>addresses</a:t>
            </a:r>
            <a:r>
              <a:rPr lang="it-IT" dirty="0" smtClean="0"/>
              <a:t> </a:t>
            </a:r>
            <a:r>
              <a:rPr lang="it-IT" dirty="0" err="1" smtClean="0"/>
              <a:t>isssues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neo-colonialism</a:t>
            </a:r>
            <a:r>
              <a:rPr lang="it-IT" dirty="0" smtClean="0"/>
              <a:t>, </a:t>
            </a:r>
            <a:r>
              <a:rPr lang="it-IT" dirty="0" err="1" smtClean="0"/>
              <a:t>mainly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reference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Africa (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often</a:t>
            </a:r>
            <a:r>
              <a:rPr lang="it-IT" dirty="0" smtClean="0"/>
              <a:t> </a:t>
            </a:r>
            <a:r>
              <a:rPr lang="it-IT" dirty="0" err="1" smtClean="0"/>
              <a:t>looking</a:t>
            </a:r>
            <a:r>
              <a:rPr lang="it-IT" dirty="0" smtClean="0"/>
              <a:t> </a:t>
            </a:r>
            <a:r>
              <a:rPr lang="it-IT" dirty="0" err="1" smtClean="0"/>
              <a:t>outside</a:t>
            </a:r>
            <a:r>
              <a:rPr lang="it-IT" dirty="0" smtClean="0"/>
              <a:t> and </a:t>
            </a:r>
            <a:r>
              <a:rPr lang="it-IT" dirty="0" err="1" smtClean="0"/>
              <a:t>providing</a:t>
            </a:r>
            <a:r>
              <a:rPr lang="it-IT" dirty="0" smtClean="0"/>
              <a:t> more </a:t>
            </a:r>
            <a:r>
              <a:rPr lang="it-IT" dirty="0" err="1" smtClean="0"/>
              <a:t>general</a:t>
            </a:r>
            <a:r>
              <a:rPr lang="it-IT" dirty="0" smtClean="0"/>
              <a:t> </a:t>
            </a:r>
            <a:r>
              <a:rPr lang="it-IT" dirty="0" err="1" smtClean="0"/>
              <a:t>comments</a:t>
            </a:r>
            <a:r>
              <a:rPr lang="it-IT" dirty="0" smtClean="0"/>
              <a:t> and/or </a:t>
            </a:r>
            <a:r>
              <a:rPr lang="it-IT" dirty="0" err="1" smtClean="0"/>
              <a:t>figures</a:t>
            </a:r>
            <a:r>
              <a:rPr lang="it-IT" dirty="0" smtClean="0"/>
              <a:t>), 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focusing</a:t>
            </a:r>
            <a:r>
              <a:rPr lang="it-IT" dirty="0" smtClean="0"/>
              <a:t> on the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aspects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permeate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daily</a:t>
            </a:r>
            <a:r>
              <a:rPr lang="it-IT" dirty="0" smtClean="0"/>
              <a:t> </a:t>
            </a:r>
            <a:r>
              <a:rPr lang="it-IT" dirty="0" err="1" smtClean="0"/>
              <a:t>lives</a:t>
            </a:r>
            <a:r>
              <a:rPr lang="it-IT" dirty="0" smtClean="0"/>
              <a:t> (</a:t>
            </a:r>
            <a:r>
              <a:rPr lang="it-IT" dirty="0" err="1" smtClean="0"/>
              <a:t>investments</a:t>
            </a:r>
            <a:r>
              <a:rPr lang="it-IT" dirty="0" smtClean="0"/>
              <a:t>, </a:t>
            </a:r>
            <a:r>
              <a:rPr lang="it-IT" dirty="0" err="1" smtClean="0"/>
              <a:t>labour</a:t>
            </a:r>
            <a:r>
              <a:rPr lang="it-IT" dirty="0" smtClean="0"/>
              <a:t>, </a:t>
            </a:r>
            <a:r>
              <a:rPr lang="it-IT" dirty="0" err="1" smtClean="0"/>
              <a:t>education</a:t>
            </a:r>
            <a:r>
              <a:rPr lang="it-IT" dirty="0" smtClean="0"/>
              <a:t>, etc.).  </a:t>
            </a:r>
          </a:p>
          <a:p>
            <a:pPr algn="just"/>
            <a:r>
              <a:rPr lang="it-IT" dirty="0" smtClean="0"/>
              <a:t>The  </a:t>
            </a:r>
            <a:r>
              <a:rPr lang="it-IT" dirty="0" err="1" smtClean="0"/>
              <a:t>mainly</a:t>
            </a:r>
            <a:r>
              <a:rPr lang="it-IT" dirty="0" smtClean="0"/>
              <a:t> informative,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strongly</a:t>
            </a:r>
            <a:r>
              <a:rPr lang="it-IT" dirty="0" smtClean="0"/>
              <a:t> assertive  </a:t>
            </a:r>
            <a:r>
              <a:rPr lang="it-IT" dirty="0" err="1" smtClean="0"/>
              <a:t>structure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text </a:t>
            </a:r>
            <a:r>
              <a:rPr lang="it-IT" dirty="0" err="1" smtClean="0"/>
              <a:t>makes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hardly</a:t>
            </a:r>
            <a:r>
              <a:rPr lang="it-IT" dirty="0" smtClean="0"/>
              <a:t> </a:t>
            </a:r>
            <a:r>
              <a:rPr lang="it-IT" dirty="0" err="1" smtClean="0"/>
              <a:t>questionable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readers</a:t>
            </a:r>
            <a:r>
              <a:rPr lang="it-IT" dirty="0" smtClean="0"/>
              <a:t>, </a:t>
            </a:r>
            <a:r>
              <a:rPr lang="it-IT" dirty="0" err="1" smtClean="0"/>
              <a:t>who</a:t>
            </a:r>
            <a:r>
              <a:rPr lang="it-IT" dirty="0" smtClean="0"/>
              <a:t> are </a:t>
            </a:r>
            <a:r>
              <a:rPr lang="it-IT" dirty="0" err="1" smtClean="0"/>
              <a:t>naturally</a:t>
            </a:r>
            <a:r>
              <a:rPr lang="it-IT" dirty="0" smtClean="0"/>
              <a:t> </a:t>
            </a:r>
            <a:r>
              <a:rPr lang="it-IT" dirty="0" err="1" smtClean="0"/>
              <a:t>inclined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accept</a:t>
            </a:r>
            <a:r>
              <a:rPr lang="it-IT" dirty="0" smtClean="0"/>
              <a:t> the </a:t>
            </a:r>
            <a:r>
              <a:rPr lang="it-IT" dirty="0" err="1" smtClean="0"/>
              <a:t>facts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are so </a:t>
            </a:r>
            <a:r>
              <a:rPr lang="it-IT" dirty="0" err="1" smtClean="0"/>
              <a:t>powerfully</a:t>
            </a:r>
            <a:r>
              <a:rPr lang="it-IT" dirty="0" smtClean="0"/>
              <a:t> </a:t>
            </a:r>
            <a:r>
              <a:rPr lang="it-IT" dirty="0" err="1" smtClean="0"/>
              <a:t>provided</a:t>
            </a:r>
            <a:r>
              <a:rPr lang="it-IT" dirty="0" smtClean="0"/>
              <a:t> and </a:t>
            </a:r>
            <a:r>
              <a:rPr lang="it-IT" dirty="0" err="1" smtClean="0"/>
              <a:t>supported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it-IT" dirty="0" smtClean="0"/>
              <a:t>And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last </a:t>
            </a:r>
            <a:r>
              <a:rPr lang="it-IT" dirty="0" err="1" smtClean="0"/>
              <a:t>rhetorical</a:t>
            </a:r>
            <a:r>
              <a:rPr lang="it-IT" dirty="0" smtClean="0"/>
              <a:t> </a:t>
            </a:r>
            <a:r>
              <a:rPr lang="it-IT" dirty="0" err="1" smtClean="0"/>
              <a:t>strategy</a:t>
            </a:r>
            <a:r>
              <a:rPr lang="it-IT" dirty="0" smtClean="0"/>
              <a:t> </a:t>
            </a:r>
            <a:r>
              <a:rPr lang="it-IT" dirty="0" err="1" smtClean="0"/>
              <a:t>could</a:t>
            </a:r>
            <a:r>
              <a:rPr lang="it-IT" dirty="0" smtClean="0"/>
              <a:t> </a:t>
            </a:r>
            <a:r>
              <a:rPr lang="it-IT" dirty="0" err="1" smtClean="0"/>
              <a:t>make</a:t>
            </a:r>
            <a:r>
              <a:rPr lang="it-IT" dirty="0" smtClean="0"/>
              <a:t> </a:t>
            </a:r>
            <a:r>
              <a:rPr lang="it-IT" dirty="0" err="1" smtClean="0"/>
              <a:t>us</a:t>
            </a:r>
            <a:r>
              <a:rPr lang="it-IT" dirty="0" smtClean="0"/>
              <a:t> </a:t>
            </a:r>
            <a:r>
              <a:rPr lang="it-IT" dirty="0" err="1" smtClean="0"/>
              <a:t>foresee</a:t>
            </a:r>
            <a:r>
              <a:rPr lang="it-IT" dirty="0" smtClean="0"/>
              <a:t> (and </a:t>
            </a:r>
            <a:r>
              <a:rPr lang="it-IT" dirty="0" err="1" smtClean="0"/>
              <a:t>expect</a:t>
            </a:r>
            <a:r>
              <a:rPr lang="it-IT" dirty="0" smtClean="0"/>
              <a:t>) </a:t>
            </a:r>
            <a:r>
              <a:rPr lang="it-IT" dirty="0" err="1" smtClean="0"/>
              <a:t>homogeneity</a:t>
            </a:r>
            <a:r>
              <a:rPr lang="it-IT" dirty="0" smtClean="0"/>
              <a:t> </a:t>
            </a:r>
            <a:r>
              <a:rPr lang="it-IT" dirty="0" err="1" smtClean="0"/>
              <a:t>throughout</a:t>
            </a:r>
            <a:r>
              <a:rPr lang="it-IT" dirty="0" smtClean="0"/>
              <a:t> the text (</a:t>
            </a:r>
            <a:r>
              <a:rPr lang="it-IT" dirty="0" err="1" smtClean="0"/>
              <a:t>with</a:t>
            </a:r>
            <a:r>
              <a:rPr lang="it-IT" dirty="0" smtClean="0"/>
              <a:t> no </a:t>
            </a:r>
            <a:r>
              <a:rPr lang="it-IT" dirty="0" err="1" smtClean="0"/>
              <a:t>changes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attitude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author</a:t>
            </a:r>
            <a:r>
              <a:rPr lang="it-IT" dirty="0" smtClean="0"/>
              <a:t>),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smtClean="0"/>
              <a:t>the case. At </a:t>
            </a:r>
            <a:r>
              <a:rPr lang="it-IT" dirty="0" err="1" smtClean="0"/>
              <a:t>times</a:t>
            </a:r>
            <a:r>
              <a:rPr lang="it-IT" dirty="0" smtClean="0"/>
              <a:t>, the </a:t>
            </a:r>
            <a:r>
              <a:rPr lang="it-IT" dirty="0" err="1" smtClean="0"/>
              <a:t>author</a:t>
            </a:r>
            <a:r>
              <a:rPr lang="it-IT" dirty="0" smtClean="0"/>
              <a:t> </a:t>
            </a:r>
            <a:r>
              <a:rPr lang="it-IT" dirty="0" err="1" smtClean="0"/>
              <a:t>intervenes</a:t>
            </a:r>
            <a:r>
              <a:rPr lang="it-IT" dirty="0" smtClean="0"/>
              <a:t> </a:t>
            </a:r>
            <a:r>
              <a:rPr lang="it-IT" dirty="0" err="1" smtClean="0"/>
              <a:t>directly</a:t>
            </a:r>
            <a:r>
              <a:rPr lang="it-IT" dirty="0" smtClean="0"/>
              <a:t> and </a:t>
            </a:r>
            <a:r>
              <a:rPr lang="it-IT" dirty="0" err="1" smtClean="0"/>
              <a:t>provides</a:t>
            </a:r>
            <a:r>
              <a:rPr lang="it-IT" dirty="0" smtClean="0"/>
              <a:t> strong </a:t>
            </a:r>
            <a:r>
              <a:rPr lang="it-IT" dirty="0" err="1" smtClean="0"/>
              <a:t>comments</a:t>
            </a:r>
            <a:r>
              <a:rPr lang="it-IT" dirty="0" smtClean="0"/>
              <a:t> on the </a:t>
            </a:r>
            <a:r>
              <a:rPr lang="it-IT" dirty="0" err="1" smtClean="0"/>
              <a:t>situations</a:t>
            </a:r>
            <a:r>
              <a:rPr lang="it-IT" dirty="0" smtClean="0"/>
              <a:t> </a:t>
            </a:r>
            <a:r>
              <a:rPr lang="it-IT" dirty="0" err="1" smtClean="0"/>
              <a:t>he</a:t>
            </a:r>
            <a:r>
              <a:rPr lang="it-IT" dirty="0" smtClean="0"/>
              <a:t> </a:t>
            </a:r>
            <a:r>
              <a:rPr lang="it-IT" dirty="0" err="1" smtClean="0"/>
              <a:t>describes</a:t>
            </a:r>
            <a:r>
              <a:rPr lang="it-IT" dirty="0" smtClean="0"/>
              <a:t>,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utterly</a:t>
            </a:r>
            <a:r>
              <a:rPr lang="it-IT" dirty="0" smtClean="0"/>
              <a:t> </a:t>
            </a:r>
            <a:r>
              <a:rPr lang="it-IT" dirty="0" err="1" smtClean="0"/>
              <a:t>condemning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effects</a:t>
            </a:r>
            <a:r>
              <a:rPr lang="it-IT" dirty="0" smtClean="0"/>
              <a:t>. </a:t>
            </a:r>
            <a:r>
              <a:rPr lang="it-IT" dirty="0" err="1" smtClean="0"/>
              <a:t>He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hesitate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condemn</a:t>
            </a:r>
            <a:r>
              <a:rPr lang="it-IT" dirty="0" smtClean="0"/>
              <a:t> “the </a:t>
            </a:r>
            <a:r>
              <a:rPr lang="it-IT" dirty="0" err="1" smtClean="0"/>
              <a:t>imperialists</a:t>
            </a:r>
            <a:r>
              <a:rPr lang="it-IT" dirty="0" smtClean="0"/>
              <a:t>”,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“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widespread</a:t>
            </a:r>
            <a:r>
              <a:rPr lang="it-IT" dirty="0" smtClean="0"/>
              <a:t> and </a:t>
            </a:r>
            <a:r>
              <a:rPr lang="it-IT" dirty="0" err="1" smtClean="0"/>
              <a:t>wily</a:t>
            </a:r>
            <a:r>
              <a:rPr lang="it-IT" dirty="0" smtClean="0"/>
              <a:t> 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ideological</a:t>
            </a:r>
            <a:r>
              <a:rPr lang="it-IT" dirty="0" smtClean="0"/>
              <a:t> and cultural </a:t>
            </a:r>
            <a:r>
              <a:rPr lang="it-IT" i="1" dirty="0" err="1" smtClean="0"/>
              <a:t>weapons</a:t>
            </a:r>
            <a:r>
              <a:rPr lang="it-IT" dirty="0" smtClean="0"/>
              <a:t> in the </a:t>
            </a:r>
            <a:r>
              <a:rPr lang="it-IT" dirty="0" err="1" smtClean="0"/>
              <a:t>form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intrigues</a:t>
            </a:r>
            <a:r>
              <a:rPr lang="it-IT" dirty="0" smtClean="0"/>
              <a:t>, </a:t>
            </a:r>
            <a:r>
              <a:rPr lang="it-IT" dirty="0" err="1" smtClean="0"/>
              <a:t>manoeuvres</a:t>
            </a:r>
            <a:r>
              <a:rPr lang="it-IT" dirty="0" smtClean="0"/>
              <a:t> and </a:t>
            </a:r>
            <a:r>
              <a:rPr lang="it-IT" dirty="0" err="1" smtClean="0"/>
              <a:t>slander</a:t>
            </a:r>
            <a:r>
              <a:rPr lang="it-IT" dirty="0" smtClean="0"/>
              <a:t> </a:t>
            </a:r>
            <a:r>
              <a:rPr lang="it-IT" dirty="0" err="1" smtClean="0"/>
              <a:t>campaigns</a:t>
            </a:r>
            <a:r>
              <a:rPr lang="it-IT" dirty="0" smtClean="0"/>
              <a:t>”, </a:t>
            </a:r>
            <a:r>
              <a:rPr lang="it-IT" dirty="0" err="1" smtClean="0"/>
              <a:t>nor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he</a:t>
            </a:r>
            <a:r>
              <a:rPr lang="it-IT" dirty="0" smtClean="0"/>
              <a:t> </a:t>
            </a:r>
            <a:r>
              <a:rPr lang="it-IT" dirty="0" err="1" smtClean="0"/>
              <a:t>spare</a:t>
            </a:r>
            <a:r>
              <a:rPr lang="it-IT" dirty="0" smtClean="0"/>
              <a:t> </a:t>
            </a:r>
            <a:r>
              <a:rPr lang="it-IT" dirty="0" err="1" smtClean="0"/>
              <a:t>his</a:t>
            </a:r>
            <a:r>
              <a:rPr lang="it-IT" dirty="0" smtClean="0"/>
              <a:t> </a:t>
            </a:r>
            <a:r>
              <a:rPr lang="it-IT" dirty="0" err="1" smtClean="0"/>
              <a:t>criticism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makers</a:t>
            </a:r>
            <a:r>
              <a:rPr lang="it-IT" dirty="0" smtClean="0"/>
              <a:t> and </a:t>
            </a:r>
            <a:r>
              <a:rPr lang="it-IT" dirty="0" err="1" smtClean="0"/>
              <a:t>supporters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capitalism</a:t>
            </a:r>
            <a:r>
              <a:rPr lang="it-IT" dirty="0" smtClean="0"/>
              <a:t> (</a:t>
            </a:r>
            <a:r>
              <a:rPr lang="it-IT" dirty="0" err="1" smtClean="0"/>
              <a:t>enterprises</a:t>
            </a:r>
            <a:r>
              <a:rPr lang="it-IT" dirty="0" smtClean="0"/>
              <a:t>, right </a:t>
            </a:r>
            <a:r>
              <a:rPr lang="it-IT" dirty="0" err="1" smtClean="0"/>
              <a:t>wing</a:t>
            </a:r>
            <a:r>
              <a:rPr lang="it-IT" dirty="0" smtClean="0"/>
              <a:t> </a:t>
            </a:r>
            <a:r>
              <a:rPr lang="it-IT" dirty="0" err="1" smtClean="0"/>
              <a:t>officials</a:t>
            </a:r>
            <a:r>
              <a:rPr lang="it-IT" dirty="0" smtClean="0"/>
              <a:t>, etc.)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religions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err="1" smtClean="0"/>
              <a:t>Amongst</a:t>
            </a:r>
            <a:r>
              <a:rPr lang="it-IT" dirty="0" smtClean="0"/>
              <a:t> the </a:t>
            </a:r>
            <a:r>
              <a:rPr lang="it-IT" dirty="0" err="1" smtClean="0"/>
              <a:t>targets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his</a:t>
            </a:r>
            <a:r>
              <a:rPr lang="it-IT" dirty="0" smtClean="0"/>
              <a:t> </a:t>
            </a:r>
            <a:r>
              <a:rPr lang="it-IT" dirty="0" err="1" smtClean="0"/>
              <a:t>harsh</a:t>
            </a:r>
            <a:r>
              <a:rPr lang="it-IT" dirty="0" smtClean="0"/>
              <a:t> </a:t>
            </a:r>
            <a:r>
              <a:rPr lang="it-IT" dirty="0" err="1" smtClean="0"/>
              <a:t>criticism</a:t>
            </a:r>
            <a:r>
              <a:rPr lang="it-IT" dirty="0" smtClean="0"/>
              <a:t> – </a:t>
            </a:r>
            <a:r>
              <a:rPr lang="it-IT" dirty="0" err="1" smtClean="0"/>
              <a:t>which</a:t>
            </a:r>
            <a:r>
              <a:rPr lang="it-IT" dirty="0" smtClean="0"/>
              <a:t>, </a:t>
            </a:r>
            <a:r>
              <a:rPr lang="it-IT" dirty="0" err="1" smtClean="0"/>
              <a:t>incidentally</a:t>
            </a:r>
            <a:r>
              <a:rPr lang="it-IT" dirty="0" smtClean="0"/>
              <a:t>,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openly</a:t>
            </a:r>
            <a:r>
              <a:rPr lang="it-IT" dirty="0" smtClean="0"/>
              <a:t> in </a:t>
            </a:r>
            <a:r>
              <a:rPr lang="it-IT" dirty="0" err="1" smtClean="0"/>
              <a:t>favour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socialism</a:t>
            </a:r>
            <a:r>
              <a:rPr lang="it-IT" dirty="0" smtClean="0"/>
              <a:t> and </a:t>
            </a:r>
            <a:r>
              <a:rPr lang="it-IT" dirty="0" err="1" smtClean="0"/>
              <a:t>socialist</a:t>
            </a:r>
            <a:r>
              <a:rPr lang="it-IT" dirty="0" smtClean="0"/>
              <a:t> </a:t>
            </a:r>
            <a:r>
              <a:rPr lang="it-IT" dirty="0" err="1" smtClean="0"/>
              <a:t>countries</a:t>
            </a:r>
            <a:r>
              <a:rPr lang="it-IT" dirty="0" smtClean="0"/>
              <a:t> – </a:t>
            </a:r>
            <a:r>
              <a:rPr lang="it-IT" dirty="0" err="1" smtClean="0"/>
              <a:t>he</a:t>
            </a:r>
            <a:r>
              <a:rPr lang="it-IT" dirty="0" smtClean="0"/>
              <a:t> </a:t>
            </a:r>
            <a:r>
              <a:rPr lang="it-IT" dirty="0" err="1" smtClean="0"/>
              <a:t>includes</a:t>
            </a:r>
            <a:r>
              <a:rPr lang="it-IT" dirty="0" smtClean="0"/>
              <a:t> the </a:t>
            </a:r>
            <a:r>
              <a:rPr lang="it-IT" dirty="0" err="1" smtClean="0"/>
              <a:t>present-day</a:t>
            </a:r>
            <a:r>
              <a:rPr lang="it-IT" dirty="0" smtClean="0"/>
              <a:t> media and, </a:t>
            </a:r>
            <a:r>
              <a:rPr lang="it-IT" dirty="0" err="1" smtClean="0"/>
              <a:t>indirectly</a:t>
            </a:r>
            <a:r>
              <a:rPr lang="it-IT" dirty="0" smtClean="0"/>
              <a:t>, Western </a:t>
            </a:r>
            <a:r>
              <a:rPr lang="it-IT" dirty="0" err="1" smtClean="0"/>
              <a:t>countries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leading</a:t>
            </a:r>
            <a:r>
              <a:rPr lang="it-IT" dirty="0" smtClean="0"/>
              <a:t> the world in the output </a:t>
            </a:r>
            <a:r>
              <a:rPr lang="it-IT" dirty="0" err="1" smtClean="0"/>
              <a:t>of</a:t>
            </a:r>
            <a:r>
              <a:rPr lang="it-IT" dirty="0" smtClean="0"/>
              <a:t> media </a:t>
            </a:r>
            <a:r>
              <a:rPr lang="it-IT" dirty="0" err="1" smtClean="0"/>
              <a:t>contents</a:t>
            </a:r>
            <a:r>
              <a:rPr lang="it-IT" dirty="0" smtClean="0"/>
              <a:t>.</a:t>
            </a:r>
          </a:p>
          <a:p>
            <a:r>
              <a:rPr lang="it-IT" i="1" dirty="0" err="1" smtClean="0"/>
              <a:t>My</a:t>
            </a:r>
            <a:r>
              <a:rPr lang="it-IT" i="1" dirty="0" smtClean="0"/>
              <a:t> </a:t>
            </a:r>
            <a:r>
              <a:rPr lang="it-IT" i="1" dirty="0" err="1" smtClean="0"/>
              <a:t>translation</a:t>
            </a:r>
            <a:r>
              <a:rPr lang="it-IT" i="1" dirty="0" smtClean="0"/>
              <a:t> </a:t>
            </a:r>
            <a:r>
              <a:rPr lang="it-IT" i="1" dirty="0" err="1" smtClean="0"/>
              <a:t>aims</a:t>
            </a:r>
            <a:r>
              <a:rPr lang="it-IT" i="1" dirty="0" smtClean="0"/>
              <a:t> </a:t>
            </a:r>
            <a:r>
              <a:rPr lang="it-IT" i="1" dirty="0" err="1" smtClean="0"/>
              <a:t>at…</a:t>
            </a:r>
            <a:endParaRPr lang="it-IT" i="1" dirty="0" smtClean="0"/>
          </a:p>
          <a:p>
            <a:r>
              <a:rPr lang="it-IT" i="1" dirty="0" err="1" smtClean="0"/>
              <a:t>Therefore</a:t>
            </a:r>
            <a:r>
              <a:rPr lang="it-IT" i="1" dirty="0" smtClean="0"/>
              <a:t>, </a:t>
            </a:r>
            <a:r>
              <a:rPr lang="it-IT" i="1" dirty="0" err="1" smtClean="0"/>
              <a:t>it</a:t>
            </a:r>
            <a:r>
              <a:rPr lang="it-IT" i="1" dirty="0" smtClean="0"/>
              <a:t> </a:t>
            </a:r>
            <a:r>
              <a:rPr lang="it-IT" i="1" dirty="0" err="1" smtClean="0"/>
              <a:t>could</a:t>
            </a:r>
            <a:r>
              <a:rPr lang="it-IT" i="1" dirty="0" smtClean="0"/>
              <a:t> </a:t>
            </a:r>
            <a:r>
              <a:rPr lang="it-IT" i="1" dirty="0" err="1" smtClean="0"/>
              <a:t>be</a:t>
            </a:r>
            <a:r>
              <a:rPr lang="it-IT" i="1" dirty="0" smtClean="0"/>
              <a:t> </a:t>
            </a:r>
            <a:r>
              <a:rPr lang="it-IT" i="1" dirty="0" err="1" smtClean="0"/>
              <a:t>published</a:t>
            </a:r>
            <a:r>
              <a:rPr lang="it-IT" i="1" dirty="0" smtClean="0"/>
              <a:t> </a:t>
            </a:r>
            <a:r>
              <a:rPr lang="it-IT" i="1" dirty="0" err="1" smtClean="0"/>
              <a:t>in…</a:t>
            </a:r>
            <a:endParaRPr lang="it-IT" i="1" dirty="0" smtClean="0"/>
          </a:p>
          <a:p>
            <a:r>
              <a:rPr lang="it-IT" i="1" dirty="0" smtClean="0"/>
              <a:t>The </a:t>
            </a:r>
            <a:r>
              <a:rPr lang="it-IT" i="1" dirty="0" err="1" smtClean="0"/>
              <a:t>preferred</a:t>
            </a:r>
            <a:r>
              <a:rPr lang="it-IT" i="1" dirty="0" smtClean="0"/>
              <a:t> audience </a:t>
            </a:r>
            <a:r>
              <a:rPr lang="it-IT" i="1" dirty="0" err="1" smtClean="0"/>
              <a:t>for</a:t>
            </a:r>
            <a:r>
              <a:rPr lang="it-IT" i="1" dirty="0" smtClean="0"/>
              <a:t> </a:t>
            </a:r>
            <a:r>
              <a:rPr lang="it-IT" i="1" dirty="0" err="1" smtClean="0"/>
              <a:t>this</a:t>
            </a:r>
            <a:r>
              <a:rPr lang="it-IT" i="1" dirty="0" smtClean="0"/>
              <a:t> text </a:t>
            </a:r>
            <a:r>
              <a:rPr lang="it-IT" i="1" dirty="0" err="1" smtClean="0"/>
              <a:t>would</a:t>
            </a:r>
            <a:r>
              <a:rPr lang="it-IT" i="1" dirty="0" smtClean="0"/>
              <a:t> </a:t>
            </a:r>
            <a:r>
              <a:rPr lang="it-IT" i="1" dirty="0" err="1" smtClean="0"/>
              <a:t>be…</a:t>
            </a:r>
            <a:r>
              <a:rPr lang="it-IT" i="1" dirty="0" smtClean="0"/>
              <a:t> </a:t>
            </a:r>
            <a:r>
              <a:rPr lang="it-IT" i="1" dirty="0" err="1" smtClean="0"/>
              <a:t>but</a:t>
            </a:r>
            <a:r>
              <a:rPr lang="it-IT" i="1" dirty="0" smtClean="0"/>
              <a:t> </a:t>
            </a:r>
            <a:r>
              <a:rPr lang="it-IT" i="1" dirty="0" err="1" smtClean="0"/>
              <a:t>perhaps</a:t>
            </a:r>
            <a:r>
              <a:rPr lang="it-IT" i="1" dirty="0" smtClean="0"/>
              <a:t> </a:t>
            </a:r>
            <a:r>
              <a:rPr lang="it-IT" i="1" dirty="0" err="1" smtClean="0"/>
              <a:t>also…</a:t>
            </a:r>
            <a:endParaRPr lang="it-IT" i="1" dirty="0" smtClean="0"/>
          </a:p>
          <a:p>
            <a:r>
              <a:rPr lang="it-IT" i="1" dirty="0" smtClean="0"/>
              <a:t>The </a:t>
            </a:r>
            <a:r>
              <a:rPr lang="it-IT" i="1" dirty="0" err="1" smtClean="0"/>
              <a:t>translation</a:t>
            </a:r>
            <a:r>
              <a:rPr lang="it-IT" i="1" dirty="0" smtClean="0"/>
              <a:t> </a:t>
            </a:r>
            <a:r>
              <a:rPr lang="it-IT" i="1" dirty="0" err="1" smtClean="0"/>
              <a:t>strategy</a:t>
            </a:r>
            <a:r>
              <a:rPr lang="it-IT" i="1" dirty="0" smtClean="0"/>
              <a:t>/</a:t>
            </a:r>
            <a:r>
              <a:rPr lang="it-IT" i="1" dirty="0" err="1" smtClean="0"/>
              <a:t>ies</a:t>
            </a:r>
            <a:r>
              <a:rPr lang="it-IT" i="1" dirty="0" smtClean="0"/>
              <a:t> I </a:t>
            </a:r>
            <a:r>
              <a:rPr lang="it-IT" i="1" dirty="0" err="1" smtClean="0"/>
              <a:t>intend</a:t>
            </a:r>
            <a:r>
              <a:rPr lang="it-IT" i="1" dirty="0" smtClean="0"/>
              <a:t> </a:t>
            </a:r>
            <a:r>
              <a:rPr lang="it-IT" i="1" dirty="0" err="1" smtClean="0"/>
              <a:t>to</a:t>
            </a:r>
            <a:r>
              <a:rPr lang="it-IT" i="1" dirty="0" smtClean="0"/>
              <a:t> </a:t>
            </a:r>
            <a:r>
              <a:rPr lang="it-IT" i="1" dirty="0" err="1" smtClean="0"/>
              <a:t>apply</a:t>
            </a:r>
            <a:r>
              <a:rPr lang="it-IT" i="1" dirty="0" smtClean="0"/>
              <a:t>/I </a:t>
            </a:r>
            <a:r>
              <a:rPr lang="it-IT" i="1" dirty="0" err="1" smtClean="0"/>
              <a:t>applied…</a:t>
            </a:r>
            <a:endParaRPr lang="it-IT" i="1" dirty="0" smtClean="0"/>
          </a:p>
          <a:p>
            <a:endParaRPr lang="it-IT" i="1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Translate</a:t>
            </a:r>
            <a:r>
              <a:rPr lang="it-IT" dirty="0" smtClean="0"/>
              <a:t> “</a:t>
            </a:r>
            <a:r>
              <a:rPr lang="it-IT" dirty="0" err="1" smtClean="0"/>
              <a:t>Neo-colonialism</a:t>
            </a:r>
            <a:r>
              <a:rPr lang="it-IT" dirty="0" smtClean="0"/>
              <a:t>, the last stage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imperialism</a:t>
            </a:r>
            <a:r>
              <a:rPr lang="it-IT" dirty="0" smtClean="0"/>
              <a:t>” </a:t>
            </a:r>
            <a:r>
              <a:rPr lang="it-IT" dirty="0" err="1" smtClean="0"/>
              <a:t>from</a:t>
            </a:r>
            <a:r>
              <a:rPr lang="it-IT" dirty="0" smtClean="0"/>
              <a:t> p. 5 (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the </a:t>
            </a:r>
            <a:r>
              <a:rPr lang="it-IT" dirty="0" err="1" smtClean="0"/>
              <a:t>struggle</a:t>
            </a:r>
            <a:r>
              <a:rPr lang="it-IT" dirty="0" smtClean="0"/>
              <a:t> </a:t>
            </a:r>
            <a:r>
              <a:rPr lang="it-IT" dirty="0" err="1" smtClean="0"/>
              <a:t>sharpens</a:t>
            </a:r>
            <a:r>
              <a:rPr lang="it-IT" dirty="0" smtClean="0"/>
              <a:t>) </a:t>
            </a:r>
            <a:r>
              <a:rPr lang="it-IT" dirty="0" err="1" smtClean="0"/>
              <a:t>to</a:t>
            </a:r>
            <a:r>
              <a:rPr lang="it-IT" dirty="0" smtClean="0"/>
              <a:t> p. 6 (</a:t>
            </a:r>
            <a:r>
              <a:rPr lang="it-IT" dirty="0" err="1" smtClean="0"/>
              <a:t>use</a:t>
            </a:r>
            <a:r>
              <a:rPr lang="it-IT" dirty="0" smtClean="0"/>
              <a:t> </a:t>
            </a:r>
            <a:r>
              <a:rPr lang="it-IT" dirty="0" err="1" smtClean="0"/>
              <a:t>local</a:t>
            </a:r>
            <a:r>
              <a:rPr lang="it-IT" dirty="0" smtClean="0"/>
              <a:t> people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instruments</a:t>
            </a:r>
            <a:r>
              <a:rPr lang="it-IT" dirty="0" smtClean="0"/>
              <a:t>).</a:t>
            </a:r>
          </a:p>
          <a:p>
            <a:r>
              <a:rPr lang="it-IT" dirty="0" smtClean="0"/>
              <a:t>Complete the text </a:t>
            </a:r>
            <a:r>
              <a:rPr lang="it-IT" dirty="0" err="1" smtClean="0"/>
              <a:t>analysis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own</a:t>
            </a:r>
            <a:r>
              <a:rPr lang="it-IT" dirty="0" smtClean="0"/>
              <a:t> </a:t>
            </a:r>
            <a:r>
              <a:rPr lang="it-IT" dirty="0" err="1" smtClean="0"/>
              <a:t>commentary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Read</a:t>
            </a:r>
            <a:r>
              <a:rPr lang="it-IT" dirty="0" smtClean="0"/>
              <a:t> </a:t>
            </a:r>
            <a:r>
              <a:rPr lang="it-IT" dirty="0" err="1" smtClean="0"/>
              <a:t>Jhumpa</a:t>
            </a:r>
            <a:r>
              <a:rPr lang="it-IT" dirty="0" smtClean="0"/>
              <a:t> </a:t>
            </a:r>
            <a:r>
              <a:rPr lang="it-IT" dirty="0" err="1" smtClean="0"/>
              <a:t>Lahiri</a:t>
            </a:r>
            <a:r>
              <a:rPr lang="it-IT" dirty="0" smtClean="0"/>
              <a:t> (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ready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comments</a:t>
            </a:r>
            <a:r>
              <a:rPr lang="it-IT" smtClean="0"/>
              <a:t>).</a:t>
            </a:r>
            <a:endParaRPr lang="it-IT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next</a:t>
            </a:r>
            <a:r>
              <a:rPr lang="it-IT" dirty="0" smtClean="0"/>
              <a:t> week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Univers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756</TotalTime>
  <Words>1210</Words>
  <Application>Microsoft Office PowerPoint</Application>
  <PresentationFormat>Presentazione su schermo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Carta</vt:lpstr>
      <vt:lpstr>Post-colonialism, imperialism, postmodernism and all their implications for translation</vt:lpstr>
      <vt:lpstr>Interrogating Postcolonialism Meenakshi Mukherjee - 1</vt:lpstr>
      <vt:lpstr>Interrogating Postcolonialism Meenakshi Mukherjee - 2</vt:lpstr>
      <vt:lpstr>Interrogating Postcolonialism Meenakshi Mukherjee - 3</vt:lpstr>
      <vt:lpstr>Homi Bhabha </vt:lpstr>
      <vt:lpstr>Homi Bhabha </vt:lpstr>
      <vt:lpstr>Bassnett – Trivedi - 1 Introduction to Post-colonial Translation</vt:lpstr>
      <vt:lpstr>Bassnett – Trivedi - 2 Introduction to Post-colonial Translation</vt:lpstr>
      <vt:lpstr>Bassnett – Trivedi - 3 Introduction to Post-colonial Translation</vt:lpstr>
      <vt:lpstr>Bassnett – Trivedi - 5 Introduction to Post-colonial Translation</vt:lpstr>
      <vt:lpstr>The mechanisms of neo-colonialism</vt:lpstr>
      <vt:lpstr>Diapositiva 12</vt:lpstr>
      <vt:lpstr>Diapositiva 13</vt:lpstr>
      <vt:lpstr>Diapositiva 14</vt:lpstr>
      <vt:lpstr>For next week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75</cp:revision>
  <dcterms:created xsi:type="dcterms:W3CDTF">2009-11-09T11:48:14Z</dcterms:created>
  <dcterms:modified xsi:type="dcterms:W3CDTF">2009-11-13T08:12:03Z</dcterms:modified>
</cp:coreProperties>
</file>