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0"/>
  </p:notesMasterIdLst>
  <p:sldIdLst>
    <p:sldId id="256" r:id="rId2"/>
    <p:sldId id="257" r:id="rId3"/>
    <p:sldId id="258" r:id="rId4"/>
    <p:sldId id="259" r:id="rId5"/>
    <p:sldId id="260" r:id="rId6"/>
    <p:sldId id="269" r:id="rId7"/>
    <p:sldId id="261" r:id="rId8"/>
    <p:sldId id="262" r:id="rId9"/>
    <p:sldId id="263" r:id="rId10"/>
    <p:sldId id="264" r:id="rId11"/>
    <p:sldId id="265" r:id="rId12"/>
    <p:sldId id="266" r:id="rId13"/>
    <p:sldId id="267" r:id="rId14"/>
    <p:sldId id="268" r:id="rId15"/>
    <p:sldId id="270" r:id="rId16"/>
    <p:sldId id="271" r:id="rId17"/>
    <p:sldId id="272" r:id="rId18"/>
    <p:sldId id="273" r:id="rId1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975161-5F0F-4E4B-8EED-80326FB6C87F}" type="datetimeFigureOut">
              <a:rPr lang="it-IT" smtClean="0"/>
              <a:t>20/10/2013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CA9D12-1288-4C58-B029-8A7CA4A390DC}" type="slidenum">
              <a:rPr lang="it-IT" smtClean="0"/>
              <a:t>‹N›</a:t>
            </a:fld>
            <a:endParaRPr lang="it-IT"/>
          </a:p>
        </p:txBody>
      </p:sp>
    </p:spTree>
    <p:extLst>
      <p:ext uri="{BB962C8B-B14F-4D97-AF65-F5344CB8AC3E}">
        <p14:creationId xmlns:p14="http://schemas.microsoft.com/office/powerpoint/2010/main" val="3938307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6CA9D12-1288-4C58-B029-8A7CA4A390DC}" type="slidenum">
              <a:rPr lang="it-IT" smtClean="0"/>
              <a:t>3</a:t>
            </a:fld>
            <a:endParaRPr lang="it-IT"/>
          </a:p>
        </p:txBody>
      </p:sp>
    </p:spTree>
    <p:extLst>
      <p:ext uri="{BB962C8B-B14F-4D97-AF65-F5344CB8AC3E}">
        <p14:creationId xmlns:p14="http://schemas.microsoft.com/office/powerpoint/2010/main" val="6946017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63627470-D1DC-4AD1-87AD-38FCD97077EB}" type="datetime1">
              <a:rPr lang="it-IT" smtClean="0"/>
              <a:t>20/10/2013</a:t>
            </a:fld>
            <a:endParaRPr lang="it-IT"/>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it-IT"/>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9D2A6B28-B7E7-4E73-A880-EDE4B6B4C742}" type="slidenum">
              <a:rPr lang="it-IT" smtClean="0"/>
              <a:t>‹N›</a:t>
            </a:fld>
            <a:endParaRPr lang="it-IT"/>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D50DCD95-F2AB-4F77-A55A-6271EF5BDDD1}" type="datetime1">
              <a:rPr lang="it-IT" smtClean="0"/>
              <a:t>20/10/2013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2A6B28-B7E7-4E73-A880-EDE4B6B4C742}"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E1E84DC2-2FCD-4BD8-AF93-945C5F37C622}" type="datetime1">
              <a:rPr lang="it-IT" smtClean="0"/>
              <a:t>20/10/2013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2A6B28-B7E7-4E73-A880-EDE4B6B4C742}"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5" name="Date Placeholder 4"/>
          <p:cNvSpPr>
            <a:spLocks noGrp="1"/>
          </p:cNvSpPr>
          <p:nvPr>
            <p:ph type="dt" sz="half" idx="10"/>
          </p:nvPr>
        </p:nvSpPr>
        <p:spPr/>
        <p:txBody>
          <a:bodyPr/>
          <a:lstStyle/>
          <a:p>
            <a:fld id="{EE4546F3-A550-4B60-9AD9-048FC082C315}" type="datetime1">
              <a:rPr lang="it-IT" smtClean="0"/>
              <a:t>20/10/2013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D2A6B28-B7E7-4E73-A880-EDE4B6B4C742}" type="slidenum">
              <a:rPr lang="it-IT" smtClean="0"/>
              <a:t>‹N›</a:t>
            </a:fld>
            <a:endParaRPr lang="it-IT"/>
          </a:p>
        </p:txBody>
      </p:sp>
      <p:sp>
        <p:nvSpPr>
          <p:cNvPr id="9" name="Content Placeholder 8"/>
          <p:cNvSpPr>
            <a:spLocks noGrp="1"/>
          </p:cNvSpPr>
          <p:nvPr>
            <p:ph sz="quarter" idx="13"/>
          </p:nvPr>
        </p:nvSpPr>
        <p:spPr>
          <a:xfrm>
            <a:off x="841248" y="2039112"/>
            <a:ext cx="3657600" cy="395020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7" name="Date Placeholder 6"/>
          <p:cNvSpPr>
            <a:spLocks noGrp="1"/>
          </p:cNvSpPr>
          <p:nvPr>
            <p:ph type="dt" sz="half" idx="10"/>
          </p:nvPr>
        </p:nvSpPr>
        <p:spPr/>
        <p:txBody>
          <a:bodyPr/>
          <a:lstStyle/>
          <a:p>
            <a:fld id="{7A0C90E1-1E45-4556-87A5-19F8D6F44924}" type="datetime1">
              <a:rPr lang="it-IT" smtClean="0"/>
              <a:t>20/10/2013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D2A6B28-B7E7-4E73-A880-EDE4B6B4C742}" type="slidenum">
              <a:rPr lang="it-IT" smtClean="0"/>
              <a:t>‹N›</a:t>
            </a:fld>
            <a:endParaRPr lang="it-IT"/>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F88CEFB0-4851-42E6-B9EF-4E9B87F10F22}" type="datetime1">
              <a:rPr lang="it-IT" smtClean="0"/>
              <a:t>20/10/2013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9D2A6B28-B7E7-4E73-A880-EDE4B6B4C742}"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61B87D-E60F-42A3-BFD8-19D3A7305CC2}" type="datetime1">
              <a:rPr lang="it-IT" smtClean="0"/>
              <a:t>20/10/2013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9D2A6B28-B7E7-4E73-A880-EDE4B6B4C742}"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it-IT" smtClean="0"/>
              <a:t>Fare clic per modificare lo stile del titolo</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42BBCD20-297D-4EAB-A62C-F56BDDE03765}" type="datetime1">
              <a:rPr lang="it-IT" smtClean="0"/>
              <a:t>20/10/2013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D2A6B28-B7E7-4E73-A880-EDE4B6B4C742}"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6E89F865-43C0-4F24-A354-F9F1BEECBDE5}" type="datetime1">
              <a:rPr lang="it-IT" smtClean="0"/>
              <a:t>20/10/2013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D2A6B28-B7E7-4E73-A880-EDE4B6B4C742}"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F569477A-2150-40B3-9186-F75B85302843}" type="datetime1">
              <a:rPr lang="it-IT" smtClean="0"/>
              <a:t>20/10/2013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2A6B28-B7E7-4E73-A880-EDE4B6B4C742}"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84637516-B673-485D-9D3B-24DED3F9F6C4}" type="datetime1">
              <a:rPr lang="it-IT" smtClean="0"/>
              <a:t>20/10/2013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D2A6B28-B7E7-4E73-A880-EDE4B6B4C742}"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254C9ADB-7CEE-4835-ADAE-36C7F2D3E236}" type="datetime1">
              <a:rPr lang="it-IT" smtClean="0"/>
              <a:t>20/10/2013</a:t>
            </a:fld>
            <a:endParaRPr lang="it-IT"/>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it-IT"/>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Arial" panose="020B0604020202020204" pitchFamily="34" charset="0"/>
                <a:cs typeface="Arial" panose="020B0604020202020204" pitchFamily="34" charset="0"/>
              </a:defRPr>
            </a:lvl1pPr>
          </a:lstStyle>
          <a:p>
            <a:fld id="{9D2A6B28-B7E7-4E73-A880-EDE4B6B4C742}"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slide" Target="slide10.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60000">
            <a:off x="4871162" y="4398416"/>
            <a:ext cx="1358709" cy="1404000"/>
          </a:xfrm>
          <a:prstGeom prst="rect">
            <a:avLst/>
          </a:prstGeom>
        </p:spPr>
      </p:pic>
      <p:sp>
        <p:nvSpPr>
          <p:cNvPr id="2" name="Titolo 1"/>
          <p:cNvSpPr>
            <a:spLocks noGrp="1"/>
          </p:cNvSpPr>
          <p:nvPr>
            <p:ph type="ctrTitle"/>
          </p:nvPr>
        </p:nvSpPr>
        <p:spPr>
          <a:xfrm>
            <a:off x="395536" y="260648"/>
            <a:ext cx="8640959" cy="2046089"/>
          </a:xfrm>
        </p:spPr>
        <p:txBody>
          <a:bodyPr>
            <a:normAutofit fontScale="90000"/>
          </a:bodyPr>
          <a:lstStyle/>
          <a:p>
            <a:r>
              <a:rPr lang="en-US" dirty="0" smtClean="0">
                <a:ln>
                  <a:solidFill>
                    <a:schemeClr val="bg2">
                      <a:lumMod val="50000"/>
                    </a:schemeClr>
                  </a:solidFill>
                </a:ln>
              </a:rPr>
              <a:t>BALKAN BABEL: </a:t>
            </a:r>
            <a:br>
              <a:rPr lang="en-US" dirty="0" smtClean="0">
                <a:ln>
                  <a:solidFill>
                    <a:schemeClr val="bg2">
                      <a:lumMod val="50000"/>
                    </a:schemeClr>
                  </a:solidFill>
                </a:ln>
              </a:rPr>
            </a:br>
            <a:r>
              <a:rPr lang="en-US" dirty="0" smtClean="0">
                <a:ln>
                  <a:solidFill>
                    <a:schemeClr val="bg2">
                      <a:lumMod val="50000"/>
                    </a:schemeClr>
                  </a:solidFill>
                </a:ln>
              </a:rPr>
              <a:t>TRANSLATION ZONES, </a:t>
            </a:r>
            <a:br>
              <a:rPr lang="en-US" dirty="0" smtClean="0">
                <a:ln>
                  <a:solidFill>
                    <a:schemeClr val="bg2">
                      <a:lumMod val="50000"/>
                    </a:schemeClr>
                  </a:solidFill>
                </a:ln>
              </a:rPr>
            </a:br>
            <a:r>
              <a:rPr lang="en-US" dirty="0" smtClean="0">
                <a:ln>
                  <a:solidFill>
                    <a:schemeClr val="bg2">
                      <a:lumMod val="50000"/>
                    </a:schemeClr>
                  </a:solidFill>
                </a:ln>
              </a:rPr>
              <a:t>MILITARY ZONES</a:t>
            </a:r>
            <a:endParaRPr lang="it-IT" dirty="0">
              <a:ln>
                <a:solidFill>
                  <a:schemeClr val="bg2">
                    <a:lumMod val="50000"/>
                  </a:schemeClr>
                </a:solidFill>
              </a:ln>
            </a:endParaRPr>
          </a:p>
        </p:txBody>
      </p:sp>
      <p:sp>
        <p:nvSpPr>
          <p:cNvPr id="3" name="Sottotitolo 2"/>
          <p:cNvSpPr>
            <a:spLocks noGrp="1"/>
          </p:cNvSpPr>
          <p:nvPr>
            <p:ph type="subTitle" idx="1"/>
          </p:nvPr>
        </p:nvSpPr>
        <p:spPr>
          <a:xfrm rot="363400">
            <a:off x="2486355" y="2897694"/>
            <a:ext cx="6400800" cy="1752600"/>
          </a:xfrm>
        </p:spPr>
        <p:txBody>
          <a:bodyPr>
            <a:normAutofit/>
          </a:bodyPr>
          <a:lstStyle/>
          <a:p>
            <a:r>
              <a:rPr lang="it-IT" dirty="0" smtClean="0"/>
              <a:t>by </a:t>
            </a:r>
            <a:r>
              <a:rPr lang="en-US" dirty="0"/>
              <a:t>Emily </a:t>
            </a:r>
            <a:r>
              <a:rPr lang="en-US" dirty="0" err="1" smtClean="0"/>
              <a:t>Apter</a:t>
            </a:r>
            <a:r>
              <a:rPr lang="en-US" dirty="0" smtClean="0"/>
              <a:t> </a:t>
            </a:r>
          </a:p>
          <a:p>
            <a:r>
              <a:rPr lang="en-US" dirty="0" smtClean="0"/>
              <a:t>(</a:t>
            </a:r>
            <a:r>
              <a:rPr lang="en-US" dirty="0"/>
              <a:t>Professor of French and Comparative Literature at </a:t>
            </a:r>
          </a:p>
          <a:p>
            <a:r>
              <a:rPr lang="en-US" dirty="0" smtClean="0"/>
              <a:t>New York University</a:t>
            </a:r>
            <a:r>
              <a:rPr lang="en-US" dirty="0" smtClean="0"/>
              <a:t>) </a:t>
            </a:r>
          </a:p>
          <a:p>
            <a:r>
              <a:rPr lang="it-IT" dirty="0" err="1" smtClean="0"/>
              <a:t>Translation</a:t>
            </a:r>
            <a:r>
              <a:rPr lang="it-IT" dirty="0" smtClean="0"/>
              <a:t>/</a:t>
            </a:r>
            <a:r>
              <a:rPr lang="it-IT" dirty="0" err="1" smtClean="0"/>
              <a:t>Transnation</a:t>
            </a:r>
            <a:endParaRPr lang="it-IT" dirty="0"/>
          </a:p>
        </p:txBody>
      </p:sp>
      <p:sp>
        <p:nvSpPr>
          <p:cNvPr id="4" name="CasellaDiTesto 3"/>
          <p:cNvSpPr txBox="1"/>
          <p:nvPr/>
        </p:nvSpPr>
        <p:spPr>
          <a:xfrm rot="20525578">
            <a:off x="-12470" y="4077607"/>
            <a:ext cx="3612396" cy="1200329"/>
          </a:xfrm>
          <a:prstGeom prst="rect">
            <a:avLst/>
          </a:prstGeom>
          <a:noFill/>
        </p:spPr>
        <p:txBody>
          <a:bodyPr wrap="square" rtlCol="0">
            <a:spAutoFit/>
          </a:bodyPr>
          <a:lstStyle/>
          <a:p>
            <a:pPr algn="ctr"/>
            <a:r>
              <a:rPr lang="it-IT" dirty="0" smtClean="0"/>
              <a:t>Claudio </a:t>
            </a:r>
            <a:r>
              <a:rPr lang="it-IT" dirty="0" err="1" smtClean="0"/>
              <a:t>Calossi</a:t>
            </a:r>
            <a:r>
              <a:rPr lang="it-IT" dirty="0" smtClean="0"/>
              <a:t> </a:t>
            </a:r>
          </a:p>
          <a:p>
            <a:pPr algn="ctr"/>
            <a:r>
              <a:rPr lang="it-IT" dirty="0" smtClean="0"/>
              <a:t>Alessandra Meschini </a:t>
            </a:r>
          </a:p>
          <a:p>
            <a:pPr algn="ctr"/>
            <a:endParaRPr lang="it-IT" dirty="0" smtClean="0"/>
          </a:p>
          <a:p>
            <a:pPr algn="ctr"/>
            <a:r>
              <a:rPr lang="it-IT" dirty="0" smtClean="0"/>
              <a:t>TPCI I inglese </a:t>
            </a:r>
            <a:endParaRPr lang="it-IT" dirty="0"/>
          </a:p>
        </p:txBody>
      </p:sp>
      <p:sp>
        <p:nvSpPr>
          <p:cNvPr id="7" name="Segnaposto numero diapositiva 6"/>
          <p:cNvSpPr>
            <a:spLocks noGrp="1"/>
          </p:cNvSpPr>
          <p:nvPr>
            <p:ph type="sldNum" sz="quarter" idx="12"/>
          </p:nvPr>
        </p:nvSpPr>
        <p:spPr/>
        <p:txBody>
          <a:bodyPr/>
          <a:lstStyle/>
          <a:p>
            <a:fld id="{9D2A6B28-B7E7-4E73-A880-EDE4B6B4C742}" type="slidenum">
              <a:rPr lang="it-IT" smtClean="0"/>
              <a:t>1</a:t>
            </a:fld>
            <a:endParaRPr lang="it-IT"/>
          </a:p>
        </p:txBody>
      </p:sp>
    </p:spTree>
    <p:extLst>
      <p:ext uri="{BB962C8B-B14F-4D97-AF65-F5344CB8AC3E}">
        <p14:creationId xmlns:p14="http://schemas.microsoft.com/office/powerpoint/2010/main" val="151139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03848" y="3167390"/>
            <a:ext cx="2704292" cy="523220"/>
          </a:xfrm>
        </p:spPr>
        <p:txBody>
          <a:bodyPr anchor="ctr" anchorCtr="1">
            <a:spAutoFit/>
          </a:bodyPr>
          <a:lstStyle/>
          <a:p>
            <a:pPr marL="0" indent="0">
              <a:buNone/>
            </a:pPr>
            <a:r>
              <a:rPr lang="it-IT" sz="2800" b="1" dirty="0" smtClean="0">
                <a:solidFill>
                  <a:srgbClr val="002060"/>
                </a:solidFill>
                <a:latin typeface="Arial" panose="020B0604020202020204" pitchFamily="34" charset="0"/>
                <a:cs typeface="Arial" panose="020B0604020202020204" pitchFamily="34" charset="0"/>
              </a:rPr>
              <a:t>MAIN THEMES</a:t>
            </a:r>
            <a:endParaRPr lang="it-IT" sz="2800" b="1" dirty="0">
              <a:solidFill>
                <a:srgbClr val="002060"/>
              </a:solidFill>
              <a:latin typeface="Arial" panose="020B0604020202020204" pitchFamily="34" charset="0"/>
              <a:cs typeface="Arial" panose="020B0604020202020204" pitchFamily="34" charset="0"/>
            </a:endParaRPr>
          </a:p>
        </p:txBody>
      </p:sp>
      <p:sp>
        <p:nvSpPr>
          <p:cNvPr id="4" name="Freccia in giù 3"/>
          <p:cNvSpPr/>
          <p:nvPr/>
        </p:nvSpPr>
        <p:spPr>
          <a:xfrm>
            <a:off x="4247964" y="3786210"/>
            <a:ext cx="648072" cy="1080120"/>
          </a:xfrm>
          <a:prstGeom prst="downArrow">
            <a:avLst/>
          </a:prstGeom>
          <a:solidFill>
            <a:schemeClr val="bg1"/>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in su 7"/>
          <p:cNvSpPr/>
          <p:nvPr/>
        </p:nvSpPr>
        <p:spPr>
          <a:xfrm>
            <a:off x="4211960" y="1988840"/>
            <a:ext cx="648072" cy="1080120"/>
          </a:xfrm>
          <a:prstGeom prst="upArrow">
            <a:avLst/>
          </a:prstGeom>
          <a:solidFill>
            <a:schemeClr val="bg1"/>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a destra 10"/>
          <p:cNvSpPr/>
          <p:nvPr/>
        </p:nvSpPr>
        <p:spPr>
          <a:xfrm>
            <a:off x="5908140" y="3140531"/>
            <a:ext cx="1184140" cy="576501"/>
          </a:xfrm>
          <a:prstGeom prst="rightArrow">
            <a:avLst/>
          </a:prstGeom>
          <a:solidFill>
            <a:schemeClr val="bg1"/>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sinistra 11"/>
          <p:cNvSpPr/>
          <p:nvPr/>
        </p:nvSpPr>
        <p:spPr>
          <a:xfrm>
            <a:off x="1979712" y="3140750"/>
            <a:ext cx="1152128" cy="576500"/>
          </a:xfrm>
          <a:prstGeom prst="leftArrow">
            <a:avLst/>
          </a:prstGeom>
          <a:solidFill>
            <a:schemeClr val="bg1"/>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7052284" y="2464221"/>
            <a:ext cx="2120335" cy="1785104"/>
          </a:xfrm>
          <a:prstGeom prst="rect">
            <a:avLst/>
          </a:prstGeom>
          <a:noFill/>
        </p:spPr>
        <p:txBody>
          <a:bodyPr wrap="square" rtlCol="0" anchor="ctr" anchorCtr="1">
            <a:spAutoFit/>
          </a:bodyPr>
          <a:lstStyle/>
          <a:p>
            <a:pPr algn="ctr"/>
            <a:r>
              <a:rPr lang="en-US" sz="2200" dirty="0" smtClean="0">
                <a:latin typeface="Arial" panose="020B0604020202020204" pitchFamily="34" charset="0"/>
                <a:cs typeface="Arial" panose="020B0604020202020204" pitchFamily="34" charset="0"/>
              </a:rPr>
              <a:t>DEPENDENCY of minority languages on dominant language</a:t>
            </a:r>
            <a:endParaRPr lang="it-IT" sz="2200" dirty="0">
              <a:latin typeface="Arial" panose="020B0604020202020204" pitchFamily="34" charset="0"/>
              <a:cs typeface="Arial" panose="020B0604020202020204" pitchFamily="34" charset="0"/>
            </a:endParaRPr>
          </a:p>
        </p:txBody>
      </p:sp>
      <p:sp>
        <p:nvSpPr>
          <p:cNvPr id="17" name="CasellaDiTesto 16"/>
          <p:cNvSpPr txBox="1"/>
          <p:nvPr/>
        </p:nvSpPr>
        <p:spPr>
          <a:xfrm>
            <a:off x="1439652" y="4978913"/>
            <a:ext cx="6588732" cy="1384995"/>
          </a:xfrm>
          <a:prstGeom prst="rect">
            <a:avLst/>
          </a:prstGeom>
          <a:noFill/>
        </p:spPr>
        <p:txBody>
          <a:bodyPr wrap="square" rtlCol="0" anchor="ctr" anchorCtr="1">
            <a:spAutoFit/>
          </a:bodyPr>
          <a:lstStyle/>
          <a:p>
            <a:pPr lvl="0" algn="ctr"/>
            <a:r>
              <a:rPr lang="en-US" sz="2200" dirty="0">
                <a:latin typeface="Arial" panose="020B0604020202020204" pitchFamily="34" charset="0"/>
                <a:cs typeface="Arial" panose="020B0604020202020204" pitchFamily="34" charset="0"/>
              </a:rPr>
              <a:t>Relationship between linguistic standardization, formation of national identity and diffusion of European languages in colonized territories</a:t>
            </a:r>
            <a:endParaRPr lang="it-IT" sz="2200" dirty="0">
              <a:latin typeface="Arial" panose="020B0604020202020204" pitchFamily="34" charset="0"/>
              <a:cs typeface="Arial" panose="020B0604020202020204" pitchFamily="34" charset="0"/>
            </a:endParaRPr>
          </a:p>
          <a:p>
            <a:endParaRPr lang="it-IT" dirty="0"/>
          </a:p>
        </p:txBody>
      </p:sp>
      <p:sp>
        <p:nvSpPr>
          <p:cNvPr id="18" name="CasellaDiTesto 17"/>
          <p:cNvSpPr txBox="1"/>
          <p:nvPr/>
        </p:nvSpPr>
        <p:spPr>
          <a:xfrm>
            <a:off x="179512" y="2294945"/>
            <a:ext cx="2016224" cy="2123658"/>
          </a:xfrm>
          <a:prstGeom prst="rect">
            <a:avLst/>
          </a:prstGeom>
          <a:noFill/>
        </p:spPr>
        <p:txBody>
          <a:bodyPr wrap="square" rtlCol="0" anchor="ctr" anchorCtr="1">
            <a:spAutoFit/>
          </a:bodyPr>
          <a:lstStyle/>
          <a:p>
            <a:pPr algn="ctr"/>
            <a:r>
              <a:rPr lang="en-US" sz="2200" dirty="0">
                <a:latin typeface="Arial" panose="020B0604020202020204" pitchFamily="34" charset="0"/>
                <a:cs typeface="Arial" panose="020B0604020202020204" pitchFamily="34" charset="0"/>
              </a:rPr>
              <a:t>English language </a:t>
            </a:r>
            <a:r>
              <a:rPr lang="en-US" sz="2200" dirty="0" smtClean="0">
                <a:latin typeface="Arial" panose="020B0604020202020204" pitchFamily="34" charset="0"/>
                <a:cs typeface="Arial" panose="020B0604020202020204" pitchFamily="34" charset="0"/>
              </a:rPr>
              <a:t>SUPREMACY </a:t>
            </a:r>
            <a:r>
              <a:rPr lang="en-US" sz="2200" dirty="0">
                <a:latin typeface="Arial" panose="020B0604020202020204" pitchFamily="34" charset="0"/>
                <a:cs typeface="Arial" panose="020B0604020202020204" pitchFamily="34" charset="0"/>
              </a:rPr>
              <a:t>through economic globalization</a:t>
            </a:r>
            <a:endParaRPr lang="it-IT" sz="2200" dirty="0">
              <a:latin typeface="Arial" panose="020B0604020202020204" pitchFamily="34" charset="0"/>
              <a:cs typeface="Arial" panose="020B0604020202020204" pitchFamily="34" charset="0"/>
            </a:endParaRPr>
          </a:p>
        </p:txBody>
      </p:sp>
      <p:sp>
        <p:nvSpPr>
          <p:cNvPr id="19" name="CasellaDiTesto 18"/>
          <p:cNvSpPr txBox="1"/>
          <p:nvPr/>
        </p:nvSpPr>
        <p:spPr>
          <a:xfrm>
            <a:off x="2771800" y="531837"/>
            <a:ext cx="3688414" cy="1446550"/>
          </a:xfrm>
          <a:prstGeom prst="rect">
            <a:avLst/>
          </a:prstGeom>
          <a:noFill/>
        </p:spPr>
        <p:txBody>
          <a:bodyPr wrap="square" rtlCol="0" anchor="ctr" anchorCtr="1">
            <a:spAutoFit/>
          </a:bodyPr>
          <a:lstStyle/>
          <a:p>
            <a:pPr lvl="0" algn="ctr"/>
            <a:r>
              <a:rPr lang="it-IT" sz="2200" dirty="0">
                <a:latin typeface="Arial" panose="020B0604020202020204" pitchFamily="34" charset="0"/>
                <a:cs typeface="Arial" panose="020B0604020202020204" pitchFamily="34" charset="0"/>
              </a:rPr>
              <a:t>The </a:t>
            </a:r>
            <a:r>
              <a:rPr lang="it-IT" sz="2200" dirty="0" err="1" smtClean="0">
                <a:latin typeface="Arial" panose="020B0604020202020204" pitchFamily="34" charset="0"/>
                <a:cs typeface="Arial" panose="020B0604020202020204" pitchFamily="34" charset="0"/>
              </a:rPr>
              <a:t>definition</a:t>
            </a:r>
            <a:r>
              <a:rPr lang="it-IT" sz="2200" dirty="0" smtClean="0">
                <a:latin typeface="Arial" panose="020B0604020202020204" pitchFamily="34" charset="0"/>
                <a:cs typeface="Arial" panose="020B0604020202020204" pitchFamily="34" charset="0"/>
              </a:rPr>
              <a:t> </a:t>
            </a:r>
            <a:r>
              <a:rPr lang="it-IT" sz="2200" dirty="0">
                <a:latin typeface="Arial" panose="020B0604020202020204" pitchFamily="34" charset="0"/>
                <a:cs typeface="Arial" panose="020B0604020202020204" pitchFamily="34" charset="0"/>
              </a:rPr>
              <a:t>of </a:t>
            </a:r>
            <a:r>
              <a:rPr lang="it-IT" sz="2200" dirty="0" smtClean="0">
                <a:latin typeface="Arial" panose="020B0604020202020204" pitchFamily="34" charset="0"/>
                <a:cs typeface="Arial" panose="020B0604020202020204" pitchFamily="34" charset="0"/>
                <a:hlinkClick r:id="rId2" action="ppaction://hlinksldjump"/>
              </a:rPr>
              <a:t>TRANSLATIONAL TRANSNATIONALISM</a:t>
            </a:r>
            <a:r>
              <a:rPr lang="it-IT" sz="2200" dirty="0" smtClean="0">
                <a:latin typeface="Arial" panose="020B0604020202020204" pitchFamily="34" charset="0"/>
                <a:cs typeface="Arial" panose="020B0604020202020204" pitchFamily="34" charset="0"/>
              </a:rPr>
              <a:t>,</a:t>
            </a:r>
          </a:p>
          <a:p>
            <a:pPr lvl="0" algn="ctr"/>
            <a:r>
              <a:rPr lang="it-IT" sz="2200" dirty="0" err="1" smtClean="0">
                <a:latin typeface="Arial" panose="020B0604020202020204" pitchFamily="34" charset="0"/>
                <a:cs typeface="Arial" panose="020B0604020202020204" pitchFamily="34" charset="0"/>
              </a:rPr>
              <a:t>among</a:t>
            </a:r>
            <a:r>
              <a:rPr lang="it-IT" sz="2200" dirty="0" smtClean="0">
                <a:latin typeface="Arial" panose="020B0604020202020204" pitchFamily="34" charset="0"/>
                <a:cs typeface="Arial" panose="020B0604020202020204" pitchFamily="34" charset="0"/>
              </a:rPr>
              <a:t> </a:t>
            </a:r>
            <a:r>
              <a:rPr lang="it-IT" sz="2200" dirty="0" err="1" smtClean="0">
                <a:latin typeface="Arial" panose="020B0604020202020204" pitchFamily="34" charset="0"/>
                <a:cs typeface="Arial" panose="020B0604020202020204" pitchFamily="34" charset="0"/>
              </a:rPr>
              <a:t>minority</a:t>
            </a:r>
            <a:r>
              <a:rPr lang="it-IT" sz="2200" dirty="0" smtClean="0">
                <a:latin typeface="Arial" panose="020B0604020202020204" pitchFamily="34" charset="0"/>
                <a:cs typeface="Arial" panose="020B0604020202020204" pitchFamily="34" charset="0"/>
              </a:rPr>
              <a:t> </a:t>
            </a:r>
            <a:r>
              <a:rPr lang="it-IT" sz="2200" dirty="0" err="1" smtClean="0">
                <a:latin typeface="Arial" panose="020B0604020202020204" pitchFamily="34" charset="0"/>
                <a:cs typeface="Arial" panose="020B0604020202020204" pitchFamily="34" charset="0"/>
              </a:rPr>
              <a:t>languages</a:t>
            </a:r>
            <a:endParaRPr lang="it-IT" sz="2200" dirty="0">
              <a:latin typeface="Arial" panose="020B0604020202020204" pitchFamily="34" charset="0"/>
              <a:cs typeface="Arial" panose="020B0604020202020204" pitchFamily="34" charset="0"/>
            </a:endParaRPr>
          </a:p>
        </p:txBody>
      </p:sp>
      <p:sp>
        <p:nvSpPr>
          <p:cNvPr id="5" name="Segnaposto numero diapositiva 4"/>
          <p:cNvSpPr>
            <a:spLocks noGrp="1"/>
          </p:cNvSpPr>
          <p:nvPr>
            <p:ph type="sldNum" sz="quarter" idx="12"/>
          </p:nvPr>
        </p:nvSpPr>
        <p:spPr/>
        <p:txBody>
          <a:bodyPr/>
          <a:lstStyle/>
          <a:p>
            <a:fld id="{9D2A6B28-B7E7-4E73-A880-EDE4B6B4C742}" type="slidenum">
              <a:rPr lang="it-IT" smtClean="0"/>
              <a:t>2</a:t>
            </a:fld>
            <a:endParaRPr lang="it-IT"/>
          </a:p>
        </p:txBody>
      </p:sp>
    </p:spTree>
    <p:extLst>
      <p:ext uri="{BB962C8B-B14F-4D97-AF65-F5344CB8AC3E}">
        <p14:creationId xmlns:p14="http://schemas.microsoft.com/office/powerpoint/2010/main" val="34183787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a:solidFill>
                  <a:schemeClr val="tx1"/>
                </a:solidFill>
              </a:rPr>
              <a:t>What is a minor literature?</a:t>
            </a:r>
            <a:endParaRPr lang="it-IT" dirty="0">
              <a:solidFill>
                <a:schemeClr val="tx1"/>
              </a:solidFill>
            </a:endParaRPr>
          </a:p>
        </p:txBody>
      </p:sp>
      <p:sp>
        <p:nvSpPr>
          <p:cNvPr id="3" name="Segnaposto contenuto 2"/>
          <p:cNvSpPr>
            <a:spLocks noGrp="1"/>
          </p:cNvSpPr>
          <p:nvPr>
            <p:ph idx="1"/>
          </p:nvPr>
        </p:nvSpPr>
        <p:spPr/>
        <p:txBody>
          <a:bodyPr/>
          <a:lstStyle/>
          <a:p>
            <a:pPr marL="0" indent="0" algn="ctr">
              <a:buNone/>
            </a:pPr>
            <a:r>
              <a:rPr lang="it-IT" dirty="0" err="1" smtClean="0">
                <a:solidFill>
                  <a:schemeClr val="tx1"/>
                </a:solidFill>
                <a:latin typeface="Arial" panose="020B0604020202020204" pitchFamily="34" charset="0"/>
                <a:cs typeface="Arial" panose="020B0604020202020204" pitchFamily="34" charset="0"/>
              </a:rPr>
              <a:t>Regarding</a:t>
            </a:r>
            <a:r>
              <a:rPr lang="it-IT" dirty="0" smtClean="0">
                <a:solidFill>
                  <a:schemeClr val="tx1"/>
                </a:solidFill>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Gilles </a:t>
            </a:r>
            <a:r>
              <a:rPr lang="en-US" dirty="0" err="1">
                <a:solidFill>
                  <a:schemeClr val="tx1"/>
                </a:solidFill>
                <a:latin typeface="Arial" panose="020B0604020202020204" pitchFamily="34" charset="0"/>
                <a:cs typeface="Arial" panose="020B0604020202020204" pitchFamily="34" charset="0"/>
              </a:rPr>
              <a:t>Deleuze</a:t>
            </a:r>
            <a:r>
              <a:rPr lang="en-US" dirty="0">
                <a:solidFill>
                  <a:schemeClr val="tx1"/>
                </a:solidFill>
                <a:latin typeface="Arial" panose="020B0604020202020204" pitchFamily="34" charset="0"/>
                <a:cs typeface="Arial" panose="020B0604020202020204" pitchFamily="34" charset="0"/>
              </a:rPr>
              <a:t> and Félix </a:t>
            </a:r>
            <a:r>
              <a:rPr lang="en-US" dirty="0" err="1" smtClean="0">
                <a:solidFill>
                  <a:schemeClr val="tx1"/>
                </a:solidFill>
                <a:latin typeface="Arial" panose="020B0604020202020204" pitchFamily="34" charset="0"/>
                <a:cs typeface="Arial" panose="020B0604020202020204" pitchFamily="34" charset="0"/>
              </a:rPr>
              <a:t>Guattari’s</a:t>
            </a:r>
            <a:r>
              <a:rPr lang="en-US" dirty="0" smtClean="0">
                <a:solidFill>
                  <a:schemeClr val="tx1"/>
                </a:solidFill>
                <a:latin typeface="Arial" panose="020B0604020202020204" pitchFamily="34" charset="0"/>
                <a:cs typeface="Arial" panose="020B0604020202020204" pitchFamily="34" charset="0"/>
              </a:rPr>
              <a:t> </a:t>
            </a:r>
            <a:r>
              <a:rPr lang="en-US" i="1" dirty="0" smtClean="0">
                <a:solidFill>
                  <a:schemeClr val="tx1"/>
                </a:solidFill>
                <a:latin typeface="Arial" panose="020B0604020202020204" pitchFamily="34" charset="0"/>
                <a:cs typeface="Arial" panose="020B0604020202020204" pitchFamily="34" charset="0"/>
              </a:rPr>
              <a:t>Kafka</a:t>
            </a:r>
            <a:r>
              <a:rPr lang="en-US" i="1" dirty="0">
                <a:solidFill>
                  <a:schemeClr val="tx1"/>
                </a:solidFill>
                <a:latin typeface="Arial" panose="020B0604020202020204" pitchFamily="34" charset="0"/>
                <a:cs typeface="Arial" panose="020B0604020202020204" pitchFamily="34" charset="0"/>
              </a:rPr>
              <a:t>: toward a minor </a:t>
            </a:r>
            <a:r>
              <a:rPr lang="en-US" i="1" dirty="0" smtClean="0">
                <a:solidFill>
                  <a:schemeClr val="tx1"/>
                </a:solidFill>
                <a:latin typeface="Arial" panose="020B0604020202020204" pitchFamily="34" charset="0"/>
                <a:cs typeface="Arial" panose="020B0604020202020204" pitchFamily="34" charset="0"/>
              </a:rPr>
              <a:t>literature, </a:t>
            </a:r>
            <a:r>
              <a:rPr lang="en-US" dirty="0" smtClean="0">
                <a:solidFill>
                  <a:schemeClr val="tx1"/>
                </a:solidFill>
                <a:latin typeface="Arial" panose="020B0604020202020204" pitchFamily="34" charset="0"/>
                <a:cs typeface="Arial" panose="020B0604020202020204" pitchFamily="34" charset="0"/>
              </a:rPr>
              <a:t>Kafka’s language as a pastiche of vehicular language</a:t>
            </a:r>
            <a:endParaRPr lang="it-IT" dirty="0">
              <a:solidFill>
                <a:schemeClr val="tx1"/>
              </a:solidFill>
              <a:latin typeface="Arial" panose="020B0604020202020204" pitchFamily="34" charset="0"/>
              <a:cs typeface="Arial" panose="020B0604020202020204" pitchFamily="34" charset="0"/>
            </a:endParaRPr>
          </a:p>
        </p:txBody>
      </p:sp>
      <p:sp>
        <p:nvSpPr>
          <p:cNvPr id="4" name="Freccia in giù 3"/>
          <p:cNvSpPr/>
          <p:nvPr/>
        </p:nvSpPr>
        <p:spPr>
          <a:xfrm>
            <a:off x="4247964" y="3376972"/>
            <a:ext cx="648072" cy="916124"/>
          </a:xfrm>
          <a:prstGeom prst="downArrow">
            <a:avLst/>
          </a:prstGeom>
          <a:solidFill>
            <a:schemeClr val="bg1"/>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1187624" y="4575899"/>
            <a:ext cx="7056784" cy="1877437"/>
          </a:xfrm>
          <a:prstGeom prst="rect">
            <a:avLst/>
          </a:prstGeom>
          <a:noFill/>
        </p:spPr>
        <p:txBody>
          <a:bodyPr wrap="square" rtlCol="0">
            <a:spAutoFit/>
          </a:bodyPr>
          <a:lstStyle/>
          <a:p>
            <a:pPr algn="ctr"/>
            <a:r>
              <a:rPr lang="en-US" sz="2400" dirty="0" smtClean="0">
                <a:latin typeface="Arial" panose="020B0604020202020204" pitchFamily="34" charset="0"/>
                <a:cs typeface="Arial" panose="020B0604020202020204" pitchFamily="34" charset="0"/>
              </a:rPr>
              <a:t>People do NOT use anymore an OFFICIAL LANGUAGE as a LINGUA FRANCA when there are two minority languages. Everything takes place in the SPHERE OF MINORITY.</a:t>
            </a:r>
          </a:p>
          <a:p>
            <a:pPr algn="ctr"/>
            <a:r>
              <a:rPr lang="en-US" sz="2000" dirty="0" smtClean="0">
                <a:latin typeface="Arial" panose="020B0604020202020204" pitchFamily="34" charset="0"/>
                <a:cs typeface="Arial" panose="020B0604020202020204" pitchFamily="34" charset="0"/>
              </a:rPr>
              <a:t>  </a:t>
            </a:r>
            <a:endParaRPr lang="it-IT" sz="2000" dirty="0">
              <a:latin typeface="Arial" panose="020B0604020202020204" pitchFamily="34" charset="0"/>
              <a:cs typeface="Arial" panose="020B0604020202020204" pitchFamily="34" charset="0"/>
            </a:endParaRPr>
          </a:p>
        </p:txBody>
      </p:sp>
      <p:sp>
        <p:nvSpPr>
          <p:cNvPr id="5" name="CasellaDiTesto 4"/>
          <p:cNvSpPr txBox="1"/>
          <p:nvPr/>
        </p:nvSpPr>
        <p:spPr>
          <a:xfrm>
            <a:off x="1691680" y="3465702"/>
            <a:ext cx="2160240" cy="400110"/>
          </a:xfrm>
          <a:prstGeom prst="rect">
            <a:avLst/>
          </a:prstGeom>
          <a:noFill/>
        </p:spPr>
        <p:txBody>
          <a:bodyPr wrap="square" rtlCol="0">
            <a:spAutoFit/>
          </a:bodyPr>
          <a:lstStyle/>
          <a:p>
            <a:pPr algn="ctr"/>
            <a:r>
              <a:rPr lang="it-IT" sz="2000" dirty="0" err="1">
                <a:solidFill>
                  <a:schemeClr val="tx1">
                    <a:lumMod val="75000"/>
                    <a:lumOff val="25000"/>
                  </a:schemeClr>
                </a:solidFill>
                <a:latin typeface="Arial" panose="020B0604020202020204" pitchFamily="34" charset="0"/>
                <a:cs typeface="Arial" panose="020B0604020202020204" pitchFamily="34" charset="0"/>
              </a:rPr>
              <a:t>Pasley</a:t>
            </a:r>
            <a:r>
              <a:rPr lang="it-IT" sz="2000" dirty="0">
                <a:solidFill>
                  <a:schemeClr val="tx1">
                    <a:lumMod val="75000"/>
                    <a:lumOff val="25000"/>
                  </a:schemeClr>
                </a:solidFill>
                <a:latin typeface="Arial" panose="020B0604020202020204" pitchFamily="34" charset="0"/>
                <a:cs typeface="Arial" panose="020B0604020202020204" pitchFamily="34" charset="0"/>
              </a:rPr>
              <a:t> &amp; </a:t>
            </a:r>
            <a:r>
              <a:rPr lang="it-IT" sz="2000" dirty="0" err="1">
                <a:solidFill>
                  <a:schemeClr val="tx1">
                    <a:lumMod val="75000"/>
                    <a:lumOff val="25000"/>
                  </a:schemeClr>
                </a:solidFill>
                <a:latin typeface="Arial" panose="020B0604020202020204" pitchFamily="34" charset="0"/>
                <a:cs typeface="Arial" panose="020B0604020202020204" pitchFamily="34" charset="0"/>
              </a:rPr>
              <a:t>Harman</a:t>
            </a:r>
            <a:endParaRPr lang="it-IT" sz="2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8" name="CasellaDiTesto 7"/>
          <p:cNvSpPr txBox="1"/>
          <p:nvPr/>
        </p:nvSpPr>
        <p:spPr>
          <a:xfrm>
            <a:off x="5148065" y="3429000"/>
            <a:ext cx="3818954" cy="1015663"/>
          </a:xfrm>
          <a:prstGeom prst="rect">
            <a:avLst/>
          </a:prstGeom>
          <a:noFill/>
        </p:spPr>
        <p:txBody>
          <a:bodyPr wrap="square" rtlCol="0">
            <a:spAutoFit/>
          </a:bodyPr>
          <a:lstStyle/>
          <a:p>
            <a:pPr algn="ctr"/>
            <a:r>
              <a:rPr lang="it-IT" sz="2000" dirty="0" err="1">
                <a:solidFill>
                  <a:schemeClr val="tx1">
                    <a:lumMod val="75000"/>
                    <a:lumOff val="25000"/>
                  </a:schemeClr>
                </a:solidFill>
                <a:latin typeface="Arial" panose="020B0604020202020204" pitchFamily="34" charset="0"/>
                <a:cs typeface="Arial" panose="020B0604020202020204" pitchFamily="34" charset="0"/>
              </a:rPr>
              <a:t>I</a:t>
            </a:r>
            <a:r>
              <a:rPr lang="it-IT" sz="2000" dirty="0" err="1">
                <a:solidFill>
                  <a:schemeClr val="tx1">
                    <a:lumMod val="75000"/>
                    <a:lumOff val="25000"/>
                  </a:schemeClr>
                </a:solidFill>
                <a:latin typeface="Arial" panose="020B0604020202020204" pitchFamily="34" charset="0"/>
                <a:cs typeface="Arial" panose="020B0604020202020204" pitchFamily="34" charset="0"/>
              </a:rPr>
              <a:t>mportant</a:t>
            </a:r>
            <a:r>
              <a:rPr lang="it-IT" sz="2000" dirty="0">
                <a:solidFill>
                  <a:schemeClr val="tx1">
                    <a:lumMod val="75000"/>
                    <a:lumOff val="25000"/>
                  </a:schemeClr>
                </a:solidFill>
                <a:latin typeface="Arial" panose="020B0604020202020204" pitchFamily="34" charset="0"/>
                <a:cs typeface="Arial" panose="020B0604020202020204" pitchFamily="34" charset="0"/>
              </a:rPr>
              <a:t> for the </a:t>
            </a:r>
            <a:r>
              <a:rPr lang="it-IT" sz="2000" dirty="0" err="1">
                <a:solidFill>
                  <a:schemeClr val="tx1">
                    <a:lumMod val="75000"/>
                    <a:lumOff val="25000"/>
                  </a:schemeClr>
                </a:solidFill>
                <a:latin typeface="Arial" panose="020B0604020202020204" pitchFamily="34" charset="0"/>
                <a:cs typeface="Arial" panose="020B0604020202020204" pitchFamily="34" charset="0"/>
              </a:rPr>
              <a:t>definition</a:t>
            </a:r>
            <a:r>
              <a:rPr lang="it-IT" sz="2000" dirty="0">
                <a:solidFill>
                  <a:schemeClr val="tx1">
                    <a:lumMod val="75000"/>
                    <a:lumOff val="25000"/>
                  </a:schemeClr>
                </a:solidFill>
                <a:latin typeface="Arial" panose="020B0604020202020204" pitchFamily="34" charset="0"/>
                <a:cs typeface="Arial" panose="020B0604020202020204" pitchFamily="34" charset="0"/>
              </a:rPr>
              <a:t> of trans-  in </a:t>
            </a:r>
            <a:r>
              <a:rPr lang="it-IT" sz="2000" dirty="0" err="1">
                <a:solidFill>
                  <a:schemeClr val="tx1">
                    <a:lumMod val="75000"/>
                    <a:lumOff val="25000"/>
                  </a:schemeClr>
                </a:solidFill>
                <a:latin typeface="Arial" panose="020B0604020202020204" pitchFamily="34" charset="0"/>
                <a:cs typeface="Arial" panose="020B0604020202020204" pitchFamily="34" charset="0"/>
              </a:rPr>
              <a:t>literary</a:t>
            </a:r>
            <a:r>
              <a:rPr lang="it-IT" sz="2000" dirty="0">
                <a:solidFill>
                  <a:schemeClr val="tx1">
                    <a:lumMod val="75000"/>
                    <a:lumOff val="25000"/>
                  </a:schemeClr>
                </a:solidFill>
                <a:latin typeface="Arial" panose="020B0604020202020204" pitchFamily="34" charset="0"/>
                <a:cs typeface="Arial" panose="020B0604020202020204" pitchFamily="34" charset="0"/>
              </a:rPr>
              <a:t> </a:t>
            </a:r>
            <a:r>
              <a:rPr lang="it-IT" sz="2000" dirty="0" err="1">
                <a:solidFill>
                  <a:schemeClr val="tx1">
                    <a:lumMod val="75000"/>
                    <a:lumOff val="25000"/>
                  </a:schemeClr>
                </a:solidFill>
                <a:latin typeface="Arial" panose="020B0604020202020204" pitchFamily="34" charset="0"/>
                <a:cs typeface="Arial" panose="020B0604020202020204" pitchFamily="34" charset="0"/>
              </a:rPr>
              <a:t>TRANSnationalism</a:t>
            </a:r>
            <a:endParaRPr lang="it-IT" sz="2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 name="CasellaDiTesto 5"/>
          <p:cNvSpPr txBox="1"/>
          <p:nvPr/>
        </p:nvSpPr>
        <p:spPr>
          <a:xfrm>
            <a:off x="6156176" y="6110257"/>
            <a:ext cx="2232248" cy="400110"/>
          </a:xfrm>
          <a:prstGeom prst="rect">
            <a:avLst/>
          </a:prstGeom>
          <a:noFill/>
        </p:spPr>
        <p:txBody>
          <a:bodyPr wrap="square" rtlCol="0">
            <a:spAutoFit/>
          </a:bodyPr>
          <a:lstStyle/>
          <a:p>
            <a:pPr algn="ctr"/>
            <a:r>
              <a:rPr lang="it-IT" sz="2000" dirty="0">
                <a:solidFill>
                  <a:schemeClr val="tx1">
                    <a:lumMod val="75000"/>
                    <a:lumOff val="25000"/>
                  </a:schemeClr>
                </a:solidFill>
                <a:latin typeface="Arial" panose="020B0604020202020204" pitchFamily="34" charset="0"/>
                <a:cs typeface="Arial" panose="020B0604020202020204" pitchFamily="34" charset="0"/>
              </a:rPr>
              <a:t>Ex. </a:t>
            </a:r>
            <a:r>
              <a:rPr lang="it-IT" sz="2000" i="1" dirty="0" err="1">
                <a:solidFill>
                  <a:schemeClr val="tx1">
                    <a:lumMod val="75000"/>
                    <a:lumOff val="25000"/>
                  </a:schemeClr>
                </a:solidFill>
                <a:latin typeface="Arial" panose="020B0604020202020204" pitchFamily="34" charset="0"/>
                <a:cs typeface="Arial" panose="020B0604020202020204" pitchFamily="34" charset="0"/>
              </a:rPr>
              <a:t>Trainspotting</a:t>
            </a:r>
            <a:endParaRPr lang="it-IT" sz="2000" i="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0" name="Segnaposto numero diapositiva 9"/>
          <p:cNvSpPr>
            <a:spLocks noGrp="1"/>
          </p:cNvSpPr>
          <p:nvPr>
            <p:ph type="sldNum" sz="quarter" idx="12"/>
          </p:nvPr>
        </p:nvSpPr>
        <p:spPr/>
        <p:txBody>
          <a:bodyPr/>
          <a:lstStyle/>
          <a:p>
            <a:fld id="{9D2A6B28-B7E7-4E73-A880-EDE4B6B4C742}" type="slidenum">
              <a:rPr lang="it-IT" smtClean="0"/>
              <a:t>3</a:t>
            </a:fld>
            <a:endParaRPr lang="it-IT" dirty="0"/>
          </a:p>
        </p:txBody>
      </p:sp>
    </p:spTree>
    <p:extLst>
      <p:ext uri="{BB962C8B-B14F-4D97-AF65-F5344CB8AC3E}">
        <p14:creationId xmlns:p14="http://schemas.microsoft.com/office/powerpoint/2010/main" val="8642815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68896" y="1678348"/>
            <a:ext cx="7406208" cy="1174588"/>
          </a:xfrm>
        </p:spPr>
        <p:txBody>
          <a:bodyPr>
            <a:normAutofit lnSpcReduction="10000"/>
          </a:bodyPr>
          <a:lstStyle/>
          <a:p>
            <a:pPr marL="0" indent="0" algn="ctr">
              <a:buNone/>
            </a:pPr>
            <a:r>
              <a:rPr lang="en-US" dirty="0">
                <a:solidFill>
                  <a:schemeClr val="tx1"/>
                </a:solidFill>
                <a:latin typeface="Arial" panose="020B0604020202020204" pitchFamily="34" charset="0"/>
                <a:cs typeface="Arial" panose="020B0604020202020204" pitchFamily="34" charset="0"/>
              </a:rPr>
              <a:t>TENSIONS BETWEEN  OFFICIAL, LITERARY, AND COLLOQUIAL LANGUAGES ARE THE BOUNDARIES OF TRANSLATION STUDIES</a:t>
            </a:r>
          </a:p>
          <a:p>
            <a:pPr marL="0" indent="0" algn="ctr">
              <a:buNone/>
            </a:pPr>
            <a:endParaRPr lang="it-IT" dirty="0">
              <a:latin typeface="Arial" panose="020B0604020202020204" pitchFamily="34" charset="0"/>
              <a:cs typeface="Arial" panose="020B0604020202020204" pitchFamily="34" charset="0"/>
            </a:endParaRPr>
          </a:p>
        </p:txBody>
      </p:sp>
      <p:sp>
        <p:nvSpPr>
          <p:cNvPr id="4" name="Freccia in giù 3"/>
          <p:cNvSpPr/>
          <p:nvPr/>
        </p:nvSpPr>
        <p:spPr>
          <a:xfrm>
            <a:off x="4247964" y="2996952"/>
            <a:ext cx="648072" cy="916124"/>
          </a:xfrm>
          <a:prstGeom prst="downArrow">
            <a:avLst/>
          </a:prstGeom>
          <a:solidFill>
            <a:schemeClr val="bg1"/>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Segnaposto contenuto 2"/>
          <p:cNvSpPr txBox="1">
            <a:spLocks/>
          </p:cNvSpPr>
          <p:nvPr/>
        </p:nvSpPr>
        <p:spPr>
          <a:xfrm>
            <a:off x="1017104" y="4149080"/>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dirty="0">
                <a:solidFill>
                  <a:schemeClr val="tx1"/>
                </a:solidFill>
                <a:latin typeface="Arial" panose="020B0604020202020204" pitchFamily="34" charset="0"/>
                <a:cs typeface="Arial" panose="020B0604020202020204" pitchFamily="34" charset="0"/>
              </a:rPr>
              <a:t>In a metaphorical way, the area in which two kinds of languages meet each other is the seismic zone of translation and linguistic conflicts, what the author defined as the BALKAN BABEL. </a:t>
            </a:r>
            <a:endParaRPr lang="it-IT" dirty="0">
              <a:solidFill>
                <a:schemeClr val="tx1"/>
              </a:solidFill>
              <a:latin typeface="Arial" panose="020B0604020202020204" pitchFamily="34" charset="0"/>
              <a:cs typeface="Arial" panose="020B0604020202020204" pitchFamily="34" charset="0"/>
            </a:endParaRPr>
          </a:p>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5" name="Segnaposto numero diapositiva 4"/>
          <p:cNvSpPr>
            <a:spLocks noGrp="1"/>
          </p:cNvSpPr>
          <p:nvPr>
            <p:ph type="sldNum" sz="quarter" idx="12"/>
          </p:nvPr>
        </p:nvSpPr>
        <p:spPr/>
        <p:txBody>
          <a:bodyPr/>
          <a:lstStyle/>
          <a:p>
            <a:fld id="{9D2A6B28-B7E7-4E73-A880-EDE4B6B4C742}" type="slidenum">
              <a:rPr lang="it-IT" smtClean="0"/>
              <a:t>4</a:t>
            </a:fld>
            <a:endParaRPr lang="it-IT"/>
          </a:p>
        </p:txBody>
      </p:sp>
    </p:spTree>
    <p:extLst>
      <p:ext uri="{BB962C8B-B14F-4D97-AF65-F5344CB8AC3E}">
        <p14:creationId xmlns:p14="http://schemas.microsoft.com/office/powerpoint/2010/main" val="1162277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27584" y="882706"/>
            <a:ext cx="7515336" cy="1898222"/>
          </a:xfrm>
        </p:spPr>
        <p:txBody>
          <a:bodyPr>
            <a:noAutofit/>
          </a:bodyPr>
          <a:lstStyle/>
          <a:p>
            <a:pPr marL="0" indent="0" algn="ctr">
              <a:buNone/>
            </a:pPr>
            <a:r>
              <a:rPr lang="en-US" dirty="0">
                <a:solidFill>
                  <a:schemeClr val="tx1"/>
                </a:solidFill>
                <a:latin typeface="Arial" panose="020B0604020202020204" pitchFamily="34" charset="0"/>
                <a:cs typeface="Arial" panose="020B0604020202020204" pitchFamily="34" charset="0"/>
              </a:rPr>
              <a:t>BALKANISM is term coined by </a:t>
            </a:r>
            <a:r>
              <a:rPr lang="en-US" dirty="0" err="1" smtClean="0">
                <a:solidFill>
                  <a:schemeClr val="tx1"/>
                </a:solidFill>
                <a:latin typeface="Arial" panose="020B0604020202020204" pitchFamily="34" charset="0"/>
                <a:cs typeface="Arial" panose="020B0604020202020204" pitchFamily="34" charset="0"/>
              </a:rPr>
              <a:t>Todorova</a:t>
            </a:r>
            <a:r>
              <a:rPr lang="en-US" dirty="0" smtClean="0">
                <a:solidFill>
                  <a:schemeClr val="tx1"/>
                </a:solidFill>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in her work </a:t>
            </a:r>
            <a:r>
              <a:rPr lang="en-US" dirty="0" smtClean="0">
                <a:solidFill>
                  <a:schemeClr val="tx1"/>
                </a:solidFill>
                <a:latin typeface="Arial" panose="020B0604020202020204" pitchFamily="34" charset="0"/>
                <a:cs typeface="Arial" panose="020B0604020202020204" pitchFamily="34" charset="0"/>
              </a:rPr>
              <a:t>“Imagining </a:t>
            </a:r>
            <a:r>
              <a:rPr lang="en-US" dirty="0">
                <a:solidFill>
                  <a:schemeClr val="tx1"/>
                </a:solidFill>
                <a:latin typeface="Arial" panose="020B0604020202020204" pitchFamily="34" charset="0"/>
                <a:cs typeface="Arial" panose="020B0604020202020204" pitchFamily="34" charset="0"/>
              </a:rPr>
              <a:t>the </a:t>
            </a:r>
            <a:r>
              <a:rPr lang="en-US" dirty="0" smtClean="0">
                <a:solidFill>
                  <a:schemeClr val="tx1"/>
                </a:solidFill>
                <a:latin typeface="Arial" panose="020B0604020202020204" pitchFamily="34" charset="0"/>
                <a:cs typeface="Arial" panose="020B0604020202020204" pitchFamily="34" charset="0"/>
              </a:rPr>
              <a:t>Balkans”. It describes the </a:t>
            </a:r>
            <a:r>
              <a:rPr lang="en-US" dirty="0">
                <a:solidFill>
                  <a:schemeClr val="tx1"/>
                </a:solidFill>
                <a:latin typeface="Arial" panose="020B0604020202020204" pitchFamily="34" charset="0"/>
                <a:cs typeface="Arial" panose="020B0604020202020204" pitchFamily="34" charset="0"/>
              </a:rPr>
              <a:t>unstable situation in the Balkans provoked by the border wars and the unruly coexistence of several linguistic identities. </a:t>
            </a:r>
            <a:endParaRPr lang="it-IT" dirty="0">
              <a:solidFill>
                <a:schemeClr val="tx1"/>
              </a:solidFill>
              <a:latin typeface="Arial" panose="020B0604020202020204" pitchFamily="34" charset="0"/>
              <a:cs typeface="Arial" panose="020B0604020202020204" pitchFamily="34" charset="0"/>
            </a:endParaRPr>
          </a:p>
        </p:txBody>
      </p:sp>
      <p:sp>
        <p:nvSpPr>
          <p:cNvPr id="4" name="Freccia in giù 3"/>
          <p:cNvSpPr/>
          <p:nvPr/>
        </p:nvSpPr>
        <p:spPr>
          <a:xfrm>
            <a:off x="4247964" y="2944924"/>
            <a:ext cx="648072" cy="916124"/>
          </a:xfrm>
          <a:prstGeom prst="downArrow">
            <a:avLst/>
          </a:prstGeom>
          <a:solidFill>
            <a:schemeClr val="bg1"/>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Segnaposto contenuto 2"/>
          <p:cNvSpPr txBox="1">
            <a:spLocks/>
          </p:cNvSpPr>
          <p:nvPr/>
        </p:nvSpPr>
        <p:spPr>
          <a:xfrm>
            <a:off x="1017104" y="4077072"/>
            <a:ext cx="7109792" cy="1728192"/>
          </a:xfrm>
          <a:prstGeom prst="rect">
            <a:avLst/>
          </a:prstGeom>
        </p:spPr>
        <p:txBody>
          <a:bodyPr vert="horz" lIns="91440" tIns="45720" rIns="91440" bIns="45720" rtlCol="0">
            <a:normAutofit fontScale="92500" lnSpcReduction="20000"/>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sz="2600" dirty="0">
                <a:solidFill>
                  <a:schemeClr val="tx1"/>
                </a:solidFill>
                <a:latin typeface="Arial" panose="020B0604020202020204" pitchFamily="34" charset="0"/>
                <a:cs typeface="Arial" panose="020B0604020202020204" pitchFamily="34" charset="0"/>
              </a:rPr>
              <a:t>TRANSLATION ZONES </a:t>
            </a:r>
            <a:r>
              <a:rPr lang="en-US" sz="2600" dirty="0" smtClean="0">
                <a:solidFill>
                  <a:schemeClr val="tx1"/>
                </a:solidFill>
                <a:latin typeface="Arial" panose="020B0604020202020204" pitchFamily="34" charset="0"/>
                <a:cs typeface="Arial" panose="020B0604020202020204" pitchFamily="34" charset="0"/>
              </a:rPr>
              <a:t>are areas </a:t>
            </a:r>
            <a:r>
              <a:rPr lang="en-US" sz="2600" dirty="0">
                <a:solidFill>
                  <a:schemeClr val="tx1"/>
                </a:solidFill>
                <a:latin typeface="Arial" panose="020B0604020202020204" pitchFamily="34" charset="0"/>
                <a:cs typeface="Arial" panose="020B0604020202020204" pitchFamily="34" charset="0"/>
              </a:rPr>
              <a:t>where every minority language is at war with the others in order to achieve linguistic </a:t>
            </a:r>
            <a:r>
              <a:rPr lang="en-US" sz="2600" dirty="0" smtClean="0">
                <a:solidFill>
                  <a:schemeClr val="tx1"/>
                </a:solidFill>
                <a:latin typeface="Arial" panose="020B0604020202020204" pitchFamily="34" charset="0"/>
                <a:cs typeface="Arial" panose="020B0604020202020204" pitchFamily="34" charset="0"/>
              </a:rPr>
              <a:t>supremacy. </a:t>
            </a:r>
            <a:r>
              <a:rPr lang="en-US" sz="2600" dirty="0" smtClean="0">
                <a:solidFill>
                  <a:schemeClr val="tx1"/>
                </a:solidFill>
                <a:latin typeface="Arial" panose="020B0604020202020204" pitchFamily="34" charset="0"/>
                <a:cs typeface="Arial" panose="020B0604020202020204" pitchFamily="34" charset="0"/>
              </a:rPr>
              <a:t>No major </a:t>
            </a:r>
            <a:r>
              <a:rPr lang="en-US" sz="2600" dirty="0" smtClean="0">
                <a:solidFill>
                  <a:schemeClr val="tx1"/>
                </a:solidFill>
                <a:latin typeface="Arial" panose="020B0604020202020204" pitchFamily="34" charset="0"/>
                <a:cs typeface="Arial" panose="020B0604020202020204" pitchFamily="34" charset="0"/>
              </a:rPr>
              <a:t>language </a:t>
            </a:r>
            <a:r>
              <a:rPr lang="en-US" sz="2600" dirty="0" smtClean="0">
                <a:solidFill>
                  <a:schemeClr val="tx1"/>
                </a:solidFill>
                <a:latin typeface="Arial" panose="020B0604020202020204" pitchFamily="34" charset="0"/>
                <a:cs typeface="Arial" panose="020B0604020202020204" pitchFamily="34" charset="0"/>
              </a:rPr>
              <a:t>takes </a:t>
            </a:r>
            <a:r>
              <a:rPr lang="en-US" sz="2600" dirty="0" smtClean="0">
                <a:solidFill>
                  <a:schemeClr val="tx1"/>
                </a:solidFill>
                <a:latin typeface="Arial" panose="020B0604020202020204" pitchFamily="34" charset="0"/>
                <a:cs typeface="Arial" panose="020B0604020202020204" pitchFamily="34" charset="0"/>
              </a:rPr>
              <a:t>part in the “fight”. </a:t>
            </a:r>
            <a:r>
              <a:rPr lang="en-US" sz="2600" dirty="0">
                <a:solidFill>
                  <a:schemeClr val="tx1"/>
                </a:solidFill>
                <a:latin typeface="Arial" panose="020B0604020202020204" pitchFamily="34" charset="0"/>
                <a:cs typeface="Arial" panose="020B0604020202020204" pitchFamily="34" charset="0"/>
              </a:rPr>
              <a:t>This conflict is particularly bitter on the borders.</a:t>
            </a:r>
            <a:endParaRPr lang="it-IT" sz="2600" dirty="0">
              <a:solidFill>
                <a:schemeClr val="tx1"/>
              </a:solidFill>
              <a:latin typeface="Arial" panose="020B0604020202020204" pitchFamily="34" charset="0"/>
              <a:cs typeface="Arial" panose="020B0604020202020204" pitchFamily="34" charset="0"/>
            </a:endParaRPr>
          </a:p>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7" name="Segnaposto numero diapositiva 6"/>
          <p:cNvSpPr>
            <a:spLocks noGrp="1"/>
          </p:cNvSpPr>
          <p:nvPr>
            <p:ph type="sldNum" sz="quarter" idx="12"/>
          </p:nvPr>
        </p:nvSpPr>
        <p:spPr/>
        <p:txBody>
          <a:bodyPr/>
          <a:lstStyle/>
          <a:p>
            <a:fld id="{9D2A6B28-B7E7-4E73-A880-EDE4B6B4C742}" type="slidenum">
              <a:rPr lang="it-IT" smtClean="0"/>
              <a:t>5</a:t>
            </a:fld>
            <a:endParaRPr lang="it-IT"/>
          </a:p>
        </p:txBody>
      </p:sp>
    </p:spTree>
    <p:extLst>
      <p:ext uri="{BB962C8B-B14F-4D97-AF65-F5344CB8AC3E}">
        <p14:creationId xmlns:p14="http://schemas.microsoft.com/office/powerpoint/2010/main" val="30943399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14332" y="548680"/>
            <a:ext cx="7515336" cy="523220"/>
          </a:xfrm>
        </p:spPr>
        <p:txBody>
          <a:bodyPr anchor="ctr" anchorCtr="1">
            <a:spAutoFit/>
          </a:bodyPr>
          <a:lstStyle/>
          <a:p>
            <a:pPr marL="0" indent="0" algn="ctr">
              <a:buNone/>
            </a:pPr>
            <a:r>
              <a:rPr lang="en-US" sz="2800" b="1" dirty="0" smtClean="0">
                <a:solidFill>
                  <a:srgbClr val="002060"/>
                </a:solidFill>
                <a:latin typeface="Arial" panose="020B0604020202020204" pitchFamily="34" charset="0"/>
                <a:cs typeface="Arial" panose="020B0604020202020204" pitchFamily="34" charset="0"/>
              </a:rPr>
              <a:t>BALKANISM</a:t>
            </a:r>
            <a:endParaRPr lang="it-IT" sz="2800" b="1" dirty="0">
              <a:solidFill>
                <a:srgbClr val="002060"/>
              </a:solidFill>
              <a:latin typeface="Arial" panose="020B0604020202020204" pitchFamily="34" charset="0"/>
              <a:cs typeface="Arial" panose="020B0604020202020204" pitchFamily="34" charset="0"/>
            </a:endParaRPr>
          </a:p>
        </p:txBody>
      </p:sp>
      <p:sp>
        <p:nvSpPr>
          <p:cNvPr id="6" name="Segnaposto contenuto 2"/>
          <p:cNvSpPr txBox="1">
            <a:spLocks/>
          </p:cNvSpPr>
          <p:nvPr/>
        </p:nvSpPr>
        <p:spPr>
          <a:xfrm>
            <a:off x="1017104" y="3861048"/>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5" name="Rettangolo 4"/>
          <p:cNvSpPr/>
          <p:nvPr/>
        </p:nvSpPr>
        <p:spPr>
          <a:xfrm>
            <a:off x="827584" y="5523268"/>
            <a:ext cx="7560839" cy="1015663"/>
          </a:xfrm>
          <a:prstGeom prst="rect">
            <a:avLst/>
          </a:prstGeom>
        </p:spPr>
        <p:txBody>
          <a:bodyPr wrap="square" anchor="b" anchorCtr="1">
            <a:spAutoFit/>
          </a:bodyPr>
          <a:lstStyle/>
          <a:p>
            <a:pPr lvl="0" algn="just" defTabSz="457200">
              <a:spcBef>
                <a:spcPct val="20000"/>
              </a:spcBef>
              <a:buClr>
                <a:srgbClr val="A63212"/>
              </a:buClr>
              <a:buSzPct val="95000"/>
            </a:pPr>
            <a:r>
              <a:rPr lang="en-US" sz="2000" dirty="0">
                <a:solidFill>
                  <a:prstClr val="black">
                    <a:lumMod val="75000"/>
                    <a:lumOff val="25000"/>
                  </a:prstClr>
                </a:solidFill>
                <a:latin typeface="Arial" panose="020B0604020202020204" pitchFamily="34" charset="0"/>
                <a:cs typeface="Arial" panose="020B0604020202020204" pitchFamily="34" charset="0"/>
              </a:rPr>
              <a:t>IVO ANDRIĆ (1872-1975) was a Yugoslav novelist, short story writer and the 1961 winner of the Nobel Prize in Literature. Author of “The Bridge on the Drina” (1945). </a:t>
            </a:r>
            <a:endParaRPr lang="it-IT" sz="2000" dirty="0">
              <a:solidFill>
                <a:prstClr val="black">
                  <a:lumMod val="75000"/>
                  <a:lumOff val="25000"/>
                </a:prstClr>
              </a:solidFill>
              <a:latin typeface="Arial" panose="020B0604020202020204" pitchFamily="34" charset="0"/>
              <a:cs typeface="Arial" panose="020B0604020202020204" pitchFamily="34" charset="0"/>
            </a:endParaRPr>
          </a:p>
        </p:txBody>
      </p:sp>
      <p:sp>
        <p:nvSpPr>
          <p:cNvPr id="7" name="Freccia in giù 6"/>
          <p:cNvSpPr/>
          <p:nvPr/>
        </p:nvSpPr>
        <p:spPr>
          <a:xfrm>
            <a:off x="4247964" y="1124744"/>
            <a:ext cx="648072" cy="916124"/>
          </a:xfrm>
          <a:prstGeom prst="downArrow">
            <a:avLst/>
          </a:prstGeom>
          <a:solidFill>
            <a:schemeClr val="bg1"/>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1057052" y="2132856"/>
            <a:ext cx="7272806" cy="1200329"/>
          </a:xfrm>
          <a:prstGeom prst="rect">
            <a:avLst/>
          </a:prstGeom>
        </p:spPr>
        <p:txBody>
          <a:bodyPr wrap="square" anchor="ctr" anchorCtr="1">
            <a:spAutoFit/>
          </a:bodyPr>
          <a:lstStyle/>
          <a:p>
            <a:pPr algn="just"/>
            <a:r>
              <a:rPr lang="en-US" sz="2400" dirty="0" smtClean="0">
                <a:latin typeface="Arial" panose="020B0604020202020204" pitchFamily="34" charset="0"/>
                <a:cs typeface="Arial" panose="020B0604020202020204" pitchFamily="34" charset="0"/>
              </a:rPr>
              <a:t>The common adoption of terms from another language is dictated by linguistic migration (or transnationalism). </a:t>
            </a:r>
          </a:p>
        </p:txBody>
      </p:sp>
      <p:pic>
        <p:nvPicPr>
          <p:cNvPr id="9" name="Immagin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0272" y="3429000"/>
            <a:ext cx="1676400" cy="2076450"/>
          </a:xfrm>
          <a:prstGeom prst="rect">
            <a:avLst/>
          </a:prstGeom>
        </p:spPr>
      </p:pic>
      <p:sp>
        <p:nvSpPr>
          <p:cNvPr id="2" name="CasellaDiTesto 1"/>
          <p:cNvSpPr txBox="1"/>
          <p:nvPr/>
        </p:nvSpPr>
        <p:spPr>
          <a:xfrm>
            <a:off x="1065742" y="3645024"/>
            <a:ext cx="5472608" cy="1846659"/>
          </a:xfrm>
          <a:prstGeom prst="rect">
            <a:avLst/>
          </a:prstGeom>
          <a:noFill/>
        </p:spPr>
        <p:txBody>
          <a:bodyPr wrap="square" rtlCol="0">
            <a:spAutoFit/>
          </a:bodyPr>
          <a:lstStyle/>
          <a:p>
            <a:pPr algn="just"/>
            <a:r>
              <a:rPr lang="en-US" sz="2400" dirty="0">
                <a:latin typeface="Arial" panose="020B0604020202020204" pitchFamily="34" charset="0"/>
                <a:cs typeface="Arial" panose="020B0604020202020204" pitchFamily="34" charset="0"/>
              </a:rPr>
              <a:t>In his novel,  this is seen as a theft from the cultural patrimony of that country and so it can lead to a violent </a:t>
            </a:r>
            <a:r>
              <a:rPr lang="en-US" sz="2400" dirty="0" smtClean="0">
                <a:latin typeface="Arial" panose="020B0604020202020204" pitchFamily="34" charset="0"/>
                <a:cs typeface="Arial" panose="020B0604020202020204" pitchFamily="34" charset="0"/>
              </a:rPr>
              <a:t>conflict.</a:t>
            </a:r>
            <a:endParaRPr lang="it-IT" sz="2400" dirty="0">
              <a:latin typeface="Arial" panose="020B0604020202020204" pitchFamily="34" charset="0"/>
              <a:cs typeface="Arial" panose="020B0604020202020204" pitchFamily="34" charset="0"/>
            </a:endParaRPr>
          </a:p>
          <a:p>
            <a:endParaRPr lang="it-IT" dirty="0"/>
          </a:p>
        </p:txBody>
      </p:sp>
      <p:sp>
        <p:nvSpPr>
          <p:cNvPr id="10" name="Segnaposto numero diapositiva 9"/>
          <p:cNvSpPr>
            <a:spLocks noGrp="1"/>
          </p:cNvSpPr>
          <p:nvPr>
            <p:ph type="sldNum" sz="quarter" idx="12"/>
          </p:nvPr>
        </p:nvSpPr>
        <p:spPr/>
        <p:txBody>
          <a:bodyPr/>
          <a:lstStyle/>
          <a:p>
            <a:fld id="{9D2A6B28-B7E7-4E73-A880-EDE4B6B4C742}" type="slidenum">
              <a:rPr lang="it-IT" smtClean="0"/>
              <a:t>6</a:t>
            </a:fld>
            <a:endParaRPr lang="it-IT"/>
          </a:p>
        </p:txBody>
      </p:sp>
    </p:spTree>
    <p:extLst>
      <p:ext uri="{BB962C8B-B14F-4D97-AF65-F5344CB8AC3E}">
        <p14:creationId xmlns:p14="http://schemas.microsoft.com/office/powerpoint/2010/main" val="5461062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Immagine 7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4221088"/>
            <a:ext cx="3711097" cy="2226658"/>
          </a:xfrm>
          <a:prstGeom prst="rect">
            <a:avLst/>
          </a:prstGeom>
          <a:noFill/>
          <a:ln>
            <a:noFill/>
          </a:ln>
        </p:spPr>
      </p:pic>
      <p:sp>
        <p:nvSpPr>
          <p:cNvPr id="3" name="Segnaposto contenuto 2"/>
          <p:cNvSpPr>
            <a:spLocks noGrp="1"/>
          </p:cNvSpPr>
          <p:nvPr>
            <p:ph idx="1"/>
          </p:nvPr>
        </p:nvSpPr>
        <p:spPr>
          <a:xfrm>
            <a:off x="3059832" y="3167389"/>
            <a:ext cx="3187673" cy="523220"/>
          </a:xfrm>
          <a:ln>
            <a:solidFill>
              <a:schemeClr val="tx1"/>
            </a:solidFill>
          </a:ln>
        </p:spPr>
        <p:txBody>
          <a:bodyPr wrap="square" anchor="ctr" anchorCtr="1">
            <a:spAutoFit/>
          </a:bodyPr>
          <a:lstStyle/>
          <a:p>
            <a:pPr marL="0" indent="0">
              <a:buNone/>
            </a:pPr>
            <a:r>
              <a:rPr lang="en-US" sz="2800" b="1" dirty="0">
                <a:latin typeface="Arial" panose="020B0604020202020204" pitchFamily="34" charset="0"/>
                <a:cs typeface="Arial" panose="020B0604020202020204" pitchFamily="34" charset="0"/>
              </a:rPr>
              <a:t>ISMAIL KADARÉ</a:t>
            </a:r>
            <a:endParaRPr lang="it-IT" sz="2800" b="1" dirty="0">
              <a:latin typeface="Arial" panose="020B0604020202020204" pitchFamily="34" charset="0"/>
              <a:cs typeface="Arial" panose="020B0604020202020204" pitchFamily="34" charset="0"/>
            </a:endParaRPr>
          </a:p>
        </p:txBody>
      </p:sp>
      <p:sp>
        <p:nvSpPr>
          <p:cNvPr id="6" name="Segnaposto contenuto 2"/>
          <p:cNvSpPr txBox="1">
            <a:spLocks/>
          </p:cNvSpPr>
          <p:nvPr/>
        </p:nvSpPr>
        <p:spPr>
          <a:xfrm>
            <a:off x="1017104" y="4077072"/>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cxnSp>
        <p:nvCxnSpPr>
          <p:cNvPr id="5" name="Connettore 2 4"/>
          <p:cNvCxnSpPr>
            <a:stCxn id="3" idx="1"/>
            <a:endCxn id="20" idx="2"/>
          </p:cNvCxnSpPr>
          <p:nvPr/>
        </p:nvCxnSpPr>
        <p:spPr>
          <a:xfrm flipH="1" flipV="1">
            <a:off x="1574367" y="2372405"/>
            <a:ext cx="1485465" cy="10565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ttore 2 7"/>
          <p:cNvCxnSpPr>
            <a:stCxn id="3" idx="3"/>
            <a:endCxn id="25" idx="1"/>
          </p:cNvCxnSpPr>
          <p:nvPr/>
        </p:nvCxnSpPr>
        <p:spPr>
          <a:xfrm>
            <a:off x="6247505" y="3428999"/>
            <a:ext cx="958244" cy="540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a:stCxn id="3" idx="0"/>
            <a:endCxn id="21" idx="2"/>
          </p:cNvCxnSpPr>
          <p:nvPr/>
        </p:nvCxnSpPr>
        <p:spPr>
          <a:xfrm flipH="1" flipV="1">
            <a:off x="4003729" y="2056105"/>
            <a:ext cx="649940" cy="11112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a:stCxn id="3" idx="0"/>
            <a:endCxn id="22" idx="2"/>
          </p:cNvCxnSpPr>
          <p:nvPr/>
        </p:nvCxnSpPr>
        <p:spPr>
          <a:xfrm flipV="1">
            <a:off x="4653669" y="1679909"/>
            <a:ext cx="2540535" cy="14874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ttore 2 10"/>
          <p:cNvCxnSpPr>
            <a:stCxn id="3" idx="3"/>
            <a:endCxn id="24" idx="1"/>
          </p:cNvCxnSpPr>
          <p:nvPr/>
        </p:nvCxnSpPr>
        <p:spPr>
          <a:xfrm flipV="1">
            <a:off x="6247505" y="2280879"/>
            <a:ext cx="1318284" cy="11481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CasellaDiTesto 19"/>
          <p:cNvSpPr txBox="1"/>
          <p:nvPr/>
        </p:nvSpPr>
        <p:spPr>
          <a:xfrm>
            <a:off x="638263" y="802745"/>
            <a:ext cx="1872208" cy="156966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B</a:t>
            </a:r>
            <a:r>
              <a:rPr lang="en-US" sz="2400" dirty="0" smtClean="0">
                <a:latin typeface="Arial" panose="020B0604020202020204" pitchFamily="34" charset="0"/>
                <a:cs typeface="Arial" panose="020B0604020202020204" pitchFamily="34" charset="0"/>
              </a:rPr>
              <a:t>orn in 1936 in </a:t>
            </a:r>
            <a:r>
              <a:rPr lang="en-US" sz="2400" dirty="0" err="1" smtClean="0">
                <a:latin typeface="Arial" panose="020B0604020202020204" pitchFamily="34" charset="0"/>
                <a:cs typeface="Arial" panose="020B0604020202020204" pitchFamily="34" charset="0"/>
              </a:rPr>
              <a:t>Girokaster</a:t>
            </a:r>
            <a:r>
              <a:rPr lang="en-US" sz="2400" dirty="0" smtClean="0">
                <a:latin typeface="Arial" panose="020B0604020202020204" pitchFamily="34" charset="0"/>
                <a:cs typeface="Arial" panose="020B0604020202020204" pitchFamily="34" charset="0"/>
              </a:rPr>
              <a:t>, Albania</a:t>
            </a:r>
            <a:endParaRPr lang="it-IT" sz="2400" dirty="0">
              <a:latin typeface="Arial" panose="020B0604020202020204" pitchFamily="34" charset="0"/>
              <a:cs typeface="Arial" panose="020B0604020202020204" pitchFamily="34" charset="0"/>
            </a:endParaRPr>
          </a:p>
        </p:txBody>
      </p:sp>
      <p:sp>
        <p:nvSpPr>
          <p:cNvPr id="21" name="CasellaDiTesto 20"/>
          <p:cNvSpPr txBox="1"/>
          <p:nvPr/>
        </p:nvSpPr>
        <p:spPr>
          <a:xfrm>
            <a:off x="3025114" y="486445"/>
            <a:ext cx="1957230" cy="156966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Albania's best-known poet and novelist</a:t>
            </a:r>
            <a:endParaRPr lang="it-IT" sz="2400" dirty="0">
              <a:latin typeface="Arial" panose="020B0604020202020204" pitchFamily="34" charset="0"/>
              <a:cs typeface="Arial" panose="020B0604020202020204" pitchFamily="34" charset="0"/>
            </a:endParaRPr>
          </a:p>
        </p:txBody>
      </p:sp>
      <p:sp>
        <p:nvSpPr>
          <p:cNvPr id="22" name="CasellaDiTesto 21"/>
          <p:cNvSpPr txBox="1"/>
          <p:nvPr/>
        </p:nvSpPr>
        <p:spPr>
          <a:xfrm>
            <a:off x="5778553" y="479580"/>
            <a:ext cx="2831302" cy="120032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Representation of classical myths in modern contexts</a:t>
            </a:r>
            <a:endParaRPr lang="it-IT" sz="2400" dirty="0">
              <a:latin typeface="Arial" panose="020B0604020202020204" pitchFamily="34" charset="0"/>
              <a:cs typeface="Arial" panose="020B0604020202020204" pitchFamily="34" charset="0"/>
            </a:endParaRPr>
          </a:p>
        </p:txBody>
      </p:sp>
      <p:sp>
        <p:nvSpPr>
          <p:cNvPr id="24" name="CasellaDiTesto 23"/>
          <p:cNvSpPr txBox="1"/>
          <p:nvPr/>
        </p:nvSpPr>
        <p:spPr>
          <a:xfrm>
            <a:off x="7565789" y="2050046"/>
            <a:ext cx="1440160"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Irony</a:t>
            </a:r>
            <a:endParaRPr lang="it-IT" sz="2400" dirty="0">
              <a:latin typeface="Arial" panose="020B0604020202020204" pitchFamily="34" charset="0"/>
              <a:cs typeface="Arial" panose="020B0604020202020204" pitchFamily="34" charset="0"/>
            </a:endParaRPr>
          </a:p>
        </p:txBody>
      </p:sp>
      <p:sp>
        <p:nvSpPr>
          <p:cNvPr id="25" name="CasellaDiTesto 24"/>
          <p:cNvSpPr txBox="1"/>
          <p:nvPr/>
        </p:nvSpPr>
        <p:spPr>
          <a:xfrm>
            <a:off x="7205749" y="2882852"/>
            <a:ext cx="2160240" cy="120032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Albanian political situation</a:t>
            </a:r>
            <a:endParaRPr lang="it-IT" sz="2400" dirty="0">
              <a:latin typeface="Arial" panose="020B0604020202020204" pitchFamily="34" charset="0"/>
              <a:cs typeface="Arial" panose="020B0604020202020204" pitchFamily="34" charset="0"/>
            </a:endParaRPr>
          </a:p>
        </p:txBody>
      </p:sp>
      <p:cxnSp>
        <p:nvCxnSpPr>
          <p:cNvPr id="27" name="Connettore 2 26"/>
          <p:cNvCxnSpPr>
            <a:stCxn id="3" idx="2"/>
            <a:endCxn id="28" idx="0"/>
          </p:cNvCxnSpPr>
          <p:nvPr/>
        </p:nvCxnSpPr>
        <p:spPr>
          <a:xfrm flipH="1">
            <a:off x="3680667" y="3690609"/>
            <a:ext cx="973002" cy="13358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CasellaDiTesto 27"/>
          <p:cNvSpPr txBox="1"/>
          <p:nvPr/>
        </p:nvSpPr>
        <p:spPr>
          <a:xfrm>
            <a:off x="2840320" y="5026416"/>
            <a:ext cx="1680693" cy="156966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Nobility of the Albanian language</a:t>
            </a:r>
            <a:endParaRPr lang="it-IT" sz="2400" dirty="0">
              <a:latin typeface="Arial" panose="020B0604020202020204" pitchFamily="34" charset="0"/>
              <a:cs typeface="Arial" panose="020B0604020202020204" pitchFamily="34" charset="0"/>
            </a:endParaRPr>
          </a:p>
        </p:txBody>
      </p:sp>
      <p:cxnSp>
        <p:nvCxnSpPr>
          <p:cNvPr id="29" name="Connettore 2 28"/>
          <p:cNvCxnSpPr>
            <a:stCxn id="3" idx="1"/>
            <a:endCxn id="32" idx="3"/>
          </p:cNvCxnSpPr>
          <p:nvPr/>
        </p:nvCxnSpPr>
        <p:spPr>
          <a:xfrm flipH="1">
            <a:off x="1574367" y="3428999"/>
            <a:ext cx="1485465" cy="6480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Connettore 2 29"/>
          <p:cNvCxnSpPr>
            <a:stCxn id="3" idx="2"/>
            <a:endCxn id="31" idx="0"/>
          </p:cNvCxnSpPr>
          <p:nvPr/>
        </p:nvCxnSpPr>
        <p:spPr>
          <a:xfrm flipH="1">
            <a:off x="1741036" y="3690609"/>
            <a:ext cx="2912633" cy="14458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CasellaDiTesto 30"/>
          <p:cNvSpPr txBox="1"/>
          <p:nvPr/>
        </p:nvSpPr>
        <p:spPr>
          <a:xfrm>
            <a:off x="638263" y="5136417"/>
            <a:ext cx="2205545" cy="830997"/>
          </a:xfrm>
          <a:prstGeom prst="rect">
            <a:avLst/>
          </a:prstGeom>
          <a:noFill/>
        </p:spPr>
        <p:txBody>
          <a:bodyPr wrap="square" rtlCol="0">
            <a:spAutoFit/>
          </a:bodyPr>
          <a:lstStyle/>
          <a:p>
            <a:r>
              <a:rPr lang="it-IT" sz="2400" i="1" dirty="0">
                <a:latin typeface="Arial" panose="020B0604020202020204" pitchFamily="34" charset="0"/>
                <a:cs typeface="Arial" panose="020B0604020202020204" pitchFamily="34" charset="0"/>
                <a:hlinkClick r:id="rId3" action="ppaction://hlinksldjump"/>
              </a:rPr>
              <a:t>Three-</a:t>
            </a:r>
            <a:r>
              <a:rPr lang="it-IT" sz="2400" i="1" dirty="0" err="1">
                <a:latin typeface="Arial" panose="020B0604020202020204" pitchFamily="34" charset="0"/>
                <a:cs typeface="Arial" panose="020B0604020202020204" pitchFamily="34" charset="0"/>
                <a:hlinkClick r:id="rId3" action="ppaction://hlinksldjump"/>
              </a:rPr>
              <a:t>Arched</a:t>
            </a:r>
            <a:r>
              <a:rPr lang="it-IT" sz="2400" i="1" dirty="0">
                <a:latin typeface="Arial" panose="020B0604020202020204" pitchFamily="34" charset="0"/>
                <a:cs typeface="Arial" panose="020B0604020202020204" pitchFamily="34" charset="0"/>
                <a:hlinkClick r:id="rId3" action="ppaction://hlinksldjump"/>
              </a:rPr>
              <a:t> Bridge </a:t>
            </a:r>
            <a:r>
              <a:rPr lang="it-IT" sz="2400" dirty="0">
                <a:latin typeface="Arial" panose="020B0604020202020204" pitchFamily="34" charset="0"/>
                <a:cs typeface="Arial" panose="020B0604020202020204" pitchFamily="34" charset="0"/>
              </a:rPr>
              <a:t>(1978)</a:t>
            </a:r>
          </a:p>
        </p:txBody>
      </p:sp>
      <p:sp>
        <p:nvSpPr>
          <p:cNvPr id="32" name="CasellaDiTesto 31"/>
          <p:cNvSpPr txBox="1"/>
          <p:nvPr/>
        </p:nvSpPr>
        <p:spPr>
          <a:xfrm>
            <a:off x="339096" y="3476907"/>
            <a:ext cx="1235271" cy="1200329"/>
          </a:xfrm>
          <a:prstGeom prst="rect">
            <a:avLst/>
          </a:prstGeom>
          <a:noFill/>
        </p:spPr>
        <p:txBody>
          <a:bodyPr wrap="square" rtlCol="0">
            <a:spAutoFit/>
          </a:bodyPr>
          <a:lstStyle/>
          <a:p>
            <a:pPr algn="ctr"/>
            <a:r>
              <a:rPr lang="it-IT" sz="2400" i="1" dirty="0" err="1">
                <a:latin typeface="Arial" panose="020B0604020202020204" pitchFamily="34" charset="0"/>
                <a:cs typeface="Arial" panose="020B0604020202020204" pitchFamily="34" charset="0"/>
                <a:hlinkClick r:id="rId4" action="ppaction://hlinksldjump"/>
              </a:rPr>
              <a:t>Broken</a:t>
            </a:r>
            <a:r>
              <a:rPr lang="it-IT" sz="2400" i="1" dirty="0">
                <a:latin typeface="Arial" panose="020B0604020202020204" pitchFamily="34" charset="0"/>
                <a:cs typeface="Arial" panose="020B0604020202020204" pitchFamily="34" charset="0"/>
                <a:hlinkClick r:id="rId4" action="ppaction://hlinksldjump"/>
              </a:rPr>
              <a:t> April </a:t>
            </a:r>
            <a:r>
              <a:rPr lang="it-IT" sz="2400" dirty="0">
                <a:latin typeface="Arial" panose="020B0604020202020204" pitchFamily="34" charset="0"/>
                <a:cs typeface="Arial" panose="020B0604020202020204" pitchFamily="34" charset="0"/>
              </a:rPr>
              <a:t>(1978)</a:t>
            </a:r>
          </a:p>
        </p:txBody>
      </p:sp>
      <p:sp>
        <p:nvSpPr>
          <p:cNvPr id="4" name="Segnaposto numero diapositiva 3"/>
          <p:cNvSpPr>
            <a:spLocks noGrp="1"/>
          </p:cNvSpPr>
          <p:nvPr>
            <p:ph type="sldNum" sz="quarter" idx="12"/>
          </p:nvPr>
        </p:nvSpPr>
        <p:spPr/>
        <p:txBody>
          <a:bodyPr/>
          <a:lstStyle/>
          <a:p>
            <a:fld id="{9D2A6B28-B7E7-4E73-A880-EDE4B6B4C742}" type="slidenum">
              <a:rPr lang="it-IT" smtClean="0"/>
              <a:t>7</a:t>
            </a:fld>
            <a:endParaRPr lang="it-IT"/>
          </a:p>
        </p:txBody>
      </p:sp>
    </p:spTree>
    <p:extLst>
      <p:ext uri="{BB962C8B-B14F-4D97-AF65-F5344CB8AC3E}">
        <p14:creationId xmlns:p14="http://schemas.microsoft.com/office/powerpoint/2010/main" val="26790389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27584" y="1424390"/>
            <a:ext cx="7515336" cy="523220"/>
          </a:xfrm>
        </p:spPr>
        <p:txBody>
          <a:bodyPr anchor="ctr" anchorCtr="0">
            <a:spAutoFit/>
          </a:bodyPr>
          <a:lstStyle/>
          <a:p>
            <a:pPr marL="0" indent="0" algn="ctr">
              <a:buNone/>
            </a:pPr>
            <a:r>
              <a:rPr lang="en-US" sz="2800" b="1" dirty="0" smtClean="0">
                <a:solidFill>
                  <a:srgbClr val="002060"/>
                </a:solidFill>
                <a:latin typeface="Arial" panose="020B0604020202020204" pitchFamily="34" charset="0"/>
                <a:cs typeface="Arial" panose="020B0604020202020204" pitchFamily="34" charset="0"/>
              </a:rPr>
              <a:t>BRIDGE</a:t>
            </a:r>
            <a:endParaRPr lang="it-IT" sz="2800" b="1" dirty="0">
              <a:solidFill>
                <a:srgbClr val="002060"/>
              </a:solidFill>
              <a:latin typeface="Arial" panose="020B0604020202020204" pitchFamily="34" charset="0"/>
              <a:cs typeface="Arial" panose="020B0604020202020204" pitchFamily="34" charset="0"/>
            </a:endParaRPr>
          </a:p>
        </p:txBody>
      </p:sp>
      <p:sp>
        <p:nvSpPr>
          <p:cNvPr id="6" name="Segnaposto contenuto 2"/>
          <p:cNvSpPr txBox="1">
            <a:spLocks/>
          </p:cNvSpPr>
          <p:nvPr/>
        </p:nvSpPr>
        <p:spPr>
          <a:xfrm>
            <a:off x="1017104" y="3861048"/>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7" name="Freccia in giù 6"/>
          <p:cNvSpPr/>
          <p:nvPr/>
        </p:nvSpPr>
        <p:spPr>
          <a:xfrm>
            <a:off x="4247964" y="2224844"/>
            <a:ext cx="648072" cy="916124"/>
          </a:xfrm>
          <a:prstGeom prst="downArrow">
            <a:avLst/>
          </a:prstGeom>
          <a:solidFill>
            <a:schemeClr val="bg1"/>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Segnaposto contenuto 2"/>
          <p:cNvSpPr txBox="1">
            <a:spLocks/>
          </p:cNvSpPr>
          <p:nvPr/>
        </p:nvSpPr>
        <p:spPr>
          <a:xfrm>
            <a:off x="814332" y="3318083"/>
            <a:ext cx="7515336" cy="830997"/>
          </a:xfrm>
          <a:prstGeom prst="rect">
            <a:avLst/>
          </a:prstGeom>
        </p:spPr>
        <p:txBody>
          <a:bodyPr vert="horz" lIns="91440" tIns="45720" rIns="91440" bIns="45720" rtlCol="0">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r>
              <a:rPr lang="en-US" dirty="0">
                <a:solidFill>
                  <a:schemeClr val="tx1"/>
                </a:solidFill>
                <a:latin typeface="Arial" panose="020B0604020202020204" pitchFamily="34" charset="0"/>
                <a:cs typeface="Arial" panose="020B0604020202020204" pitchFamily="34" charset="0"/>
              </a:rPr>
              <a:t>S</a:t>
            </a:r>
            <a:r>
              <a:rPr lang="en-US" dirty="0" smtClean="0">
                <a:solidFill>
                  <a:schemeClr val="tx1"/>
                </a:solidFill>
                <a:latin typeface="Arial" panose="020B0604020202020204" pitchFamily="34" charset="0"/>
                <a:cs typeface="Arial" panose="020B0604020202020204" pitchFamily="34" charset="0"/>
              </a:rPr>
              <a:t>een as a way to put in RELATION two different populations (Albanian and Turks). </a:t>
            </a:r>
            <a:endParaRPr lang="it-IT" dirty="0">
              <a:solidFill>
                <a:schemeClr val="tx1"/>
              </a:solidFill>
              <a:latin typeface="Arial" panose="020B0604020202020204" pitchFamily="34" charset="0"/>
              <a:cs typeface="Arial" panose="020B0604020202020204" pitchFamily="34" charset="0"/>
            </a:endParaRPr>
          </a:p>
        </p:txBody>
      </p:sp>
      <p:sp>
        <p:nvSpPr>
          <p:cNvPr id="9" name="Segnaposto contenuto 2"/>
          <p:cNvSpPr txBox="1">
            <a:spLocks/>
          </p:cNvSpPr>
          <p:nvPr/>
        </p:nvSpPr>
        <p:spPr>
          <a:xfrm>
            <a:off x="932930" y="4293096"/>
            <a:ext cx="7515336" cy="1200329"/>
          </a:xfrm>
          <a:prstGeom prst="rect">
            <a:avLst/>
          </a:prstGeom>
        </p:spPr>
        <p:txBody>
          <a:bodyPr vert="horz"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r>
              <a:rPr lang="en-US" dirty="0" smtClean="0">
                <a:solidFill>
                  <a:schemeClr val="tx1"/>
                </a:solidFill>
                <a:latin typeface="Arial" panose="020B0604020202020204" pitchFamily="34" charset="0"/>
                <a:cs typeface="Arial" panose="020B0604020202020204" pitchFamily="34" charset="0"/>
              </a:rPr>
              <a:t>The construction of the bridge is as difficult as the attempt to communicate between different cultural and linguistic identities within the Balkans.</a:t>
            </a:r>
            <a:endParaRPr lang="it-IT" dirty="0">
              <a:solidFill>
                <a:schemeClr val="tx1"/>
              </a:solidFill>
              <a:latin typeface="Arial" panose="020B0604020202020204" pitchFamily="34" charset="0"/>
              <a:cs typeface="Arial" panose="020B0604020202020204" pitchFamily="34" charset="0"/>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4288" y="516402"/>
            <a:ext cx="1587552" cy="2480550"/>
          </a:xfrm>
          <a:prstGeom prst="rect">
            <a:avLst/>
          </a:prstGeom>
        </p:spPr>
      </p:pic>
      <p:pic>
        <p:nvPicPr>
          <p:cNvPr id="10" name="Immagin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0484" y="516402"/>
            <a:ext cx="1627860" cy="2480550"/>
          </a:xfrm>
          <a:prstGeom prst="rect">
            <a:avLst/>
          </a:prstGeom>
        </p:spPr>
      </p:pic>
      <p:sp>
        <p:nvSpPr>
          <p:cNvPr id="11" name="Segnaposto contenuto 2"/>
          <p:cNvSpPr txBox="1">
            <a:spLocks/>
          </p:cNvSpPr>
          <p:nvPr/>
        </p:nvSpPr>
        <p:spPr>
          <a:xfrm>
            <a:off x="553443" y="5866819"/>
            <a:ext cx="8424936" cy="707886"/>
          </a:xfrm>
          <a:prstGeom prst="rect">
            <a:avLst/>
          </a:prstGeom>
        </p:spPr>
        <p:txBody>
          <a:bodyPr vert="horz" wrap="square"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sz="2000" dirty="0">
                <a:latin typeface="Arial" panose="020B0604020202020204" pitchFamily="34" charset="0"/>
                <a:cs typeface="Arial" panose="020B0604020202020204" pitchFamily="34" charset="0"/>
              </a:rPr>
              <a:t>Turk’s influence on the Albanian language is described by the narrator </a:t>
            </a:r>
            <a:r>
              <a:rPr lang="en-US" sz="2000" dirty="0" smtClean="0">
                <a:latin typeface="Arial" panose="020B0604020202020204" pitchFamily="34" charset="0"/>
                <a:cs typeface="Arial" panose="020B0604020202020204" pitchFamily="34" charset="0"/>
              </a:rPr>
              <a:t> as </a:t>
            </a:r>
            <a:r>
              <a:rPr lang="en-US" sz="2000" dirty="0">
                <a:latin typeface="Arial" panose="020B0604020202020204" pitchFamily="34" charset="0"/>
                <a:cs typeface="Arial" panose="020B0604020202020204" pitchFamily="34" charset="0"/>
              </a:rPr>
              <a:t>a </a:t>
            </a:r>
            <a:r>
              <a:rPr lang="en-US" sz="2000" dirty="0" smtClean="0">
                <a:latin typeface="Arial" panose="020B0604020202020204" pitchFamily="34" charset="0"/>
                <a:cs typeface="Arial" panose="020B0604020202020204" pitchFamily="34" charset="0"/>
              </a:rPr>
              <a:t>BIOLOGICAL WEAPON, </a:t>
            </a:r>
            <a:r>
              <a:rPr lang="en-US" sz="2000" dirty="0">
                <a:latin typeface="Arial" panose="020B0604020202020204" pitchFamily="34" charset="0"/>
                <a:cs typeface="Arial" panose="020B0604020202020204" pitchFamily="34" charset="0"/>
              </a:rPr>
              <a:t>impossible to control</a:t>
            </a:r>
            <a:r>
              <a:rPr lang="en-US" sz="2000" dirty="0" smtClean="0">
                <a:latin typeface="Arial" panose="020B0604020202020204" pitchFamily="34" charset="0"/>
                <a:cs typeface="Arial" panose="020B0604020202020204" pitchFamily="34" charset="0"/>
              </a:rPr>
              <a:t>.</a:t>
            </a:r>
            <a:endParaRPr lang="it-IT" sz="2000" dirty="0">
              <a:latin typeface="Arial" panose="020B0604020202020204" pitchFamily="34" charset="0"/>
              <a:cs typeface="Arial" panose="020B0604020202020204" pitchFamily="34" charset="0"/>
            </a:endParaRPr>
          </a:p>
        </p:txBody>
      </p:sp>
      <p:sp>
        <p:nvSpPr>
          <p:cNvPr id="4" name="Segnaposto numero diapositiva 3"/>
          <p:cNvSpPr>
            <a:spLocks noGrp="1"/>
          </p:cNvSpPr>
          <p:nvPr>
            <p:ph type="sldNum" sz="quarter" idx="12"/>
          </p:nvPr>
        </p:nvSpPr>
        <p:spPr/>
        <p:txBody>
          <a:bodyPr/>
          <a:lstStyle/>
          <a:p>
            <a:fld id="{9D2A6B28-B7E7-4E73-A880-EDE4B6B4C742}" type="slidenum">
              <a:rPr lang="it-IT" smtClean="0"/>
              <a:t>8</a:t>
            </a:fld>
            <a:endParaRPr lang="it-IT"/>
          </a:p>
        </p:txBody>
      </p:sp>
    </p:spTree>
    <p:extLst>
      <p:ext uri="{BB962C8B-B14F-4D97-AF65-F5344CB8AC3E}">
        <p14:creationId xmlns:p14="http://schemas.microsoft.com/office/powerpoint/2010/main" val="7359958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805935"/>
            <a:ext cx="8784976" cy="966418"/>
          </a:xfrm>
        </p:spPr>
        <p:txBody>
          <a:bodyPr wrap="square" anchor="ctr" anchorCtr="1">
            <a:spAutoFit/>
          </a:bodyPr>
          <a:lstStyle/>
          <a:p>
            <a:pPr marL="0" indent="0" algn="ctr">
              <a:buNone/>
            </a:pPr>
            <a:r>
              <a:rPr lang="en-US" sz="2800" b="1" dirty="0">
                <a:solidFill>
                  <a:schemeClr val="tx1"/>
                </a:solidFill>
                <a:latin typeface="Arial" panose="020B0604020202020204" pitchFamily="34" charset="0"/>
                <a:cs typeface="Arial" panose="020B0604020202020204" pitchFamily="34" charset="0"/>
              </a:rPr>
              <a:t>Why are Balkans a </a:t>
            </a:r>
            <a:r>
              <a:rPr lang="en-US" sz="2800" b="1" dirty="0">
                <a:solidFill>
                  <a:srgbClr val="002060"/>
                </a:solidFill>
                <a:latin typeface="Arial" panose="020B0604020202020204" pitchFamily="34" charset="0"/>
                <a:cs typeface="Arial" panose="020B0604020202020204" pitchFamily="34" charset="0"/>
              </a:rPr>
              <a:t>problematic linguistic area</a:t>
            </a:r>
            <a:r>
              <a:rPr lang="en-US" sz="2800" b="1" dirty="0">
                <a:latin typeface="Arial" panose="020B0604020202020204" pitchFamily="34" charset="0"/>
                <a:cs typeface="Arial" panose="020B0604020202020204" pitchFamily="34" charset="0"/>
              </a:rPr>
              <a:t>?</a:t>
            </a:r>
            <a:endParaRPr lang="it-IT" sz="2800" b="1" dirty="0">
              <a:latin typeface="Arial" panose="020B0604020202020204" pitchFamily="34" charset="0"/>
              <a:cs typeface="Arial" panose="020B0604020202020204" pitchFamily="34" charset="0"/>
            </a:endParaRPr>
          </a:p>
          <a:p>
            <a:pPr marL="0" indent="0" algn="ctr">
              <a:buNone/>
            </a:pPr>
            <a:endParaRPr lang="it-IT" dirty="0">
              <a:latin typeface="Arial" panose="020B0604020202020204" pitchFamily="34" charset="0"/>
              <a:cs typeface="Arial" panose="020B0604020202020204" pitchFamily="34" charset="0"/>
            </a:endParaRPr>
          </a:p>
        </p:txBody>
      </p:sp>
      <p:sp>
        <p:nvSpPr>
          <p:cNvPr id="6" name="Segnaposto contenuto 2"/>
          <p:cNvSpPr txBox="1">
            <a:spLocks/>
          </p:cNvSpPr>
          <p:nvPr/>
        </p:nvSpPr>
        <p:spPr>
          <a:xfrm>
            <a:off x="1017104" y="1722288"/>
            <a:ext cx="7155296" cy="4154984"/>
          </a:xfrm>
          <a:prstGeom prst="rect">
            <a:avLst/>
          </a:prstGeom>
        </p:spPr>
        <p:txBody>
          <a:bodyPr vert="horz"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lvl="0" algn="just"/>
            <a:r>
              <a:rPr lang="en-US" dirty="0">
                <a:solidFill>
                  <a:schemeClr val="tx1"/>
                </a:solidFill>
                <a:latin typeface="Arial" panose="020B0604020202020204" pitchFamily="34" charset="0"/>
                <a:cs typeface="Arial" panose="020B0604020202020204" pitchFamily="34" charset="0"/>
              </a:rPr>
              <a:t>Barriers of untranslatability </a:t>
            </a:r>
            <a:endParaRPr lang="it-IT" dirty="0">
              <a:solidFill>
                <a:schemeClr val="tx1"/>
              </a:solidFill>
              <a:latin typeface="Arial" panose="020B0604020202020204" pitchFamily="34" charset="0"/>
              <a:cs typeface="Arial" panose="020B0604020202020204" pitchFamily="34" charset="0"/>
            </a:endParaRPr>
          </a:p>
          <a:p>
            <a:pPr lvl="0" algn="just"/>
            <a:r>
              <a:rPr lang="en-US" dirty="0">
                <a:solidFill>
                  <a:schemeClr val="tx1"/>
                </a:solidFill>
                <a:latin typeface="Arial" panose="020B0604020202020204" pitchFamily="34" charset="0"/>
                <a:cs typeface="Arial" panose="020B0604020202020204" pitchFamily="34" charset="0"/>
              </a:rPr>
              <a:t>Sameness between languages (such as Serbian and Croatian) declared </a:t>
            </a:r>
            <a:r>
              <a:rPr lang="en-US" dirty="0" smtClean="0">
                <a:solidFill>
                  <a:schemeClr val="tx1"/>
                </a:solidFill>
                <a:latin typeface="Arial" panose="020B0604020202020204" pitchFamily="34" charset="0"/>
                <a:cs typeface="Arial" panose="020B0604020202020204" pitchFamily="34" charset="0"/>
              </a:rPr>
              <a:t>separate </a:t>
            </a:r>
            <a:r>
              <a:rPr lang="en-US" dirty="0">
                <a:solidFill>
                  <a:schemeClr val="tx1"/>
                </a:solidFill>
                <a:latin typeface="Arial" panose="020B0604020202020204" pitchFamily="34" charset="0"/>
                <a:cs typeface="Arial" panose="020B0604020202020204" pitchFamily="34" charset="0"/>
              </a:rPr>
              <a:t>by official decree.</a:t>
            </a:r>
            <a:endParaRPr lang="it-IT" dirty="0">
              <a:solidFill>
                <a:schemeClr val="tx1"/>
              </a:solidFill>
              <a:latin typeface="Arial" panose="020B0604020202020204" pitchFamily="34" charset="0"/>
              <a:cs typeface="Arial" panose="020B0604020202020204" pitchFamily="34" charset="0"/>
            </a:endParaRPr>
          </a:p>
          <a:p>
            <a:pPr lvl="0" algn="just"/>
            <a:r>
              <a:rPr lang="en-US" dirty="0">
                <a:solidFill>
                  <a:schemeClr val="tx1"/>
                </a:solidFill>
                <a:latin typeface="Arial" panose="020B0604020202020204" pitchFamily="34" charset="0"/>
                <a:cs typeface="Arial" panose="020B0604020202020204" pitchFamily="34" charset="0"/>
              </a:rPr>
              <a:t>Physical proximity of different language groups.</a:t>
            </a:r>
            <a:endParaRPr lang="it-IT" dirty="0">
              <a:solidFill>
                <a:schemeClr val="tx1"/>
              </a:solidFill>
              <a:latin typeface="Arial" panose="020B0604020202020204" pitchFamily="34" charset="0"/>
              <a:cs typeface="Arial" panose="020B0604020202020204" pitchFamily="34" charset="0"/>
            </a:endParaRPr>
          </a:p>
          <a:p>
            <a:pPr lvl="0" algn="just"/>
            <a:r>
              <a:rPr lang="en-US" dirty="0">
                <a:solidFill>
                  <a:schemeClr val="tx1"/>
                </a:solidFill>
                <a:latin typeface="Arial" panose="020B0604020202020204" pitchFamily="34" charset="0"/>
                <a:cs typeface="Arial" panose="020B0604020202020204" pitchFamily="34" charset="0"/>
              </a:rPr>
              <a:t>Historical failure of nationalist linguistic policies aiming to eliminate differences.</a:t>
            </a:r>
            <a:endParaRPr lang="it-IT" dirty="0">
              <a:solidFill>
                <a:schemeClr val="tx1"/>
              </a:solidFill>
              <a:latin typeface="Arial" panose="020B0604020202020204" pitchFamily="34" charset="0"/>
              <a:cs typeface="Arial" panose="020B0604020202020204" pitchFamily="34" charset="0"/>
            </a:endParaRPr>
          </a:p>
          <a:p>
            <a:pPr lvl="0" algn="just"/>
            <a:r>
              <a:rPr lang="en-US" dirty="0">
                <a:solidFill>
                  <a:schemeClr val="tx1"/>
                </a:solidFill>
                <a:latin typeface="Arial" panose="020B0604020202020204" pitchFamily="34" charset="0"/>
                <a:cs typeface="Arial" panose="020B0604020202020204" pitchFamily="34" charset="0"/>
              </a:rPr>
              <a:t>Proliferation of hybrid dialects that cannot be considered as standard languages.</a:t>
            </a:r>
            <a:endParaRPr lang="it-IT" dirty="0">
              <a:solidFill>
                <a:schemeClr val="tx1"/>
              </a:solidFill>
              <a:latin typeface="Arial" panose="020B0604020202020204" pitchFamily="34" charset="0"/>
              <a:cs typeface="Arial" panose="020B0604020202020204" pitchFamily="34" charset="0"/>
            </a:endParaRPr>
          </a:p>
          <a:p>
            <a:pPr marL="0" indent="0" algn="just">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5" name="? 4">
            <a:hlinkClick r:id="rId2" action="ppaction://hlinksldjump" highlightClick="1"/>
          </p:cNvPr>
          <p:cNvSpPr/>
          <p:nvPr/>
        </p:nvSpPr>
        <p:spPr>
          <a:xfrm>
            <a:off x="7334808" y="5260379"/>
            <a:ext cx="837592" cy="909256"/>
          </a:xfrm>
          <a:prstGeom prst="actionButtonHelp">
            <a:avLst/>
          </a:prstGeom>
          <a:solidFill>
            <a:schemeClr val="bg2">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it-IT">
              <a:solidFill>
                <a:schemeClr val="dk1"/>
              </a:solidFill>
            </a:endParaRPr>
          </a:p>
        </p:txBody>
      </p:sp>
      <p:sp>
        <p:nvSpPr>
          <p:cNvPr id="4" name="Segnaposto numero diapositiva 3"/>
          <p:cNvSpPr>
            <a:spLocks noGrp="1"/>
          </p:cNvSpPr>
          <p:nvPr>
            <p:ph type="sldNum" sz="quarter" idx="12"/>
          </p:nvPr>
        </p:nvSpPr>
        <p:spPr/>
        <p:txBody>
          <a:bodyPr/>
          <a:lstStyle/>
          <a:p>
            <a:fld id="{9D2A6B28-B7E7-4E73-A880-EDE4B6B4C742}" type="slidenum">
              <a:rPr lang="it-IT" smtClean="0"/>
              <a:t>9</a:t>
            </a:fld>
            <a:endParaRPr lang="it-IT"/>
          </a:p>
        </p:txBody>
      </p:sp>
    </p:spTree>
    <p:extLst>
      <p:ext uri="{BB962C8B-B14F-4D97-AF65-F5344CB8AC3E}">
        <p14:creationId xmlns:p14="http://schemas.microsoft.com/office/powerpoint/2010/main" val="15081650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9504" y="366453"/>
            <a:ext cx="7515336" cy="1557349"/>
          </a:xfrm>
        </p:spPr>
        <p:txBody>
          <a:bodyPr anchor="ctr" anchorCtr="1">
            <a:spAutoFit/>
          </a:bodyPr>
          <a:lstStyle/>
          <a:p>
            <a:pPr marL="0" indent="0" algn="ctr">
              <a:buNone/>
            </a:pPr>
            <a:r>
              <a:rPr lang="en-US" sz="2800" b="1" dirty="0" smtClean="0">
                <a:solidFill>
                  <a:srgbClr val="002060"/>
                </a:solidFill>
                <a:latin typeface="Arial" panose="020B0604020202020204" pitchFamily="34" charset="0"/>
                <a:cs typeface="Arial" panose="020B0604020202020204" pitchFamily="34" charset="0"/>
              </a:rPr>
              <a:t>LANGUAGE</a:t>
            </a:r>
            <a:r>
              <a:rPr lang="en-US" sz="2800" dirty="0" smtClean="0">
                <a:solidFill>
                  <a:srgbClr val="002060"/>
                </a:solidFill>
                <a:latin typeface="Arial" panose="020B0604020202020204" pitchFamily="34" charset="0"/>
                <a:cs typeface="Arial" panose="020B0604020202020204" pitchFamily="34" charset="0"/>
              </a:rPr>
              <a:t> </a:t>
            </a:r>
          </a:p>
          <a:p>
            <a:pPr marL="0" indent="0" algn="ctr">
              <a:buNone/>
            </a:pPr>
            <a:r>
              <a:rPr lang="en-US" sz="2800" dirty="0" smtClean="0">
                <a:solidFill>
                  <a:schemeClr val="tx1"/>
                </a:solidFill>
                <a:latin typeface="Arial" panose="020B0604020202020204" pitchFamily="34" charset="0"/>
                <a:cs typeface="Arial" panose="020B0604020202020204" pitchFamily="34" charset="0"/>
              </a:rPr>
              <a:t>is </a:t>
            </a:r>
            <a:r>
              <a:rPr lang="en-US" sz="2800" dirty="0">
                <a:solidFill>
                  <a:schemeClr val="tx1"/>
                </a:solidFill>
                <a:latin typeface="Arial" panose="020B0604020202020204" pitchFamily="34" charset="0"/>
                <a:cs typeface="Arial" panose="020B0604020202020204" pitchFamily="34" charset="0"/>
              </a:rPr>
              <a:t>compared </a:t>
            </a:r>
            <a:r>
              <a:rPr lang="en-US" sz="2800" dirty="0" smtClean="0">
                <a:solidFill>
                  <a:schemeClr val="tx1"/>
                </a:solidFill>
                <a:latin typeface="Arial" panose="020B0604020202020204" pitchFamily="34" charset="0"/>
                <a:cs typeface="Arial" panose="020B0604020202020204" pitchFamily="34" charset="0"/>
              </a:rPr>
              <a:t>to</a:t>
            </a:r>
          </a:p>
          <a:p>
            <a:pPr marL="0" indent="0" algn="ctr">
              <a:buNone/>
            </a:pPr>
            <a:r>
              <a:rPr lang="en-US" sz="2800" b="1" dirty="0" smtClean="0">
                <a:solidFill>
                  <a:srgbClr val="002060"/>
                </a:solidFill>
                <a:latin typeface="Arial" panose="020B0604020202020204" pitchFamily="34" charset="0"/>
                <a:cs typeface="Arial" panose="020B0604020202020204" pitchFamily="34" charset="0"/>
              </a:rPr>
              <a:t>WAR</a:t>
            </a:r>
            <a:endParaRPr lang="it-IT" sz="2800" b="1" dirty="0">
              <a:solidFill>
                <a:srgbClr val="002060"/>
              </a:solidFill>
              <a:latin typeface="Arial" panose="020B0604020202020204" pitchFamily="34" charset="0"/>
              <a:cs typeface="Arial" panose="020B0604020202020204" pitchFamily="34" charset="0"/>
            </a:endParaRPr>
          </a:p>
        </p:txBody>
      </p:sp>
      <p:sp>
        <p:nvSpPr>
          <p:cNvPr id="6" name="Segnaposto contenuto 2"/>
          <p:cNvSpPr txBox="1">
            <a:spLocks/>
          </p:cNvSpPr>
          <p:nvPr/>
        </p:nvSpPr>
        <p:spPr>
          <a:xfrm>
            <a:off x="1017104" y="3861048"/>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7" name="Freccia in giù 6"/>
          <p:cNvSpPr/>
          <p:nvPr/>
        </p:nvSpPr>
        <p:spPr>
          <a:xfrm>
            <a:off x="4247964" y="1988840"/>
            <a:ext cx="648072" cy="916124"/>
          </a:xfrm>
          <a:prstGeom prst="downArrow">
            <a:avLst/>
          </a:prstGeom>
          <a:solidFill>
            <a:schemeClr val="bg1"/>
          </a:solidFill>
          <a:ln w="31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Segnaposto contenuto 2"/>
          <p:cNvSpPr txBox="1">
            <a:spLocks/>
          </p:cNvSpPr>
          <p:nvPr/>
        </p:nvSpPr>
        <p:spPr>
          <a:xfrm>
            <a:off x="814332" y="2948751"/>
            <a:ext cx="7515336" cy="1200329"/>
          </a:xfrm>
          <a:prstGeom prst="rect">
            <a:avLst/>
          </a:prstGeom>
        </p:spPr>
        <p:txBody>
          <a:bodyPr vert="horz" lIns="91440" tIns="45720" rIns="91440" bIns="45720" rtlCol="0">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dirty="0">
                <a:solidFill>
                  <a:schemeClr val="tx1"/>
                </a:solidFill>
                <a:latin typeface="Arial" panose="020B0604020202020204" pitchFamily="34" charset="0"/>
                <a:cs typeface="Arial" panose="020B0604020202020204" pitchFamily="34" charset="0"/>
              </a:rPr>
              <a:t>Weapons such as “intelligent machines” are replaced by linguistic techniques which are regulated by strict rules date back to ancient manuals.</a:t>
            </a:r>
            <a:endParaRPr lang="it-IT" dirty="0">
              <a:solidFill>
                <a:schemeClr val="tx1"/>
              </a:solidFill>
              <a:latin typeface="Arial" panose="020B0604020202020204" pitchFamily="34" charset="0"/>
              <a:cs typeface="Arial" panose="020B0604020202020204" pitchFamily="34" charset="0"/>
            </a:endParaRPr>
          </a:p>
        </p:txBody>
      </p:sp>
      <p:sp>
        <p:nvSpPr>
          <p:cNvPr id="9" name="Segnaposto contenuto 2"/>
          <p:cNvSpPr txBox="1">
            <a:spLocks/>
          </p:cNvSpPr>
          <p:nvPr/>
        </p:nvSpPr>
        <p:spPr>
          <a:xfrm>
            <a:off x="932930" y="4460919"/>
            <a:ext cx="7515336" cy="1200329"/>
          </a:xfrm>
          <a:prstGeom prst="rect">
            <a:avLst/>
          </a:prstGeom>
        </p:spPr>
        <p:txBody>
          <a:bodyPr vert="horz"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dirty="0">
                <a:solidFill>
                  <a:schemeClr val="tx1"/>
                </a:solidFill>
                <a:latin typeface="Arial" panose="020B0604020202020204" pitchFamily="34" charset="0"/>
                <a:cs typeface="Arial" panose="020B0604020202020204" pitchFamily="34" charset="0"/>
              </a:rPr>
              <a:t>Language is very simple and used only for war purposes. Minorities and dialects are flatted out by the language of “intelligent machines”.</a:t>
            </a:r>
            <a:endParaRPr lang="it-IT" dirty="0">
              <a:solidFill>
                <a:schemeClr val="tx1"/>
              </a:solidFill>
              <a:latin typeface="Arial" panose="020B0604020202020204" pitchFamily="34" charset="0"/>
              <a:cs typeface="Arial" panose="020B0604020202020204" pitchFamily="34" charset="0"/>
            </a:endParaRPr>
          </a:p>
        </p:txBody>
      </p:sp>
      <p:sp>
        <p:nvSpPr>
          <p:cNvPr id="11" name="Segnaposto contenuto 2"/>
          <p:cNvSpPr txBox="1">
            <a:spLocks/>
          </p:cNvSpPr>
          <p:nvPr/>
        </p:nvSpPr>
        <p:spPr>
          <a:xfrm>
            <a:off x="553443" y="6020707"/>
            <a:ext cx="8424936" cy="400110"/>
          </a:xfrm>
          <a:prstGeom prst="rect">
            <a:avLst/>
          </a:prstGeom>
        </p:spPr>
        <p:txBody>
          <a:bodyPr vert="horz" wrap="square"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sz="2000" dirty="0" smtClean="0">
                <a:latin typeface="Arial" panose="020B0604020202020204" pitchFamily="34" charset="0"/>
                <a:cs typeface="Arial" panose="020B0604020202020204" pitchFamily="34" charset="0"/>
              </a:rPr>
              <a:t>.</a:t>
            </a:r>
            <a:endParaRPr lang="it-IT" sz="2000" dirty="0">
              <a:latin typeface="Arial" panose="020B0604020202020204" pitchFamily="34" charset="0"/>
              <a:cs typeface="Arial" panose="020B0604020202020204"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319" y="425810"/>
            <a:ext cx="1476229" cy="2261964"/>
          </a:xfrm>
          <a:prstGeom prst="rect">
            <a:avLst/>
          </a:prstGeom>
        </p:spPr>
      </p:pic>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8884" y="455954"/>
            <a:ext cx="1457452" cy="2261964"/>
          </a:xfrm>
          <a:prstGeom prst="rect">
            <a:avLst/>
          </a:prstGeom>
        </p:spPr>
      </p:pic>
      <p:sp>
        <p:nvSpPr>
          <p:cNvPr id="10" name="Segnaposto numero diapositiva 9"/>
          <p:cNvSpPr>
            <a:spLocks noGrp="1"/>
          </p:cNvSpPr>
          <p:nvPr>
            <p:ph type="sldNum" sz="quarter" idx="12"/>
          </p:nvPr>
        </p:nvSpPr>
        <p:spPr/>
        <p:txBody>
          <a:bodyPr/>
          <a:lstStyle/>
          <a:p>
            <a:fld id="{9D2A6B28-B7E7-4E73-A880-EDE4B6B4C742}" type="slidenum">
              <a:rPr lang="it-IT" smtClean="0"/>
              <a:t>10</a:t>
            </a:fld>
            <a:endParaRPr lang="it-IT"/>
          </a:p>
        </p:txBody>
      </p:sp>
    </p:spTree>
    <p:extLst>
      <p:ext uri="{BB962C8B-B14F-4D97-AF65-F5344CB8AC3E}">
        <p14:creationId xmlns:p14="http://schemas.microsoft.com/office/powerpoint/2010/main" val="1661117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9504" y="668074"/>
            <a:ext cx="7515336" cy="954107"/>
          </a:xfrm>
        </p:spPr>
        <p:txBody>
          <a:bodyPr anchor="ctr" anchorCtr="1">
            <a:spAutoFit/>
          </a:bodyPr>
          <a:lstStyle/>
          <a:p>
            <a:pPr marL="0" indent="0" algn="ctr">
              <a:buNone/>
            </a:pPr>
            <a:r>
              <a:rPr lang="en-US" sz="2800" dirty="0">
                <a:solidFill>
                  <a:schemeClr val="tx1"/>
                </a:solidFill>
                <a:latin typeface="Arial" panose="020B0604020202020204" pitchFamily="34" charset="0"/>
                <a:cs typeface="Arial" panose="020B0604020202020204" pitchFamily="34" charset="0"/>
              </a:rPr>
              <a:t>Two ways of considering </a:t>
            </a:r>
            <a:r>
              <a:rPr lang="en-US" sz="2800" b="1" dirty="0" smtClean="0">
                <a:solidFill>
                  <a:srgbClr val="002060"/>
                </a:solidFill>
                <a:latin typeface="Arial" panose="020B0604020202020204" pitchFamily="34" charset="0"/>
                <a:cs typeface="Arial" panose="020B0604020202020204" pitchFamily="34" charset="0"/>
              </a:rPr>
              <a:t>LINGUISTIC WARS</a:t>
            </a:r>
            <a:r>
              <a:rPr lang="en-US" sz="2800" dirty="0" smtClean="0">
                <a:solidFill>
                  <a:srgbClr val="002060"/>
                </a:solidFill>
                <a:latin typeface="Arial" panose="020B0604020202020204" pitchFamily="34" charset="0"/>
                <a:cs typeface="Arial" panose="020B0604020202020204" pitchFamily="34" charset="0"/>
              </a:rPr>
              <a:t> </a:t>
            </a:r>
            <a:r>
              <a:rPr lang="en-US" sz="2800" dirty="0" smtClean="0">
                <a:solidFill>
                  <a:schemeClr val="tx1"/>
                </a:solidFill>
                <a:latin typeface="Arial" panose="020B0604020202020204" pitchFamily="34" charset="0"/>
                <a:cs typeface="Arial" panose="020B0604020202020204" pitchFamily="34" charset="0"/>
              </a:rPr>
              <a:t>in </a:t>
            </a:r>
            <a:r>
              <a:rPr lang="en-US" sz="2800" dirty="0" err="1">
                <a:solidFill>
                  <a:schemeClr val="tx1"/>
                </a:solidFill>
                <a:latin typeface="Arial" panose="020B0604020202020204" pitchFamily="34" charset="0"/>
                <a:cs typeface="Arial" panose="020B0604020202020204" pitchFamily="34" charset="0"/>
              </a:rPr>
              <a:t>Kadaré’s</a:t>
            </a:r>
            <a:r>
              <a:rPr lang="en-US" sz="2800" dirty="0">
                <a:solidFill>
                  <a:schemeClr val="tx1"/>
                </a:solidFill>
                <a:latin typeface="Arial" panose="020B0604020202020204" pitchFamily="34" charset="0"/>
                <a:cs typeface="Arial" panose="020B0604020202020204" pitchFamily="34" charset="0"/>
              </a:rPr>
              <a:t> works</a:t>
            </a:r>
            <a:r>
              <a:rPr lang="en-US" sz="2800" dirty="0" smtClean="0">
                <a:solidFill>
                  <a:schemeClr val="tx1"/>
                </a:solidFill>
                <a:latin typeface="Arial" panose="020B0604020202020204" pitchFamily="34" charset="0"/>
                <a:cs typeface="Arial" panose="020B0604020202020204" pitchFamily="34" charset="0"/>
              </a:rPr>
              <a:t>:</a:t>
            </a:r>
            <a:endParaRPr lang="it-IT" sz="2800" b="1" dirty="0">
              <a:solidFill>
                <a:schemeClr val="tx1"/>
              </a:solidFill>
              <a:latin typeface="Arial" panose="020B0604020202020204" pitchFamily="34" charset="0"/>
              <a:cs typeface="Arial" panose="020B0604020202020204" pitchFamily="34" charset="0"/>
            </a:endParaRPr>
          </a:p>
        </p:txBody>
      </p:sp>
      <p:sp>
        <p:nvSpPr>
          <p:cNvPr id="6" name="Segnaposto contenuto 2"/>
          <p:cNvSpPr txBox="1">
            <a:spLocks/>
          </p:cNvSpPr>
          <p:nvPr/>
        </p:nvSpPr>
        <p:spPr>
          <a:xfrm>
            <a:off x="1017104" y="3861048"/>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8" name="Segnaposto contenuto 2"/>
          <p:cNvSpPr txBox="1">
            <a:spLocks/>
          </p:cNvSpPr>
          <p:nvPr/>
        </p:nvSpPr>
        <p:spPr>
          <a:xfrm>
            <a:off x="1049771" y="1844824"/>
            <a:ext cx="7515336" cy="1569660"/>
          </a:xfrm>
          <a:prstGeom prst="rect">
            <a:avLst/>
          </a:prstGeom>
        </p:spPr>
        <p:txBody>
          <a:bodyPr vert="horz"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lvl="0" algn="just"/>
            <a:r>
              <a:rPr lang="en-US" dirty="0">
                <a:solidFill>
                  <a:schemeClr val="tx1"/>
                </a:solidFill>
                <a:latin typeface="Arial" panose="020B0604020202020204" pitchFamily="34" charset="0"/>
                <a:cs typeface="Arial" panose="020B0604020202020204" pitchFamily="34" charset="0"/>
              </a:rPr>
              <a:t>Mafia </a:t>
            </a:r>
            <a:r>
              <a:rPr lang="en-US" dirty="0" smtClean="0">
                <a:solidFill>
                  <a:schemeClr val="tx1"/>
                </a:solidFill>
                <a:latin typeface="Arial" panose="020B0604020202020204" pitchFamily="34" charset="0"/>
                <a:cs typeface="Arial" panose="020B0604020202020204" pitchFamily="34" charset="0"/>
              </a:rPr>
              <a:t>war </a:t>
            </a:r>
            <a:r>
              <a:rPr lang="en-US" dirty="0" smtClean="0">
                <a:solidFill>
                  <a:schemeClr val="tx1"/>
                </a:solidFill>
                <a:latin typeface="Arial" panose="020B0604020202020204" pitchFamily="34" charset="0"/>
                <a:cs typeface="Arial" panose="020B0604020202020204" pitchFamily="34" charset="0"/>
                <a:sym typeface="Wingdings" panose="05000000000000000000" pitchFamily="2" charset="2"/>
              </a:rPr>
              <a:t></a:t>
            </a:r>
            <a:r>
              <a:rPr lang="en-US" dirty="0" smtClean="0">
                <a:solidFill>
                  <a:schemeClr val="tx1"/>
                </a:solidFill>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Mafia is seen as a group of people striving to reaffirm the purity of their language and preserve it from contamination of dialects and hybrid languages</a:t>
            </a:r>
            <a:r>
              <a:rPr lang="en-US" dirty="0">
                <a:solidFill>
                  <a:schemeClr val="tx1"/>
                </a:solidFill>
              </a:rPr>
              <a:t>.</a:t>
            </a:r>
            <a:endParaRPr lang="it-IT" dirty="0">
              <a:solidFill>
                <a:schemeClr val="tx1"/>
              </a:solidFill>
            </a:endParaRPr>
          </a:p>
        </p:txBody>
      </p:sp>
      <p:sp>
        <p:nvSpPr>
          <p:cNvPr id="9" name="Segnaposto contenuto 2"/>
          <p:cNvSpPr txBox="1">
            <a:spLocks/>
          </p:cNvSpPr>
          <p:nvPr/>
        </p:nvSpPr>
        <p:spPr>
          <a:xfrm>
            <a:off x="932930" y="3645024"/>
            <a:ext cx="7455494" cy="2677656"/>
          </a:xfrm>
          <a:prstGeom prst="rect">
            <a:avLst/>
          </a:prstGeom>
        </p:spPr>
        <p:txBody>
          <a:bodyPr vert="horz" wrap="square" lIns="91440" tIns="45720" rIns="91440" bIns="45720" rtlCol="0" anchor="ctr" anchorCtr="1">
            <a:spAutoFit/>
          </a:bodyPr>
          <a:lstStyle>
            <a:defPPr>
              <a:defRPr lang="it-IT"/>
            </a:defPPr>
            <a:lvl1pPr marL="228600" lvl="0" indent="-228600" defTabSz="457200">
              <a:spcBef>
                <a:spcPct val="20000"/>
              </a:spcBef>
              <a:buClr>
                <a:schemeClr val="accent1"/>
              </a:buClr>
              <a:buSzPct val="95000"/>
              <a:buFont typeface="Rage Italic" pitchFamily="66" charset="0"/>
              <a:buChar char="0"/>
              <a:defRPr sz="2400">
                <a:solidFill>
                  <a:schemeClr val="tx1">
                    <a:lumMod val="75000"/>
                    <a:lumOff val="25000"/>
                  </a:schemeClr>
                </a:solidFill>
                <a:latin typeface="Arial" panose="020B0604020202020204" pitchFamily="34" charset="0"/>
                <a:cs typeface="Arial" panose="020B0604020202020204" pitchFamily="34" charset="0"/>
              </a:defRPr>
            </a:lvl1pPr>
            <a:lvl2pPr marL="557784" indent="-228600" defTabSz="457200">
              <a:spcBef>
                <a:spcPct val="20000"/>
              </a:spcBef>
              <a:buClr>
                <a:schemeClr val="accent1"/>
              </a:buClr>
              <a:buSzPct val="95000"/>
              <a:buFont typeface="Rage Italic" pitchFamily="66" charset="0"/>
              <a:buChar char="0"/>
              <a:defRPr sz="2200">
                <a:solidFill>
                  <a:schemeClr val="tx1">
                    <a:lumMod val="75000"/>
                    <a:lumOff val="25000"/>
                  </a:schemeClr>
                </a:solidFill>
              </a:defRPr>
            </a:lvl2pPr>
            <a:lvl3pPr marL="822960" indent="-182880" defTabSz="457200">
              <a:spcBef>
                <a:spcPct val="20000"/>
              </a:spcBef>
              <a:buClr>
                <a:schemeClr val="accent1"/>
              </a:buClr>
              <a:buSzPct val="95000"/>
              <a:buFont typeface="Rage Italic" pitchFamily="66" charset="0"/>
              <a:buChar char="0"/>
              <a:defRPr sz="2000">
                <a:solidFill>
                  <a:schemeClr val="tx1">
                    <a:lumMod val="75000"/>
                    <a:lumOff val="25000"/>
                  </a:schemeClr>
                </a:solidFill>
              </a:defRPr>
            </a:lvl3pPr>
            <a:lvl4pPr marL="1097280" indent="-182880" defTabSz="457200">
              <a:spcBef>
                <a:spcPct val="20000"/>
              </a:spcBef>
              <a:buClr>
                <a:schemeClr val="accent1"/>
              </a:buClr>
              <a:buSzPct val="95000"/>
              <a:buFont typeface="Rage Italic" pitchFamily="66" charset="0"/>
              <a:buChar char="0"/>
              <a:defRPr sz="1600">
                <a:solidFill>
                  <a:schemeClr val="tx1">
                    <a:lumMod val="75000"/>
                    <a:lumOff val="25000"/>
                  </a:schemeClr>
                </a:solidFill>
              </a:defRPr>
            </a:lvl4pPr>
            <a:lvl5pPr marL="1417320" indent="-182880" defTabSz="457200">
              <a:spcBef>
                <a:spcPct val="20000"/>
              </a:spcBef>
              <a:buClr>
                <a:schemeClr val="accent1"/>
              </a:buClr>
              <a:buSzPct val="95000"/>
              <a:buFont typeface="Rage Italic" pitchFamily="66" charset="0"/>
              <a:buChar char="0"/>
              <a:defRPr sz="1400" baseline="0">
                <a:solidFill>
                  <a:schemeClr val="tx1">
                    <a:lumMod val="75000"/>
                    <a:lumOff val="25000"/>
                  </a:schemeClr>
                </a:solidFill>
              </a:defRPr>
            </a:lvl5pPr>
            <a:lvl6pPr marL="164592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6pPr>
            <a:lvl7pPr marL="192024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7pPr>
            <a:lvl8pPr marL="219456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8pPr>
            <a:lvl9pPr marL="246888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9pPr>
          </a:lstStyle>
          <a:p>
            <a:pPr algn="just"/>
            <a:r>
              <a:rPr lang="en-US" dirty="0">
                <a:solidFill>
                  <a:schemeClr val="tx1"/>
                </a:solidFill>
              </a:rPr>
              <a:t>Total </a:t>
            </a:r>
            <a:r>
              <a:rPr lang="en-US" dirty="0" smtClean="0">
                <a:solidFill>
                  <a:schemeClr val="tx1"/>
                </a:solidFill>
              </a:rPr>
              <a:t>war </a:t>
            </a:r>
            <a:r>
              <a:rPr lang="en-US" dirty="0" smtClean="0">
                <a:solidFill>
                  <a:schemeClr val="tx1"/>
                </a:solidFill>
                <a:sym typeface="Wingdings" panose="05000000000000000000" pitchFamily="2" charset="2"/>
              </a:rPr>
              <a:t></a:t>
            </a:r>
            <a:r>
              <a:rPr lang="en-US" dirty="0" smtClean="0">
                <a:solidFill>
                  <a:schemeClr val="tx1"/>
                </a:solidFill>
              </a:rPr>
              <a:t> </a:t>
            </a:r>
            <a:r>
              <a:rPr lang="en-US" dirty="0">
                <a:solidFill>
                  <a:schemeClr val="tx1"/>
                </a:solidFill>
              </a:rPr>
              <a:t>NUCLEAR ENGLISH (</a:t>
            </a:r>
            <a:r>
              <a:rPr lang="en-US" dirty="0" err="1">
                <a:solidFill>
                  <a:schemeClr val="tx1"/>
                </a:solidFill>
              </a:rPr>
              <a:t>Virilio</a:t>
            </a:r>
            <a:r>
              <a:rPr lang="en-US" dirty="0">
                <a:solidFill>
                  <a:schemeClr val="tx1"/>
                </a:solidFill>
              </a:rPr>
              <a:t> and </a:t>
            </a:r>
            <a:r>
              <a:rPr lang="en-US" dirty="0" err="1">
                <a:solidFill>
                  <a:schemeClr val="tx1"/>
                </a:solidFill>
              </a:rPr>
              <a:t>Lotringer</a:t>
            </a:r>
            <a:r>
              <a:rPr lang="en-US" dirty="0">
                <a:solidFill>
                  <a:schemeClr val="tx1"/>
                </a:solidFill>
              </a:rPr>
              <a:t>) it is a total war declaration to linguistic diversity. It is similar to the notion of Basic English (Quirk), an unemotional and colloquial language. It is the revival of the myth of the creation of an universal language in the era of “intelligent machines</a:t>
            </a:r>
            <a:r>
              <a:rPr lang="en-US" dirty="0" smtClean="0">
                <a:solidFill>
                  <a:schemeClr val="tx1"/>
                </a:solidFill>
              </a:rPr>
              <a:t>”.</a:t>
            </a:r>
            <a:endParaRPr lang="it-IT" dirty="0">
              <a:solidFill>
                <a:schemeClr val="tx1"/>
              </a:solidFill>
            </a:endParaRPr>
          </a:p>
        </p:txBody>
      </p:sp>
      <p:sp>
        <p:nvSpPr>
          <p:cNvPr id="11" name="Segnaposto contenuto 2"/>
          <p:cNvSpPr txBox="1">
            <a:spLocks/>
          </p:cNvSpPr>
          <p:nvPr/>
        </p:nvSpPr>
        <p:spPr>
          <a:xfrm>
            <a:off x="448209" y="6009324"/>
            <a:ext cx="8424936" cy="400110"/>
          </a:xfrm>
          <a:prstGeom prst="rect">
            <a:avLst/>
          </a:prstGeom>
        </p:spPr>
        <p:txBody>
          <a:bodyPr vert="horz" wrap="square"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sz="2000" dirty="0" smtClean="0">
                <a:latin typeface="Arial" panose="020B0604020202020204" pitchFamily="34" charset="0"/>
                <a:cs typeface="Arial" panose="020B0604020202020204" pitchFamily="34" charset="0"/>
              </a:rPr>
              <a:t>.</a:t>
            </a:r>
            <a:endParaRPr lang="it-IT" sz="2000" dirty="0">
              <a:latin typeface="Arial" panose="020B0604020202020204" pitchFamily="34" charset="0"/>
              <a:cs typeface="Arial" panose="020B0604020202020204" pitchFamily="34" charset="0"/>
            </a:endParaRPr>
          </a:p>
        </p:txBody>
      </p:sp>
      <p:sp>
        <p:nvSpPr>
          <p:cNvPr id="4" name="Segnaposto numero diapositiva 3"/>
          <p:cNvSpPr>
            <a:spLocks noGrp="1"/>
          </p:cNvSpPr>
          <p:nvPr>
            <p:ph type="sldNum" sz="quarter" idx="12"/>
          </p:nvPr>
        </p:nvSpPr>
        <p:spPr/>
        <p:txBody>
          <a:bodyPr/>
          <a:lstStyle/>
          <a:p>
            <a:fld id="{9D2A6B28-B7E7-4E73-A880-EDE4B6B4C742}" type="slidenum">
              <a:rPr lang="it-IT" smtClean="0"/>
              <a:t>11</a:t>
            </a:fld>
            <a:endParaRPr lang="it-IT"/>
          </a:p>
        </p:txBody>
      </p:sp>
    </p:spTree>
    <p:extLst>
      <p:ext uri="{BB962C8B-B14F-4D97-AF65-F5344CB8AC3E}">
        <p14:creationId xmlns:p14="http://schemas.microsoft.com/office/powerpoint/2010/main" val="35376315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9504" y="668074"/>
            <a:ext cx="7515336" cy="954107"/>
          </a:xfrm>
        </p:spPr>
        <p:txBody>
          <a:bodyPr anchor="ctr" anchorCtr="1">
            <a:spAutoFit/>
          </a:bodyPr>
          <a:lstStyle/>
          <a:p>
            <a:pPr marL="0" indent="0" algn="ctr">
              <a:buNone/>
            </a:pPr>
            <a:r>
              <a:rPr lang="en-US" sz="2800" dirty="0">
                <a:solidFill>
                  <a:schemeClr val="tx1"/>
                </a:solidFill>
                <a:latin typeface="Arial" panose="020B0604020202020204" pitchFamily="34" charset="0"/>
                <a:cs typeface="Arial" panose="020B0604020202020204" pitchFamily="34" charset="0"/>
              </a:rPr>
              <a:t>Two main thesis about the possible origin of </a:t>
            </a:r>
            <a:r>
              <a:rPr lang="en-US" sz="2800" b="1" dirty="0">
                <a:solidFill>
                  <a:srgbClr val="002060"/>
                </a:solidFill>
                <a:latin typeface="Arial" panose="020B0604020202020204" pitchFamily="34" charset="0"/>
                <a:cs typeface="Arial" panose="020B0604020202020204" pitchFamily="34" charset="0"/>
              </a:rPr>
              <a:t>BASIC ENGLISH</a:t>
            </a:r>
            <a:r>
              <a:rPr lang="en-US" sz="2800" dirty="0" smtClean="0">
                <a:latin typeface="Arial" panose="020B0604020202020204" pitchFamily="34" charset="0"/>
                <a:cs typeface="Arial" panose="020B0604020202020204" pitchFamily="34" charset="0"/>
              </a:rPr>
              <a:t>:</a:t>
            </a:r>
            <a:endParaRPr lang="it-IT" sz="2800" b="1" dirty="0">
              <a:latin typeface="Arial" panose="020B0604020202020204" pitchFamily="34" charset="0"/>
              <a:cs typeface="Arial" panose="020B0604020202020204" pitchFamily="34" charset="0"/>
            </a:endParaRPr>
          </a:p>
        </p:txBody>
      </p:sp>
      <p:sp>
        <p:nvSpPr>
          <p:cNvPr id="6" name="Segnaposto contenuto 2"/>
          <p:cNvSpPr txBox="1">
            <a:spLocks/>
          </p:cNvSpPr>
          <p:nvPr/>
        </p:nvSpPr>
        <p:spPr>
          <a:xfrm>
            <a:off x="986730" y="3861048"/>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8" name="Segnaposto contenuto 2"/>
          <p:cNvSpPr txBox="1">
            <a:spLocks/>
          </p:cNvSpPr>
          <p:nvPr/>
        </p:nvSpPr>
        <p:spPr>
          <a:xfrm>
            <a:off x="1008243" y="2230335"/>
            <a:ext cx="7515336" cy="1200329"/>
          </a:xfrm>
          <a:prstGeom prst="rect">
            <a:avLst/>
          </a:prstGeom>
        </p:spPr>
        <p:txBody>
          <a:bodyPr vert="horz"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r>
              <a:rPr lang="en-US" dirty="0">
                <a:solidFill>
                  <a:schemeClr val="tx1"/>
                </a:solidFill>
                <a:latin typeface="Arial" panose="020B0604020202020204" pitchFamily="34" charset="0"/>
                <a:cs typeface="Arial" panose="020B0604020202020204" pitchFamily="34" charset="0"/>
              </a:rPr>
              <a:t>Linguistic standardization because of the rise of totalitarian regimes (ex. France and Russia) in order to have a better control over the nation</a:t>
            </a:r>
            <a:r>
              <a:rPr lang="en-US" dirty="0" smtClean="0">
                <a:solidFill>
                  <a:schemeClr val="tx1"/>
                </a:solidFill>
                <a:latin typeface="Arial" panose="020B0604020202020204" pitchFamily="34" charset="0"/>
                <a:cs typeface="Arial" panose="020B0604020202020204" pitchFamily="34" charset="0"/>
              </a:rPr>
              <a:t>.</a:t>
            </a:r>
            <a:endParaRPr lang="it-IT" dirty="0">
              <a:solidFill>
                <a:schemeClr val="tx1"/>
              </a:solidFill>
              <a:latin typeface="Arial" panose="020B0604020202020204" pitchFamily="34" charset="0"/>
              <a:cs typeface="Arial" panose="020B0604020202020204" pitchFamily="34" charset="0"/>
            </a:endParaRPr>
          </a:p>
        </p:txBody>
      </p:sp>
      <p:sp>
        <p:nvSpPr>
          <p:cNvPr id="9" name="Segnaposto contenuto 2"/>
          <p:cNvSpPr txBox="1">
            <a:spLocks/>
          </p:cNvSpPr>
          <p:nvPr/>
        </p:nvSpPr>
        <p:spPr>
          <a:xfrm>
            <a:off x="991912" y="3933056"/>
            <a:ext cx="7023446" cy="1200329"/>
          </a:xfrm>
          <a:prstGeom prst="rect">
            <a:avLst/>
          </a:prstGeom>
        </p:spPr>
        <p:txBody>
          <a:bodyPr vert="horz" lIns="91440" tIns="45720" rIns="91440" bIns="45720" rtlCol="0" anchor="ctr" anchorCtr="1">
            <a:spAutoFit/>
          </a:bodyPr>
          <a:lstStyle>
            <a:defPPr>
              <a:defRPr lang="it-IT"/>
            </a:defPPr>
            <a:lvl1pPr marL="228600" lvl="0" indent="-228600" defTabSz="457200">
              <a:spcBef>
                <a:spcPct val="20000"/>
              </a:spcBef>
              <a:buClr>
                <a:schemeClr val="accent1"/>
              </a:buClr>
              <a:buSzPct val="95000"/>
              <a:buFont typeface="Rage Italic" pitchFamily="66" charset="0"/>
              <a:buChar char="0"/>
              <a:defRPr sz="2400">
                <a:solidFill>
                  <a:schemeClr val="tx1">
                    <a:lumMod val="75000"/>
                    <a:lumOff val="25000"/>
                  </a:schemeClr>
                </a:solidFill>
                <a:latin typeface="Arial" panose="020B0604020202020204" pitchFamily="34" charset="0"/>
                <a:cs typeface="Arial" panose="020B0604020202020204" pitchFamily="34" charset="0"/>
              </a:defRPr>
            </a:lvl1pPr>
            <a:lvl2pPr marL="557784" indent="-228600" defTabSz="457200">
              <a:spcBef>
                <a:spcPct val="20000"/>
              </a:spcBef>
              <a:buClr>
                <a:schemeClr val="accent1"/>
              </a:buClr>
              <a:buSzPct val="95000"/>
              <a:buFont typeface="Rage Italic" pitchFamily="66" charset="0"/>
              <a:buChar char="0"/>
              <a:defRPr sz="2200">
                <a:solidFill>
                  <a:schemeClr val="tx1">
                    <a:lumMod val="75000"/>
                    <a:lumOff val="25000"/>
                  </a:schemeClr>
                </a:solidFill>
              </a:defRPr>
            </a:lvl2pPr>
            <a:lvl3pPr marL="822960" indent="-182880" defTabSz="457200">
              <a:spcBef>
                <a:spcPct val="20000"/>
              </a:spcBef>
              <a:buClr>
                <a:schemeClr val="accent1"/>
              </a:buClr>
              <a:buSzPct val="95000"/>
              <a:buFont typeface="Rage Italic" pitchFamily="66" charset="0"/>
              <a:buChar char="0"/>
              <a:defRPr sz="2000">
                <a:solidFill>
                  <a:schemeClr val="tx1">
                    <a:lumMod val="75000"/>
                    <a:lumOff val="25000"/>
                  </a:schemeClr>
                </a:solidFill>
              </a:defRPr>
            </a:lvl3pPr>
            <a:lvl4pPr marL="1097280" indent="-182880" defTabSz="457200">
              <a:spcBef>
                <a:spcPct val="20000"/>
              </a:spcBef>
              <a:buClr>
                <a:schemeClr val="accent1"/>
              </a:buClr>
              <a:buSzPct val="95000"/>
              <a:buFont typeface="Rage Italic" pitchFamily="66" charset="0"/>
              <a:buChar char="0"/>
              <a:defRPr sz="1600">
                <a:solidFill>
                  <a:schemeClr val="tx1">
                    <a:lumMod val="75000"/>
                    <a:lumOff val="25000"/>
                  </a:schemeClr>
                </a:solidFill>
              </a:defRPr>
            </a:lvl4pPr>
            <a:lvl5pPr marL="1417320" indent="-182880" defTabSz="457200">
              <a:spcBef>
                <a:spcPct val="20000"/>
              </a:spcBef>
              <a:buClr>
                <a:schemeClr val="accent1"/>
              </a:buClr>
              <a:buSzPct val="95000"/>
              <a:buFont typeface="Rage Italic" pitchFamily="66" charset="0"/>
              <a:buChar char="0"/>
              <a:defRPr sz="1400" baseline="0">
                <a:solidFill>
                  <a:schemeClr val="tx1">
                    <a:lumMod val="75000"/>
                    <a:lumOff val="25000"/>
                  </a:schemeClr>
                </a:solidFill>
              </a:defRPr>
            </a:lvl5pPr>
            <a:lvl6pPr marL="164592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6pPr>
            <a:lvl7pPr marL="192024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7pPr>
            <a:lvl8pPr marL="219456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8pPr>
            <a:lvl9pPr marL="246888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9pPr>
          </a:lstStyle>
          <a:p>
            <a:pPr lvl="0"/>
            <a:r>
              <a:rPr lang="en-US" dirty="0">
                <a:solidFill>
                  <a:schemeClr val="tx1"/>
                </a:solidFill>
              </a:rPr>
              <a:t>Attempt to create a universal practical language influenced by Pragmatism, Positivism and </a:t>
            </a:r>
            <a:r>
              <a:rPr lang="en-US" dirty="0" err="1">
                <a:solidFill>
                  <a:schemeClr val="tx1"/>
                </a:solidFill>
              </a:rPr>
              <a:t>Utilitarism</a:t>
            </a:r>
            <a:r>
              <a:rPr lang="en-US" dirty="0">
                <a:solidFill>
                  <a:schemeClr val="tx1"/>
                </a:solidFill>
              </a:rPr>
              <a:t>. </a:t>
            </a:r>
            <a:endParaRPr lang="it-IT" dirty="0">
              <a:solidFill>
                <a:schemeClr val="tx1"/>
              </a:solidFill>
            </a:endParaRPr>
          </a:p>
        </p:txBody>
      </p:sp>
      <p:sp>
        <p:nvSpPr>
          <p:cNvPr id="11" name="Segnaposto contenuto 2"/>
          <p:cNvSpPr txBox="1">
            <a:spLocks/>
          </p:cNvSpPr>
          <p:nvPr/>
        </p:nvSpPr>
        <p:spPr>
          <a:xfrm>
            <a:off x="553443" y="6020707"/>
            <a:ext cx="8424936" cy="400110"/>
          </a:xfrm>
          <a:prstGeom prst="rect">
            <a:avLst/>
          </a:prstGeom>
        </p:spPr>
        <p:txBody>
          <a:bodyPr vert="horz" wrap="square"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sz="2000" dirty="0" smtClean="0">
                <a:latin typeface="Arial" panose="020B0604020202020204" pitchFamily="34" charset="0"/>
                <a:cs typeface="Arial" panose="020B0604020202020204" pitchFamily="34" charset="0"/>
              </a:rPr>
              <a:t>.</a:t>
            </a:r>
            <a:endParaRPr lang="it-IT" sz="2000" dirty="0">
              <a:latin typeface="Arial" panose="020B0604020202020204" pitchFamily="34" charset="0"/>
              <a:cs typeface="Arial" panose="020B0604020202020204" pitchFamily="34" charset="0"/>
            </a:endParaRPr>
          </a:p>
        </p:txBody>
      </p:sp>
      <p:sp>
        <p:nvSpPr>
          <p:cNvPr id="4" name="Segnaposto numero diapositiva 3"/>
          <p:cNvSpPr>
            <a:spLocks noGrp="1"/>
          </p:cNvSpPr>
          <p:nvPr>
            <p:ph type="sldNum" sz="quarter" idx="12"/>
          </p:nvPr>
        </p:nvSpPr>
        <p:spPr/>
        <p:txBody>
          <a:bodyPr/>
          <a:lstStyle/>
          <a:p>
            <a:fld id="{9D2A6B28-B7E7-4E73-A880-EDE4B6B4C742}" type="slidenum">
              <a:rPr lang="it-IT" smtClean="0"/>
              <a:t>12</a:t>
            </a:fld>
            <a:endParaRPr lang="it-IT"/>
          </a:p>
        </p:txBody>
      </p:sp>
    </p:spTree>
    <p:extLst>
      <p:ext uri="{BB962C8B-B14F-4D97-AF65-F5344CB8AC3E}">
        <p14:creationId xmlns:p14="http://schemas.microsoft.com/office/powerpoint/2010/main" val="6360148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9504" y="548680"/>
            <a:ext cx="7515336" cy="523220"/>
          </a:xfrm>
        </p:spPr>
        <p:txBody>
          <a:bodyPr anchor="ctr" anchorCtr="1">
            <a:spAutoFit/>
          </a:bodyPr>
          <a:lstStyle/>
          <a:p>
            <a:pPr marL="0" indent="0" algn="ctr">
              <a:buNone/>
            </a:pPr>
            <a:r>
              <a:rPr lang="it-IT" sz="2800" b="1" dirty="0" smtClean="0">
                <a:solidFill>
                  <a:srgbClr val="002060"/>
                </a:solidFill>
                <a:latin typeface="Arial" panose="020B0604020202020204" pitchFamily="34" charset="0"/>
                <a:cs typeface="Arial" panose="020B0604020202020204" pitchFamily="34" charset="0"/>
              </a:rPr>
              <a:t>CONCLUSION</a:t>
            </a:r>
            <a:endParaRPr lang="it-IT" sz="2800" b="1" dirty="0">
              <a:solidFill>
                <a:srgbClr val="002060"/>
              </a:solidFill>
              <a:latin typeface="Arial" panose="020B0604020202020204" pitchFamily="34" charset="0"/>
              <a:cs typeface="Arial" panose="020B0604020202020204" pitchFamily="34" charset="0"/>
            </a:endParaRPr>
          </a:p>
        </p:txBody>
      </p:sp>
      <p:sp>
        <p:nvSpPr>
          <p:cNvPr id="8" name="Segnaposto contenuto 2"/>
          <p:cNvSpPr txBox="1">
            <a:spLocks/>
          </p:cNvSpPr>
          <p:nvPr/>
        </p:nvSpPr>
        <p:spPr>
          <a:xfrm>
            <a:off x="836036" y="1412776"/>
            <a:ext cx="7515336" cy="3046988"/>
          </a:xfrm>
          <a:prstGeom prst="rect">
            <a:avLst/>
          </a:prstGeom>
        </p:spPr>
        <p:txBody>
          <a:bodyPr vert="horz"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algn="just"/>
            <a:r>
              <a:rPr lang="en-US" dirty="0">
                <a:solidFill>
                  <a:schemeClr val="tx1"/>
                </a:solidFill>
                <a:latin typeface="Arial" panose="020B0604020202020204" pitchFamily="34" charset="0"/>
                <a:cs typeface="Arial" panose="020B0604020202020204" pitchFamily="34" charset="0"/>
              </a:rPr>
              <a:t>Nowadays, technology could make this universal language a reality. But in other countries like Japan, an opposite phenomenon is beginning to develop. The wider the use of English as a common language spreads, the more forms of altered English come to life as a response to the need of having a personal language understandable only by a small group of people.</a:t>
            </a:r>
            <a:endParaRPr lang="it-IT" dirty="0">
              <a:solidFill>
                <a:schemeClr val="tx1"/>
              </a:solidFill>
              <a:latin typeface="Arial" panose="020B0604020202020204" pitchFamily="34" charset="0"/>
              <a:cs typeface="Arial" panose="020B0604020202020204" pitchFamily="34" charset="0"/>
            </a:endParaRPr>
          </a:p>
        </p:txBody>
      </p:sp>
      <p:sp>
        <p:nvSpPr>
          <p:cNvPr id="7" name="? 6">
            <a:hlinkClick r:id="rId2" action="ppaction://hlinksldjump" highlightClick="1"/>
          </p:cNvPr>
          <p:cNvSpPr/>
          <p:nvPr/>
        </p:nvSpPr>
        <p:spPr>
          <a:xfrm>
            <a:off x="4211960" y="4797152"/>
            <a:ext cx="837592" cy="909256"/>
          </a:xfrm>
          <a:prstGeom prst="actionButtonHelp">
            <a:avLst/>
          </a:prstGeom>
          <a:solidFill>
            <a:schemeClr val="bg2">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it-IT">
              <a:solidFill>
                <a:schemeClr val="dk1"/>
              </a:solidFill>
            </a:endParaRPr>
          </a:p>
        </p:txBody>
      </p:sp>
      <p:sp>
        <p:nvSpPr>
          <p:cNvPr id="4" name="Segnaposto numero diapositiva 3"/>
          <p:cNvSpPr>
            <a:spLocks noGrp="1"/>
          </p:cNvSpPr>
          <p:nvPr>
            <p:ph type="sldNum" sz="quarter" idx="12"/>
          </p:nvPr>
        </p:nvSpPr>
        <p:spPr/>
        <p:txBody>
          <a:bodyPr/>
          <a:lstStyle/>
          <a:p>
            <a:fld id="{9D2A6B28-B7E7-4E73-A880-EDE4B6B4C742}" type="slidenum">
              <a:rPr lang="it-IT" smtClean="0"/>
              <a:t>13</a:t>
            </a:fld>
            <a:endParaRPr lang="it-IT"/>
          </a:p>
        </p:txBody>
      </p:sp>
    </p:spTree>
    <p:extLst>
      <p:ext uri="{BB962C8B-B14F-4D97-AF65-F5344CB8AC3E}">
        <p14:creationId xmlns:p14="http://schemas.microsoft.com/office/powerpoint/2010/main" val="41126900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2"/>
          <p:cNvSpPr txBox="1">
            <a:spLocks/>
          </p:cNvSpPr>
          <p:nvPr/>
        </p:nvSpPr>
        <p:spPr>
          <a:xfrm>
            <a:off x="1017104" y="3861048"/>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9" name="Segnaposto contenuto 2"/>
          <p:cNvSpPr txBox="1">
            <a:spLocks/>
          </p:cNvSpPr>
          <p:nvPr/>
        </p:nvSpPr>
        <p:spPr>
          <a:xfrm>
            <a:off x="653962" y="1412776"/>
            <a:ext cx="7797929" cy="830997"/>
          </a:xfrm>
          <a:prstGeom prst="rect">
            <a:avLst/>
          </a:prstGeom>
        </p:spPr>
        <p:txBody>
          <a:bodyPr vert="horz" wrap="square" lIns="91440" tIns="45720" rIns="91440" bIns="45720" rtlCol="0" anchor="ctr" anchorCtr="1">
            <a:spAutoFit/>
          </a:bodyPr>
          <a:lstStyle>
            <a:defPPr>
              <a:defRPr lang="it-IT"/>
            </a:defPPr>
            <a:lvl1pPr marL="228600" lvl="0" indent="-228600" defTabSz="457200">
              <a:spcBef>
                <a:spcPct val="20000"/>
              </a:spcBef>
              <a:buClr>
                <a:schemeClr val="accent1"/>
              </a:buClr>
              <a:buSzPct val="95000"/>
              <a:buFont typeface="Rage Italic" pitchFamily="66" charset="0"/>
              <a:buChar char="0"/>
              <a:defRPr sz="2400">
                <a:solidFill>
                  <a:schemeClr val="tx1">
                    <a:lumMod val="75000"/>
                    <a:lumOff val="25000"/>
                  </a:schemeClr>
                </a:solidFill>
                <a:latin typeface="Arial" panose="020B0604020202020204" pitchFamily="34" charset="0"/>
                <a:cs typeface="Arial" panose="020B0604020202020204" pitchFamily="34" charset="0"/>
              </a:defRPr>
            </a:lvl1pPr>
            <a:lvl2pPr marL="557784" indent="-228600" defTabSz="457200">
              <a:spcBef>
                <a:spcPct val="20000"/>
              </a:spcBef>
              <a:buClr>
                <a:schemeClr val="accent1"/>
              </a:buClr>
              <a:buSzPct val="95000"/>
              <a:buFont typeface="Rage Italic" pitchFamily="66" charset="0"/>
              <a:buChar char="0"/>
              <a:defRPr sz="2200">
                <a:solidFill>
                  <a:schemeClr val="tx1">
                    <a:lumMod val="75000"/>
                    <a:lumOff val="25000"/>
                  </a:schemeClr>
                </a:solidFill>
              </a:defRPr>
            </a:lvl2pPr>
            <a:lvl3pPr marL="822960" indent="-182880" defTabSz="457200">
              <a:spcBef>
                <a:spcPct val="20000"/>
              </a:spcBef>
              <a:buClr>
                <a:schemeClr val="accent1"/>
              </a:buClr>
              <a:buSzPct val="95000"/>
              <a:buFont typeface="Rage Italic" pitchFamily="66" charset="0"/>
              <a:buChar char="0"/>
              <a:defRPr sz="2000">
                <a:solidFill>
                  <a:schemeClr val="tx1">
                    <a:lumMod val="75000"/>
                    <a:lumOff val="25000"/>
                  </a:schemeClr>
                </a:solidFill>
              </a:defRPr>
            </a:lvl3pPr>
            <a:lvl4pPr marL="1097280" indent="-182880" defTabSz="457200">
              <a:spcBef>
                <a:spcPct val="20000"/>
              </a:spcBef>
              <a:buClr>
                <a:schemeClr val="accent1"/>
              </a:buClr>
              <a:buSzPct val="95000"/>
              <a:buFont typeface="Rage Italic" pitchFamily="66" charset="0"/>
              <a:buChar char="0"/>
              <a:defRPr sz="1600">
                <a:solidFill>
                  <a:schemeClr val="tx1">
                    <a:lumMod val="75000"/>
                    <a:lumOff val="25000"/>
                  </a:schemeClr>
                </a:solidFill>
              </a:defRPr>
            </a:lvl4pPr>
            <a:lvl5pPr marL="1417320" indent="-182880" defTabSz="457200">
              <a:spcBef>
                <a:spcPct val="20000"/>
              </a:spcBef>
              <a:buClr>
                <a:schemeClr val="accent1"/>
              </a:buClr>
              <a:buSzPct val="95000"/>
              <a:buFont typeface="Rage Italic" pitchFamily="66" charset="0"/>
              <a:buChar char="0"/>
              <a:defRPr sz="1400" baseline="0">
                <a:solidFill>
                  <a:schemeClr val="tx1">
                    <a:lumMod val="75000"/>
                    <a:lumOff val="25000"/>
                  </a:schemeClr>
                </a:solidFill>
              </a:defRPr>
            </a:lvl5pPr>
            <a:lvl6pPr marL="164592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6pPr>
            <a:lvl7pPr marL="192024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7pPr>
            <a:lvl8pPr marL="219456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8pPr>
            <a:lvl9pPr marL="2468880" indent="-182880" defTabSz="457200">
              <a:spcBef>
                <a:spcPct val="20000"/>
              </a:spcBef>
              <a:buClr>
                <a:schemeClr val="accent1"/>
              </a:buClr>
              <a:buSzPct val="95000"/>
              <a:buFont typeface="Rage Italic" pitchFamily="66" charset="0"/>
              <a:buChar char="0"/>
              <a:defRPr sz="1400">
                <a:solidFill>
                  <a:schemeClr val="tx1">
                    <a:lumMod val="75000"/>
                    <a:lumOff val="25000"/>
                  </a:schemeClr>
                </a:solidFill>
              </a:defRPr>
            </a:lvl9pPr>
          </a:lstStyle>
          <a:p>
            <a:pPr marL="0" indent="0" algn="ctr">
              <a:buNone/>
            </a:pPr>
            <a:r>
              <a:rPr lang="en-US" dirty="0">
                <a:solidFill>
                  <a:schemeClr val="tx1"/>
                </a:solidFill>
              </a:rPr>
              <a:t>To preserve his supremacy, English will have to carry out a policy against balkanization. </a:t>
            </a:r>
            <a:endParaRPr lang="en-US" dirty="0" smtClean="0">
              <a:solidFill>
                <a:schemeClr val="tx1"/>
              </a:solidFill>
            </a:endParaRPr>
          </a:p>
        </p:txBody>
      </p:sp>
      <p:sp>
        <p:nvSpPr>
          <p:cNvPr id="11" name="Segnaposto contenuto 2"/>
          <p:cNvSpPr txBox="1">
            <a:spLocks/>
          </p:cNvSpPr>
          <p:nvPr/>
        </p:nvSpPr>
        <p:spPr>
          <a:xfrm>
            <a:off x="553443" y="6020707"/>
            <a:ext cx="8424936" cy="400110"/>
          </a:xfrm>
          <a:prstGeom prst="rect">
            <a:avLst/>
          </a:prstGeom>
        </p:spPr>
        <p:txBody>
          <a:bodyPr vert="horz" wrap="square"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sz="2000" dirty="0" smtClean="0">
                <a:latin typeface="Arial" panose="020B0604020202020204" pitchFamily="34" charset="0"/>
                <a:cs typeface="Arial" panose="020B0604020202020204" pitchFamily="34" charset="0"/>
              </a:rPr>
              <a:t>.</a:t>
            </a:r>
            <a:endParaRPr lang="it-IT" sz="2000" dirty="0">
              <a:latin typeface="Arial" panose="020B0604020202020204" pitchFamily="34" charset="0"/>
              <a:cs typeface="Arial" panose="020B0604020202020204" pitchFamily="34" charset="0"/>
            </a:endParaRPr>
          </a:p>
        </p:txBody>
      </p:sp>
      <p:sp>
        <p:nvSpPr>
          <p:cNvPr id="5" name="CasellaDiTesto 4"/>
          <p:cNvSpPr txBox="1"/>
          <p:nvPr/>
        </p:nvSpPr>
        <p:spPr>
          <a:xfrm>
            <a:off x="808510" y="2996952"/>
            <a:ext cx="7488832" cy="1231106"/>
          </a:xfrm>
          <a:prstGeom prst="rect">
            <a:avLst/>
          </a:prstGeom>
          <a:noFill/>
        </p:spPr>
        <p:txBody>
          <a:bodyPr wrap="square" rtlCol="0" anchor="ctr" anchorCtr="1">
            <a:spAutoFit/>
          </a:bodyPr>
          <a:lstStyle/>
          <a:p>
            <a:pPr algn="ctr"/>
            <a:r>
              <a:rPr lang="en-US" sz="2800" b="1" dirty="0" smtClean="0">
                <a:latin typeface="Arial" panose="020B0604020202020204" pitchFamily="34" charset="0"/>
                <a:cs typeface="Arial" panose="020B0604020202020204" pitchFamily="34" charset="0"/>
              </a:rPr>
              <a:t>WILL INTERNET OR HACKERS </a:t>
            </a:r>
          </a:p>
          <a:p>
            <a:pPr algn="ctr"/>
            <a:r>
              <a:rPr lang="en-US" sz="2800" b="1" dirty="0" smtClean="0">
                <a:latin typeface="Arial" panose="020B0604020202020204" pitchFamily="34" charset="0"/>
                <a:cs typeface="Arial" panose="020B0604020202020204" pitchFamily="34" charset="0"/>
              </a:rPr>
              <a:t>PERMIT THIS TO HAPPEN?</a:t>
            </a:r>
            <a:endParaRPr lang="it-IT" sz="2800" b="1" dirty="0" smtClean="0">
              <a:latin typeface="Arial" panose="020B0604020202020204" pitchFamily="34" charset="0"/>
              <a:cs typeface="Arial" panose="020B0604020202020204" pitchFamily="34" charset="0"/>
            </a:endParaRPr>
          </a:p>
          <a:p>
            <a:pPr algn="ctr"/>
            <a:endParaRPr lang="it-IT" dirty="0"/>
          </a:p>
        </p:txBody>
      </p:sp>
      <p:sp>
        <p:nvSpPr>
          <p:cNvPr id="3" name="Segnaposto numero diapositiva 2"/>
          <p:cNvSpPr>
            <a:spLocks noGrp="1"/>
          </p:cNvSpPr>
          <p:nvPr>
            <p:ph type="sldNum" sz="quarter" idx="12"/>
          </p:nvPr>
        </p:nvSpPr>
        <p:spPr/>
        <p:txBody>
          <a:bodyPr/>
          <a:lstStyle/>
          <a:p>
            <a:fld id="{9D2A6B28-B7E7-4E73-A880-EDE4B6B4C742}" type="slidenum">
              <a:rPr lang="it-IT" smtClean="0"/>
              <a:t>14</a:t>
            </a:fld>
            <a:endParaRPr lang="it-IT"/>
          </a:p>
        </p:txBody>
      </p:sp>
    </p:spTree>
    <p:extLst>
      <p:ext uri="{BB962C8B-B14F-4D97-AF65-F5344CB8AC3E}">
        <p14:creationId xmlns:p14="http://schemas.microsoft.com/office/powerpoint/2010/main" val="10929641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2"/>
          <p:cNvSpPr txBox="1">
            <a:spLocks/>
          </p:cNvSpPr>
          <p:nvPr/>
        </p:nvSpPr>
        <p:spPr>
          <a:xfrm>
            <a:off x="1017104" y="3861048"/>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11" name="Segnaposto contenuto 2"/>
          <p:cNvSpPr txBox="1">
            <a:spLocks/>
          </p:cNvSpPr>
          <p:nvPr/>
        </p:nvSpPr>
        <p:spPr>
          <a:xfrm>
            <a:off x="553443" y="6020707"/>
            <a:ext cx="8424936" cy="400110"/>
          </a:xfrm>
          <a:prstGeom prst="rect">
            <a:avLst/>
          </a:prstGeom>
        </p:spPr>
        <p:txBody>
          <a:bodyPr vert="horz" wrap="square"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sz="2000" dirty="0" smtClean="0">
                <a:latin typeface="Arial" panose="020B0604020202020204" pitchFamily="34" charset="0"/>
                <a:cs typeface="Arial" panose="020B0604020202020204" pitchFamily="34" charset="0"/>
              </a:rPr>
              <a:t>.</a:t>
            </a:r>
            <a:endParaRPr lang="it-IT" sz="2000" dirty="0">
              <a:latin typeface="Arial" panose="020B0604020202020204" pitchFamily="34" charset="0"/>
              <a:cs typeface="Arial" panose="020B0604020202020204" pitchFamily="34" charset="0"/>
            </a:endParaRPr>
          </a:p>
        </p:txBody>
      </p:sp>
      <p:sp>
        <p:nvSpPr>
          <p:cNvPr id="5" name="CasellaDiTesto 4"/>
          <p:cNvSpPr txBox="1"/>
          <p:nvPr/>
        </p:nvSpPr>
        <p:spPr>
          <a:xfrm>
            <a:off x="827584" y="2394598"/>
            <a:ext cx="7488832" cy="1661993"/>
          </a:xfrm>
          <a:prstGeom prst="rect">
            <a:avLst/>
          </a:prstGeom>
          <a:noFill/>
        </p:spPr>
        <p:txBody>
          <a:bodyPr wrap="square" rtlCol="0" anchor="ctr" anchorCtr="1">
            <a:spAutoFit/>
          </a:bodyPr>
          <a:lstStyle/>
          <a:p>
            <a:pPr algn="ctr"/>
            <a:endParaRPr lang="it-IT" dirty="0" smtClean="0"/>
          </a:p>
          <a:p>
            <a:pPr algn="ctr"/>
            <a:r>
              <a:rPr lang="it-IT" sz="2800" b="1" dirty="0">
                <a:latin typeface="Arial" panose="020B0604020202020204" pitchFamily="34" charset="0"/>
                <a:cs typeface="Arial" panose="020B0604020202020204" pitchFamily="34" charset="0"/>
              </a:rPr>
              <a:t>DO YOU KNOW ANY OTHER </a:t>
            </a:r>
            <a:r>
              <a:rPr lang="it-IT" sz="2800" b="1" dirty="0" smtClean="0">
                <a:latin typeface="Arial" panose="020B0604020202020204" pitchFamily="34" charset="0"/>
                <a:cs typeface="Arial" panose="020B0604020202020204" pitchFamily="34" charset="0"/>
              </a:rPr>
              <a:t>EXAMPLES </a:t>
            </a:r>
            <a:r>
              <a:rPr lang="it-IT" sz="2800" b="1" dirty="0">
                <a:latin typeface="Arial" panose="020B0604020202020204" pitchFamily="34" charset="0"/>
                <a:cs typeface="Arial" panose="020B0604020202020204" pitchFamily="34" charset="0"/>
              </a:rPr>
              <a:t>OF ALTERED FORM </a:t>
            </a:r>
            <a:r>
              <a:rPr lang="it-IT" sz="2800" b="1" dirty="0" smtClean="0">
                <a:latin typeface="Arial" panose="020B0604020202020204" pitchFamily="34" charset="0"/>
                <a:cs typeface="Arial" panose="020B0604020202020204" pitchFamily="34" charset="0"/>
              </a:rPr>
              <a:t>OF </a:t>
            </a:r>
            <a:r>
              <a:rPr lang="it-IT" sz="2800" b="1" dirty="0" smtClean="0">
                <a:latin typeface="Arial" panose="020B0604020202020204" pitchFamily="34" charset="0"/>
                <a:cs typeface="Arial" panose="020B0604020202020204" pitchFamily="34" charset="0"/>
              </a:rPr>
              <a:t>ENGLISH </a:t>
            </a:r>
          </a:p>
          <a:p>
            <a:pPr algn="ctr"/>
            <a:r>
              <a:rPr lang="it-IT" sz="2800" b="1" dirty="0" smtClean="0">
                <a:latin typeface="Arial" panose="020B0604020202020204" pitchFamily="34" charset="0"/>
                <a:cs typeface="Arial" panose="020B0604020202020204" pitchFamily="34" charset="0"/>
              </a:rPr>
              <a:t>AROUND </a:t>
            </a:r>
            <a:r>
              <a:rPr lang="it-IT" sz="2800" b="1" dirty="0" smtClean="0">
                <a:latin typeface="Arial" panose="020B0604020202020204" pitchFamily="34" charset="0"/>
                <a:cs typeface="Arial" panose="020B0604020202020204" pitchFamily="34" charset="0"/>
              </a:rPr>
              <a:t>THE WORLD?</a:t>
            </a:r>
            <a:endParaRPr lang="it-IT" sz="2800" b="1" dirty="0">
              <a:latin typeface="Arial" panose="020B0604020202020204" pitchFamily="34" charset="0"/>
              <a:cs typeface="Arial" panose="020B0604020202020204" pitchFamily="34" charset="0"/>
            </a:endParaRPr>
          </a:p>
        </p:txBody>
      </p:sp>
      <p:sp>
        <p:nvSpPr>
          <p:cNvPr id="7" name="? 6">
            <a:hlinkClick r:id="rId2" action="ppaction://hlinksldjump" highlightClick="1"/>
          </p:cNvPr>
          <p:cNvSpPr/>
          <p:nvPr/>
        </p:nvSpPr>
        <p:spPr>
          <a:xfrm>
            <a:off x="4153204" y="4749155"/>
            <a:ext cx="837592" cy="909256"/>
          </a:xfrm>
          <a:prstGeom prst="actionButtonHelp">
            <a:avLst/>
          </a:prstGeom>
          <a:solidFill>
            <a:schemeClr val="bg2">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it-IT">
              <a:solidFill>
                <a:schemeClr val="dk1"/>
              </a:solidFill>
            </a:endParaRPr>
          </a:p>
        </p:txBody>
      </p:sp>
      <p:sp>
        <p:nvSpPr>
          <p:cNvPr id="3" name="Segnaposto numero diapositiva 2"/>
          <p:cNvSpPr>
            <a:spLocks noGrp="1"/>
          </p:cNvSpPr>
          <p:nvPr>
            <p:ph type="sldNum" sz="quarter" idx="12"/>
          </p:nvPr>
        </p:nvSpPr>
        <p:spPr/>
        <p:txBody>
          <a:bodyPr/>
          <a:lstStyle/>
          <a:p>
            <a:fld id="{9D2A6B28-B7E7-4E73-A880-EDE4B6B4C742}" type="slidenum">
              <a:rPr lang="it-IT" smtClean="0"/>
              <a:t>15</a:t>
            </a:fld>
            <a:endParaRPr lang="it-IT"/>
          </a:p>
        </p:txBody>
      </p:sp>
    </p:spTree>
    <p:extLst>
      <p:ext uri="{BB962C8B-B14F-4D97-AF65-F5344CB8AC3E}">
        <p14:creationId xmlns:p14="http://schemas.microsoft.com/office/powerpoint/2010/main" val="25069685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2"/>
          <p:cNvSpPr txBox="1">
            <a:spLocks/>
          </p:cNvSpPr>
          <p:nvPr/>
        </p:nvSpPr>
        <p:spPr>
          <a:xfrm>
            <a:off x="1017104" y="3861048"/>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11" name="Segnaposto contenuto 2"/>
          <p:cNvSpPr txBox="1">
            <a:spLocks/>
          </p:cNvSpPr>
          <p:nvPr/>
        </p:nvSpPr>
        <p:spPr>
          <a:xfrm>
            <a:off x="553443" y="6020707"/>
            <a:ext cx="8424936" cy="400110"/>
          </a:xfrm>
          <a:prstGeom prst="rect">
            <a:avLst/>
          </a:prstGeom>
        </p:spPr>
        <p:txBody>
          <a:bodyPr vert="horz" wrap="square"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sz="2000" dirty="0" smtClean="0">
                <a:latin typeface="Arial" panose="020B0604020202020204" pitchFamily="34" charset="0"/>
                <a:cs typeface="Arial" panose="020B0604020202020204" pitchFamily="34" charset="0"/>
              </a:rPr>
              <a:t>.</a:t>
            </a:r>
            <a:endParaRPr lang="it-IT" sz="2000" dirty="0">
              <a:latin typeface="Arial" panose="020B0604020202020204" pitchFamily="34" charset="0"/>
              <a:cs typeface="Arial" panose="020B0604020202020204" pitchFamily="34" charset="0"/>
            </a:endParaRPr>
          </a:p>
        </p:txBody>
      </p:sp>
      <p:sp>
        <p:nvSpPr>
          <p:cNvPr id="5" name="CasellaDiTesto 4"/>
          <p:cNvSpPr txBox="1"/>
          <p:nvPr/>
        </p:nvSpPr>
        <p:spPr>
          <a:xfrm>
            <a:off x="827584" y="2748540"/>
            <a:ext cx="7488832" cy="954107"/>
          </a:xfrm>
          <a:prstGeom prst="rect">
            <a:avLst/>
          </a:prstGeom>
          <a:noFill/>
        </p:spPr>
        <p:txBody>
          <a:bodyPr wrap="square" rtlCol="0" anchor="ctr" anchorCtr="1">
            <a:spAutoFit/>
          </a:bodyPr>
          <a:lstStyle/>
          <a:p>
            <a:pPr algn="ctr"/>
            <a:r>
              <a:rPr lang="it-IT" sz="2800" b="1" dirty="0" smtClean="0">
                <a:latin typeface="Arial" panose="020B0604020202020204" pitchFamily="34" charset="0"/>
                <a:cs typeface="Arial" panose="020B0604020202020204" pitchFamily="34" charset="0"/>
              </a:rPr>
              <a:t>DO YOU KNOW ABOUT ANY OTHER PROBLEMATIC LINGUISTIC ZONES?</a:t>
            </a:r>
            <a:endParaRPr lang="it-IT" sz="2800" b="1" dirty="0">
              <a:latin typeface="Arial" panose="020B0604020202020204" pitchFamily="34" charset="0"/>
              <a:cs typeface="Arial" panose="020B0604020202020204" pitchFamily="34" charset="0"/>
            </a:endParaRPr>
          </a:p>
        </p:txBody>
      </p:sp>
      <p:sp>
        <p:nvSpPr>
          <p:cNvPr id="7" name="Ritorno 6">
            <a:hlinkClick r:id="rId2" action="ppaction://hlinksldjump" highlightClick="1"/>
          </p:cNvPr>
          <p:cNvSpPr/>
          <p:nvPr/>
        </p:nvSpPr>
        <p:spPr>
          <a:xfrm>
            <a:off x="7547971" y="5795386"/>
            <a:ext cx="648072" cy="648072"/>
          </a:xfrm>
          <a:prstGeom prst="actionButtonReturn">
            <a:avLst/>
          </a:prstGeom>
          <a:solidFill>
            <a:schemeClr val="bg2">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3" name="Segnaposto numero diapositiva 2"/>
          <p:cNvSpPr>
            <a:spLocks noGrp="1"/>
          </p:cNvSpPr>
          <p:nvPr>
            <p:ph type="sldNum" sz="quarter" idx="12"/>
          </p:nvPr>
        </p:nvSpPr>
        <p:spPr/>
        <p:txBody>
          <a:bodyPr/>
          <a:lstStyle/>
          <a:p>
            <a:fld id="{9D2A6B28-B7E7-4E73-A880-EDE4B6B4C742}" type="slidenum">
              <a:rPr lang="it-IT" smtClean="0"/>
              <a:t>16</a:t>
            </a:fld>
            <a:endParaRPr lang="it-IT"/>
          </a:p>
        </p:txBody>
      </p:sp>
    </p:spTree>
    <p:extLst>
      <p:ext uri="{BB962C8B-B14F-4D97-AF65-F5344CB8AC3E}">
        <p14:creationId xmlns:p14="http://schemas.microsoft.com/office/powerpoint/2010/main" val="24984194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2"/>
          <p:cNvSpPr txBox="1">
            <a:spLocks/>
          </p:cNvSpPr>
          <p:nvPr/>
        </p:nvSpPr>
        <p:spPr>
          <a:xfrm>
            <a:off x="1017104" y="3861048"/>
            <a:ext cx="7109792" cy="1728192"/>
          </a:xfrm>
          <a:prstGeom prst="rect">
            <a:avLst/>
          </a:prstGeom>
        </p:spPr>
        <p:txBody>
          <a:bodyPr vert="horz" lIns="91440" tIns="45720" rIns="91440" bIns="45720" rtlCol="0">
            <a:norm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Font typeface="Rage Italic" pitchFamily="66" charset="0"/>
              <a:buNone/>
            </a:pPr>
            <a:endParaRPr lang="it-IT" dirty="0">
              <a:latin typeface="Arial" panose="020B0604020202020204" pitchFamily="34" charset="0"/>
              <a:cs typeface="Arial" panose="020B0604020202020204" pitchFamily="34" charset="0"/>
            </a:endParaRPr>
          </a:p>
        </p:txBody>
      </p:sp>
      <p:sp>
        <p:nvSpPr>
          <p:cNvPr id="11" name="Segnaposto contenuto 2"/>
          <p:cNvSpPr txBox="1">
            <a:spLocks/>
          </p:cNvSpPr>
          <p:nvPr/>
        </p:nvSpPr>
        <p:spPr>
          <a:xfrm>
            <a:off x="553443" y="6020707"/>
            <a:ext cx="8424936" cy="400110"/>
          </a:xfrm>
          <a:prstGeom prst="rect">
            <a:avLst/>
          </a:prstGeom>
        </p:spPr>
        <p:txBody>
          <a:bodyPr vert="horz" wrap="square" lIns="91440" tIns="45720" rIns="91440" bIns="45720" rtlCol="0" anchor="ctr" anchorCtr="1">
            <a:spAutoFit/>
          </a:bodyPr>
          <a:lst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a:lstStyle>
          <a:p>
            <a:pPr marL="0" indent="0" algn="ctr">
              <a:buNone/>
            </a:pPr>
            <a:r>
              <a:rPr lang="en-US" sz="2000" dirty="0" smtClean="0">
                <a:latin typeface="Arial" panose="020B0604020202020204" pitchFamily="34" charset="0"/>
                <a:cs typeface="Arial" panose="020B0604020202020204" pitchFamily="34" charset="0"/>
              </a:rPr>
              <a:t>.</a:t>
            </a:r>
            <a:endParaRPr lang="it-IT" sz="2000" dirty="0">
              <a:latin typeface="Arial" panose="020B0604020202020204" pitchFamily="34" charset="0"/>
              <a:cs typeface="Arial" panose="020B0604020202020204" pitchFamily="34" charset="0"/>
            </a:endParaRPr>
          </a:p>
        </p:txBody>
      </p:sp>
      <p:sp>
        <p:nvSpPr>
          <p:cNvPr id="5" name="CasellaDiTesto 4"/>
          <p:cNvSpPr txBox="1"/>
          <p:nvPr/>
        </p:nvSpPr>
        <p:spPr>
          <a:xfrm>
            <a:off x="827584" y="2317653"/>
            <a:ext cx="7488832" cy="1815882"/>
          </a:xfrm>
          <a:prstGeom prst="rect">
            <a:avLst/>
          </a:prstGeom>
          <a:noFill/>
        </p:spPr>
        <p:txBody>
          <a:bodyPr wrap="square" rtlCol="0" anchor="ctr" anchorCtr="1">
            <a:spAutoFit/>
          </a:bodyPr>
          <a:lstStyle/>
          <a:p>
            <a:pPr algn="ctr"/>
            <a:r>
              <a:rPr lang="it-IT" sz="2800" b="1" dirty="0" smtClean="0">
                <a:latin typeface="Arial" panose="020B0604020202020204" pitchFamily="34" charset="0"/>
                <a:cs typeface="Arial" panose="020B0604020202020204" pitchFamily="34" charset="0"/>
              </a:rPr>
              <a:t>In Albany, </a:t>
            </a:r>
            <a:r>
              <a:rPr lang="it-IT" sz="2800" b="1" dirty="0" err="1" smtClean="0">
                <a:latin typeface="Arial" panose="020B0604020202020204" pitchFamily="34" charset="0"/>
                <a:cs typeface="Arial" panose="020B0604020202020204" pitchFamily="34" charset="0"/>
              </a:rPr>
              <a:t>Kadaré</a:t>
            </a:r>
            <a:r>
              <a:rPr lang="it-IT" sz="2800" b="1" dirty="0" smtClean="0">
                <a:latin typeface="Arial" panose="020B0604020202020204" pitchFamily="34" charset="0"/>
                <a:cs typeface="Arial" panose="020B0604020202020204" pitchFamily="34" charset="0"/>
              </a:rPr>
              <a:t> </a:t>
            </a:r>
            <a:r>
              <a:rPr lang="it-IT" sz="2800" b="1" dirty="0" err="1" smtClean="0">
                <a:latin typeface="Arial" panose="020B0604020202020204" pitchFamily="34" charset="0"/>
                <a:cs typeface="Arial" panose="020B0604020202020204" pitchFamily="34" charset="0"/>
              </a:rPr>
              <a:t>has</a:t>
            </a:r>
            <a:r>
              <a:rPr lang="it-IT" sz="2800" b="1" dirty="0" smtClean="0">
                <a:latin typeface="Arial" panose="020B0604020202020204" pitchFamily="34" charset="0"/>
                <a:cs typeface="Arial" panose="020B0604020202020204" pitchFamily="34" charset="0"/>
              </a:rPr>
              <a:t> </a:t>
            </a:r>
            <a:r>
              <a:rPr lang="it-IT" sz="2800" b="1" dirty="0" err="1" smtClean="0">
                <a:latin typeface="Arial" panose="020B0604020202020204" pitchFamily="34" charset="0"/>
                <a:cs typeface="Arial" panose="020B0604020202020204" pitchFamily="34" charset="0"/>
              </a:rPr>
              <a:t>played</a:t>
            </a:r>
            <a:r>
              <a:rPr lang="it-IT" sz="2800" b="1" dirty="0" smtClean="0">
                <a:latin typeface="Arial" panose="020B0604020202020204" pitchFamily="34" charset="0"/>
                <a:cs typeface="Arial" panose="020B0604020202020204" pitchFamily="34" charset="0"/>
              </a:rPr>
              <a:t> a </a:t>
            </a:r>
            <a:r>
              <a:rPr lang="it-IT" sz="2800" b="1" dirty="0" err="1" smtClean="0">
                <a:latin typeface="Arial" panose="020B0604020202020204" pitchFamily="34" charset="0"/>
                <a:cs typeface="Arial" panose="020B0604020202020204" pitchFamily="34" charset="0"/>
              </a:rPr>
              <a:t>significant</a:t>
            </a:r>
            <a:r>
              <a:rPr lang="it-IT" sz="2800" b="1" dirty="0" smtClean="0">
                <a:latin typeface="Arial" panose="020B0604020202020204" pitchFamily="34" charset="0"/>
                <a:cs typeface="Arial" panose="020B0604020202020204" pitchFamily="34" charset="0"/>
              </a:rPr>
              <a:t> </a:t>
            </a:r>
            <a:r>
              <a:rPr lang="it-IT" sz="2800" b="1" dirty="0" err="1" smtClean="0">
                <a:latin typeface="Arial" panose="020B0604020202020204" pitchFamily="34" charset="0"/>
                <a:cs typeface="Arial" panose="020B0604020202020204" pitchFamily="34" charset="0"/>
              </a:rPr>
              <a:t>role</a:t>
            </a:r>
            <a:r>
              <a:rPr lang="it-IT" sz="2800" b="1" dirty="0" smtClean="0">
                <a:latin typeface="Arial" panose="020B0604020202020204" pitchFamily="34" charset="0"/>
                <a:cs typeface="Arial" panose="020B0604020202020204" pitchFamily="34" charset="0"/>
              </a:rPr>
              <a:t> in </a:t>
            </a:r>
            <a:r>
              <a:rPr lang="it-IT" sz="2800" b="1" dirty="0" err="1" smtClean="0">
                <a:latin typeface="Arial" panose="020B0604020202020204" pitchFamily="34" charset="0"/>
                <a:cs typeface="Arial" panose="020B0604020202020204" pitchFamily="34" charset="0"/>
              </a:rPr>
              <a:t>defending</a:t>
            </a:r>
            <a:r>
              <a:rPr lang="it-IT" sz="2800" b="1" dirty="0" smtClean="0">
                <a:latin typeface="Arial" panose="020B0604020202020204" pitchFamily="34" charset="0"/>
                <a:cs typeface="Arial" panose="020B0604020202020204" pitchFamily="34" charset="0"/>
              </a:rPr>
              <a:t> the </a:t>
            </a:r>
            <a:r>
              <a:rPr lang="it-IT" sz="2800" b="1" dirty="0" err="1" smtClean="0">
                <a:latin typeface="Arial" panose="020B0604020202020204" pitchFamily="34" charset="0"/>
                <a:cs typeface="Arial" panose="020B0604020202020204" pitchFamily="34" charset="0"/>
              </a:rPr>
              <a:t>purity</a:t>
            </a:r>
            <a:r>
              <a:rPr lang="it-IT" sz="2800" b="1" dirty="0" smtClean="0">
                <a:latin typeface="Arial" panose="020B0604020202020204" pitchFamily="34" charset="0"/>
                <a:cs typeface="Arial" panose="020B0604020202020204" pitchFamily="34" charset="0"/>
              </a:rPr>
              <a:t> of </a:t>
            </a:r>
            <a:r>
              <a:rPr lang="it-IT" sz="2800" b="1" dirty="0" err="1" smtClean="0">
                <a:latin typeface="Arial" panose="020B0604020202020204" pitchFamily="34" charset="0"/>
                <a:cs typeface="Arial" panose="020B0604020202020204" pitchFamily="34" charset="0"/>
              </a:rPr>
              <a:t>his</a:t>
            </a:r>
            <a:r>
              <a:rPr lang="it-IT" sz="2800" b="1" dirty="0" smtClean="0">
                <a:latin typeface="Arial" panose="020B0604020202020204" pitchFamily="34" charset="0"/>
                <a:cs typeface="Arial" panose="020B0604020202020204" pitchFamily="34" charset="0"/>
              </a:rPr>
              <a:t> </a:t>
            </a:r>
            <a:r>
              <a:rPr lang="it-IT" sz="2800" b="1" dirty="0" err="1" smtClean="0">
                <a:latin typeface="Arial" panose="020B0604020202020204" pitchFamily="34" charset="0"/>
                <a:cs typeface="Arial" panose="020B0604020202020204" pitchFamily="34" charset="0"/>
              </a:rPr>
              <a:t>mother</a:t>
            </a:r>
            <a:r>
              <a:rPr lang="it-IT" sz="2800" b="1" dirty="0" smtClean="0">
                <a:latin typeface="Arial" panose="020B0604020202020204" pitchFamily="34" charset="0"/>
                <a:cs typeface="Arial" panose="020B0604020202020204" pitchFamily="34" charset="0"/>
              </a:rPr>
              <a:t> </a:t>
            </a:r>
            <a:r>
              <a:rPr lang="it-IT" sz="2800" b="1" dirty="0" err="1" smtClean="0">
                <a:latin typeface="Arial" panose="020B0604020202020204" pitchFamily="34" charset="0"/>
                <a:cs typeface="Arial" panose="020B0604020202020204" pitchFamily="34" charset="0"/>
              </a:rPr>
              <a:t>tongue</a:t>
            </a:r>
            <a:r>
              <a:rPr lang="it-IT" sz="2800" b="1" dirty="0" smtClean="0">
                <a:latin typeface="Arial" panose="020B0604020202020204" pitchFamily="34" charset="0"/>
                <a:cs typeface="Arial" panose="020B0604020202020204" pitchFamily="34" charset="0"/>
              </a:rPr>
              <a:t>. In </a:t>
            </a:r>
            <a:r>
              <a:rPr lang="it-IT" sz="2800" b="1" dirty="0" err="1">
                <a:latin typeface="Arial" panose="020B0604020202020204" pitchFamily="34" charset="0"/>
                <a:cs typeface="Arial" panose="020B0604020202020204" pitchFamily="34" charset="0"/>
              </a:rPr>
              <a:t>I</a:t>
            </a:r>
            <a:r>
              <a:rPr lang="it-IT" sz="2800" b="1" dirty="0" err="1" smtClean="0">
                <a:latin typeface="Arial" panose="020B0604020202020204" pitchFamily="34" charset="0"/>
                <a:cs typeface="Arial" panose="020B0604020202020204" pitchFamily="34" charset="0"/>
              </a:rPr>
              <a:t>taly</a:t>
            </a:r>
            <a:r>
              <a:rPr lang="it-IT" sz="2800" b="1" dirty="0" smtClean="0">
                <a:latin typeface="Arial" panose="020B0604020202020204" pitchFamily="34" charset="0"/>
                <a:cs typeface="Arial" panose="020B0604020202020204" pitchFamily="34" charset="0"/>
              </a:rPr>
              <a:t>, HAVE SOMEONE EVER PLAYED A SIMILAR ROLE?</a:t>
            </a:r>
            <a:endParaRPr lang="it-IT" sz="2800" b="1" dirty="0">
              <a:latin typeface="Arial" panose="020B0604020202020204" pitchFamily="34" charset="0"/>
              <a:cs typeface="Arial" panose="020B0604020202020204" pitchFamily="34" charset="0"/>
            </a:endParaRPr>
          </a:p>
        </p:txBody>
      </p:sp>
      <p:sp>
        <p:nvSpPr>
          <p:cNvPr id="3" name="Segnaposto numero diapositiva 2"/>
          <p:cNvSpPr>
            <a:spLocks noGrp="1"/>
          </p:cNvSpPr>
          <p:nvPr>
            <p:ph type="sldNum" sz="quarter" idx="12"/>
          </p:nvPr>
        </p:nvSpPr>
        <p:spPr/>
        <p:txBody>
          <a:bodyPr/>
          <a:lstStyle/>
          <a:p>
            <a:fld id="{9D2A6B28-B7E7-4E73-A880-EDE4B6B4C742}" type="slidenum">
              <a:rPr lang="it-IT" smtClean="0"/>
              <a:t>17</a:t>
            </a:fld>
            <a:endParaRPr lang="it-IT"/>
          </a:p>
        </p:txBody>
      </p:sp>
    </p:spTree>
    <p:extLst>
      <p:ext uri="{BB962C8B-B14F-4D97-AF65-F5344CB8AC3E}">
        <p14:creationId xmlns:p14="http://schemas.microsoft.com/office/powerpoint/2010/main" val="15803938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8200" y="3140968"/>
            <a:ext cx="7467600" cy="523220"/>
          </a:xfrm>
        </p:spPr>
        <p:txBody>
          <a:bodyPr anchor="ctr" anchorCtr="1">
            <a:spAutoFit/>
          </a:bodyPr>
          <a:lstStyle/>
          <a:p>
            <a:pPr marL="0" indent="0">
              <a:buNone/>
            </a:pPr>
            <a:r>
              <a:rPr lang="it-IT" sz="2800" b="1" dirty="0" smtClean="0">
                <a:solidFill>
                  <a:schemeClr val="tx1"/>
                </a:solidFill>
                <a:latin typeface="Arial" panose="020B0604020202020204" pitchFamily="34" charset="0"/>
                <a:cs typeface="Arial" panose="020B0604020202020204" pitchFamily="34" charset="0"/>
              </a:rPr>
              <a:t>THANK YOU FOR YOUR ATTENTION!</a:t>
            </a:r>
            <a:endParaRPr lang="it-IT" sz="2800" b="1" dirty="0">
              <a:solidFill>
                <a:schemeClr val="tx1"/>
              </a:solidFill>
              <a:latin typeface="Arial" panose="020B0604020202020204" pitchFamily="34" charset="0"/>
              <a:cs typeface="Arial" panose="020B0604020202020204" pitchFamily="34" charset="0"/>
            </a:endParaRPr>
          </a:p>
        </p:txBody>
      </p:sp>
      <p:sp>
        <p:nvSpPr>
          <p:cNvPr id="4" name="Segnaposto numero diapositiva 3"/>
          <p:cNvSpPr>
            <a:spLocks noGrp="1"/>
          </p:cNvSpPr>
          <p:nvPr>
            <p:ph type="sldNum" sz="quarter" idx="12"/>
          </p:nvPr>
        </p:nvSpPr>
        <p:spPr/>
        <p:txBody>
          <a:bodyPr/>
          <a:lstStyle/>
          <a:p>
            <a:fld id="{9D2A6B28-B7E7-4E73-A880-EDE4B6B4C742}" type="slidenum">
              <a:rPr lang="it-IT" smtClean="0"/>
              <a:t>18</a:t>
            </a:fld>
            <a:endParaRPr lang="it-IT"/>
          </a:p>
        </p:txBody>
      </p:sp>
    </p:spTree>
    <p:extLst>
      <p:ext uri="{BB962C8B-B14F-4D97-AF65-F5344CB8AC3E}">
        <p14:creationId xmlns:p14="http://schemas.microsoft.com/office/powerpoint/2010/main" val="25419537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lnDef>
      <a:spPr>
        <a:ln>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578</TotalTime>
  <Words>889</Words>
  <Application>Microsoft Office PowerPoint</Application>
  <PresentationFormat>Presentazione su schermo (4:3)</PresentationFormat>
  <Paragraphs>97</Paragraphs>
  <Slides>18</Slides>
  <Notes>1</Notes>
  <HiddenSlides>0</HiddenSlides>
  <MMClips>0</MMClips>
  <ScaleCrop>false</ScaleCrop>
  <HeadingPairs>
    <vt:vector size="4" baseType="variant">
      <vt:variant>
        <vt:lpstr>Tema</vt:lpstr>
      </vt:variant>
      <vt:variant>
        <vt:i4>1</vt:i4>
      </vt:variant>
      <vt:variant>
        <vt:lpstr>Titoli diapositive</vt:lpstr>
      </vt:variant>
      <vt:variant>
        <vt:i4>18</vt:i4>
      </vt:variant>
    </vt:vector>
  </HeadingPairs>
  <TitlesOfParts>
    <vt:vector size="19" baseType="lpstr">
      <vt:lpstr>Sketchbook</vt:lpstr>
      <vt:lpstr>BALKAN BABEL:  TRANSLATION ZONES,  MILITARY ZONES</vt:lpstr>
      <vt:lpstr>Presentazione standard di PowerPoint</vt:lpstr>
      <vt:lpstr>What is a minor literature?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Balcan Babel: Translation Zones, Military Zones</dc:title>
  <dc:creator>Acer</dc:creator>
  <cp:lastModifiedBy>Acer</cp:lastModifiedBy>
  <cp:revision>40</cp:revision>
  <dcterms:created xsi:type="dcterms:W3CDTF">2013-10-19T07:35:18Z</dcterms:created>
  <dcterms:modified xsi:type="dcterms:W3CDTF">2013-10-20T21:36:20Z</dcterms:modified>
</cp:coreProperties>
</file>