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9" r:id="rId3"/>
    <p:sldId id="280" r:id="rId4"/>
    <p:sldId id="257" r:id="rId5"/>
    <p:sldId id="258" r:id="rId6"/>
    <p:sldId id="259" r:id="rId7"/>
    <p:sldId id="260" r:id="rId8"/>
    <p:sldId id="278" r:id="rId9"/>
    <p:sldId id="281" r:id="rId10"/>
    <p:sldId id="283" r:id="rId11"/>
    <p:sldId id="284" r:id="rId12"/>
    <p:sldId id="285" r:id="rId13"/>
    <p:sldId id="286" r:id="rId14"/>
    <p:sldId id="287" r:id="rId15"/>
    <p:sldId id="262" r:id="rId16"/>
    <p:sldId id="263" r:id="rId17"/>
    <p:sldId id="265" r:id="rId18"/>
    <p:sldId id="282" r:id="rId19"/>
    <p:sldId id="288" r:id="rId20"/>
    <p:sldId id="291" r:id="rId21"/>
    <p:sldId id="266" r:id="rId22"/>
    <p:sldId id="289" r:id="rId23"/>
    <p:sldId id="267" r:id="rId24"/>
    <p:sldId id="290" r:id="rId25"/>
    <p:sldId id="268" r:id="rId26"/>
    <p:sldId id="292" r:id="rId27"/>
    <p:sldId id="269" r:id="rId28"/>
    <p:sldId id="270" r:id="rId29"/>
    <p:sldId id="271" r:id="rId30"/>
    <p:sldId id="272" r:id="rId31"/>
    <p:sldId id="273" r:id="rId32"/>
    <p:sldId id="274" r:id="rId33"/>
    <p:sldId id="275" r:id="rId34"/>
    <p:sldId id="276" r:id="rId35"/>
    <p:sldId id="277"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5" r:id="rId67"/>
    <p:sldId id="326" r:id="rId68"/>
    <p:sldId id="327" r:id="rId69"/>
    <p:sldId id="328" r:id="rId70"/>
    <p:sldId id="329" r:id="rId71"/>
    <p:sldId id="330" r:id="rId72"/>
    <p:sldId id="331" r:id="rId73"/>
    <p:sldId id="332" r:id="rId74"/>
    <p:sldId id="333" r:id="rId75"/>
    <p:sldId id="334" r:id="rId76"/>
    <p:sldId id="338" r:id="rId77"/>
    <p:sldId id="339" r:id="rId78"/>
    <p:sldId id="340" r:id="rId79"/>
    <p:sldId id="341" r:id="rId80"/>
    <p:sldId id="342" r:id="rId81"/>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1524000" y="1122363"/>
            <a:ext cx="9144000" cy="2387600"/>
          </a:xfrm>
        </p:spPr>
        <p:txBody>
          <a:bodyPr anchor="b"/>
          <a:lstStyle>
            <a:lvl1pPr algn="ctr">
              <a:defRPr sz="6000"/>
            </a:lvl1pPr>
          </a:lstStyle>
          <a:p>
            <a:r>
              <a:rPr lang="it-IT" smtClean="0"/>
              <a:t>Fare clic per modificare lo stile del titolo</a:t>
            </a:r>
            <a:endParaRPr lang="it-IT"/>
          </a:p>
        </p:txBody>
      </p:sp>
      <p:sp>
        <p:nvSpPr>
          <p:cNvPr id="3" name="Sottotito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62F6BE6F-FFB1-485B-AD1A-ED6BEF0D7872}" type="datetimeFigureOut">
              <a:rPr lang="it-IT" smtClean="0"/>
              <a:t>05/06/2014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316F863-A67D-457D-A08F-FC3EE8DDF309}" type="slidenum">
              <a:rPr lang="it-IT" smtClean="0"/>
              <a:t>‹N›</a:t>
            </a:fld>
            <a:endParaRPr lang="it-IT"/>
          </a:p>
        </p:txBody>
      </p:sp>
    </p:spTree>
    <p:extLst>
      <p:ext uri="{BB962C8B-B14F-4D97-AF65-F5344CB8AC3E}">
        <p14:creationId xmlns:p14="http://schemas.microsoft.com/office/powerpoint/2010/main" val="294670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2F6BE6F-FFB1-485B-AD1A-ED6BEF0D7872}" type="datetimeFigureOut">
              <a:rPr lang="it-IT" smtClean="0"/>
              <a:t>05/06/2014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316F863-A67D-457D-A08F-FC3EE8DDF309}" type="slidenum">
              <a:rPr lang="it-IT" smtClean="0"/>
              <a:t>‹N›</a:t>
            </a:fld>
            <a:endParaRPr lang="it-IT"/>
          </a:p>
        </p:txBody>
      </p:sp>
    </p:spTree>
    <p:extLst>
      <p:ext uri="{BB962C8B-B14F-4D97-AF65-F5344CB8AC3E}">
        <p14:creationId xmlns:p14="http://schemas.microsoft.com/office/powerpoint/2010/main" val="23542924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831850" y="1709738"/>
            <a:ext cx="10515600" cy="2852737"/>
          </a:xfrm>
        </p:spPr>
        <p:txBody>
          <a:bodyPr anchor="b"/>
          <a:lstStyle>
            <a:lvl1pPr>
              <a:defRPr sz="6000"/>
            </a:lvl1pPr>
          </a:lstStyle>
          <a:p>
            <a:r>
              <a:rPr lang="it-IT" smtClean="0"/>
              <a:t>Fare clic per modificare lo stile del titolo</a:t>
            </a:r>
            <a:endParaRPr lang="it-IT"/>
          </a:p>
        </p:txBody>
      </p:sp>
      <p:sp>
        <p:nvSpPr>
          <p:cNvPr id="3" name="Segnaposto tes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62F6BE6F-FFB1-485B-AD1A-ED6BEF0D7872}" type="datetimeFigureOut">
              <a:rPr lang="it-IT" smtClean="0"/>
              <a:t>05/06/2014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316F863-A67D-457D-A08F-FC3EE8DDF309}" type="slidenum">
              <a:rPr lang="it-IT" smtClean="0"/>
              <a:t>‹N›</a:t>
            </a:fld>
            <a:endParaRPr lang="it-IT"/>
          </a:p>
        </p:txBody>
      </p:sp>
    </p:spTree>
    <p:extLst>
      <p:ext uri="{BB962C8B-B14F-4D97-AF65-F5344CB8AC3E}">
        <p14:creationId xmlns:p14="http://schemas.microsoft.com/office/powerpoint/2010/main" val="7395516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838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6172200" y="1825625"/>
            <a:ext cx="5181600" cy="435133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62F6BE6F-FFB1-485B-AD1A-ED6BEF0D7872}" type="datetimeFigureOut">
              <a:rPr lang="it-IT" smtClean="0"/>
              <a:t>05/06/2014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316F863-A67D-457D-A08F-FC3EE8DDF309}" type="slidenum">
              <a:rPr lang="it-IT" smtClean="0"/>
              <a:t>‹N›</a:t>
            </a:fld>
            <a:endParaRPr lang="it-IT"/>
          </a:p>
        </p:txBody>
      </p:sp>
    </p:spTree>
    <p:extLst>
      <p:ext uri="{BB962C8B-B14F-4D97-AF65-F5344CB8AC3E}">
        <p14:creationId xmlns:p14="http://schemas.microsoft.com/office/powerpoint/2010/main" val="2744397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839788" y="365125"/>
            <a:ext cx="10515600" cy="1325563"/>
          </a:xfrm>
        </p:spPr>
        <p:txBody>
          <a:bodyPr/>
          <a:lstStyle/>
          <a:p>
            <a:r>
              <a:rPr lang="it-IT" smtClean="0"/>
              <a:t>Fare clic per modificare lo stile del titolo</a:t>
            </a:r>
            <a:endParaRPr lang="it-IT"/>
          </a:p>
        </p:txBody>
      </p:sp>
      <p:sp>
        <p:nvSpPr>
          <p:cNvPr id="3" name="Segnaposto tes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839788" y="2505075"/>
            <a:ext cx="5157787"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6172200" y="2505075"/>
            <a:ext cx="5183188" cy="36845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62F6BE6F-FFB1-485B-AD1A-ED6BEF0D7872}" type="datetimeFigureOut">
              <a:rPr lang="it-IT" smtClean="0"/>
              <a:t>05/06/2014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4316F863-A67D-457D-A08F-FC3EE8DDF309}" type="slidenum">
              <a:rPr lang="it-IT" smtClean="0"/>
              <a:t>‹N›</a:t>
            </a:fld>
            <a:endParaRPr lang="it-IT"/>
          </a:p>
        </p:txBody>
      </p:sp>
    </p:spTree>
    <p:extLst>
      <p:ext uri="{BB962C8B-B14F-4D97-AF65-F5344CB8AC3E}">
        <p14:creationId xmlns:p14="http://schemas.microsoft.com/office/powerpoint/2010/main" val="856571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62F6BE6F-FFB1-485B-AD1A-ED6BEF0D7872}" type="datetimeFigureOut">
              <a:rPr lang="it-IT" smtClean="0"/>
              <a:t>05/06/2014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4316F863-A67D-457D-A08F-FC3EE8DDF309}" type="slidenum">
              <a:rPr lang="it-IT" smtClean="0"/>
              <a:t>‹N›</a:t>
            </a:fld>
            <a:endParaRPr lang="it-IT"/>
          </a:p>
        </p:txBody>
      </p:sp>
    </p:spTree>
    <p:extLst>
      <p:ext uri="{BB962C8B-B14F-4D97-AF65-F5344CB8AC3E}">
        <p14:creationId xmlns:p14="http://schemas.microsoft.com/office/powerpoint/2010/main" val="332428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2F6BE6F-FFB1-485B-AD1A-ED6BEF0D7872}" type="datetimeFigureOut">
              <a:rPr lang="it-IT" smtClean="0"/>
              <a:t>05/06/2014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4316F863-A67D-457D-A08F-FC3EE8DDF309}" type="slidenum">
              <a:rPr lang="it-IT" smtClean="0"/>
              <a:t>‹N›</a:t>
            </a:fld>
            <a:endParaRPr lang="it-IT"/>
          </a:p>
        </p:txBody>
      </p:sp>
    </p:spTree>
    <p:extLst>
      <p:ext uri="{BB962C8B-B14F-4D97-AF65-F5344CB8AC3E}">
        <p14:creationId xmlns:p14="http://schemas.microsoft.com/office/powerpoint/2010/main" val="2486639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contenut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2F6BE6F-FFB1-485B-AD1A-ED6BEF0D7872}" type="datetimeFigureOut">
              <a:rPr lang="it-IT" smtClean="0"/>
              <a:t>05/06/2014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316F863-A67D-457D-A08F-FC3EE8DDF309}" type="slidenum">
              <a:rPr lang="it-IT" smtClean="0"/>
              <a:t>‹N›</a:t>
            </a:fld>
            <a:endParaRPr lang="it-IT"/>
          </a:p>
        </p:txBody>
      </p:sp>
    </p:spTree>
    <p:extLst>
      <p:ext uri="{BB962C8B-B14F-4D97-AF65-F5344CB8AC3E}">
        <p14:creationId xmlns:p14="http://schemas.microsoft.com/office/powerpoint/2010/main" val="1762532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839788" y="457200"/>
            <a:ext cx="3932237" cy="1600200"/>
          </a:xfrm>
        </p:spPr>
        <p:txBody>
          <a:bodyPr anchor="b"/>
          <a:lstStyle>
            <a:lvl1pPr>
              <a:defRPr sz="3200"/>
            </a:lvl1pPr>
          </a:lstStyle>
          <a:p>
            <a:r>
              <a:rPr lang="it-IT" smtClean="0"/>
              <a:t>Fare clic per modificare lo stile del titolo</a:t>
            </a:r>
            <a:endParaRPr lang="it-IT"/>
          </a:p>
        </p:txBody>
      </p:sp>
      <p:sp>
        <p:nvSpPr>
          <p:cNvPr id="3" name="Segnaposto immagin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62F6BE6F-FFB1-485B-AD1A-ED6BEF0D7872}" type="datetimeFigureOut">
              <a:rPr lang="it-IT" smtClean="0"/>
              <a:t>05/06/2014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4316F863-A67D-457D-A08F-FC3EE8DDF309}" type="slidenum">
              <a:rPr lang="it-IT" smtClean="0"/>
              <a:t>‹N›</a:t>
            </a:fld>
            <a:endParaRPr lang="it-IT"/>
          </a:p>
        </p:txBody>
      </p:sp>
    </p:spTree>
    <p:extLst>
      <p:ext uri="{BB962C8B-B14F-4D97-AF65-F5344CB8AC3E}">
        <p14:creationId xmlns:p14="http://schemas.microsoft.com/office/powerpoint/2010/main" val="4142493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2F6BE6F-FFB1-485B-AD1A-ED6BEF0D7872}" type="datetimeFigureOut">
              <a:rPr lang="it-IT" smtClean="0"/>
              <a:t>05/06/2014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316F863-A67D-457D-A08F-FC3EE8DDF309}" type="slidenum">
              <a:rPr lang="it-IT" smtClean="0"/>
              <a:t>‹N›</a:t>
            </a:fld>
            <a:endParaRPr lang="it-IT"/>
          </a:p>
        </p:txBody>
      </p:sp>
    </p:spTree>
    <p:extLst>
      <p:ext uri="{BB962C8B-B14F-4D97-AF65-F5344CB8AC3E}">
        <p14:creationId xmlns:p14="http://schemas.microsoft.com/office/powerpoint/2010/main" val="2893117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365125"/>
            <a:ext cx="2628900" cy="5811838"/>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838200" y="365125"/>
            <a:ext cx="7734300" cy="5811838"/>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62F6BE6F-FFB1-485B-AD1A-ED6BEF0D7872}" type="datetimeFigureOut">
              <a:rPr lang="it-IT" smtClean="0"/>
              <a:t>05/06/2014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4316F863-A67D-457D-A08F-FC3EE8DDF309}" type="slidenum">
              <a:rPr lang="it-IT" smtClean="0"/>
              <a:t>‹N›</a:t>
            </a:fld>
            <a:endParaRPr lang="it-IT"/>
          </a:p>
        </p:txBody>
      </p:sp>
    </p:spTree>
    <p:extLst>
      <p:ext uri="{BB962C8B-B14F-4D97-AF65-F5344CB8AC3E}">
        <p14:creationId xmlns:p14="http://schemas.microsoft.com/office/powerpoint/2010/main" val="33833932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F6BE6F-FFB1-485B-AD1A-ED6BEF0D7872}" type="datetimeFigureOut">
              <a:rPr lang="it-IT" smtClean="0"/>
              <a:t>05/06/2014</a:t>
            </a:fld>
            <a:endParaRPr lang="it-IT"/>
          </a:p>
        </p:txBody>
      </p:sp>
      <p:sp>
        <p:nvSpPr>
          <p:cNvPr id="5" name="Segnaposto piè di pa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16F863-A67D-457D-A08F-FC3EE8DDF309}" type="slidenum">
              <a:rPr lang="it-IT" smtClean="0"/>
              <a:t>‹N›</a:t>
            </a:fld>
            <a:endParaRPr lang="it-IT"/>
          </a:p>
        </p:txBody>
      </p:sp>
    </p:spTree>
    <p:extLst>
      <p:ext uri="{BB962C8B-B14F-4D97-AF65-F5344CB8AC3E}">
        <p14:creationId xmlns:p14="http://schemas.microsoft.com/office/powerpoint/2010/main" val="4166999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bd01.leggiditalia.it/cgi-bin/FulShow?KEY=01LX0000110183ART29&amp;NONAV=1&amp;NOTXT=1&amp;#150" TargetMode="External"/><Relationship Id="rId2" Type="http://schemas.openxmlformats.org/officeDocument/2006/relationships/hyperlink" Target="http://bd01.leggiditalia.it/cgi-bin/FulShow?KEY=01LX0000110183ART29&amp;NONAV=1&amp;NOTXT=1&amp;#149" TargetMode="Externa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110183ART30"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bd01.leggiditalia.it/cgi-bin/FulShow?TIPO=5&amp;NOTXT=1&amp;KEY=01LX0000124454ART7" TargetMode="External"/><Relationship Id="rId2" Type="http://schemas.openxmlformats.org/officeDocument/2006/relationships/hyperlink" Target="http://bd01.leggiditalia.it/cgi-bin/FulShow?TIPO=5&amp;NOTXT=1&amp;KEY=01LX0000124454ART0" TargetMode="External"/><Relationship Id="rId1" Type="http://schemas.openxmlformats.org/officeDocument/2006/relationships/slideLayout" Target="../slideLayouts/slideLayout2.xml"/><Relationship Id="rId4" Type="http://schemas.openxmlformats.org/officeDocument/2006/relationships/hyperlink" Target="http://bd01.leggiditalia.it/cgi-bin/FulShow?TIPO=5&amp;NOTXT=1&amp;KEY=01LX0000651379ART43"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www.impresainungiorno.gov.it/"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http://eur-lex.europa.eu/"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TRASPARENZA</a:t>
            </a:r>
            <a:endParaRPr lang="it-IT" dirty="0"/>
          </a:p>
        </p:txBody>
      </p:sp>
      <p:sp>
        <p:nvSpPr>
          <p:cNvPr id="3" name="Sottotitolo 2"/>
          <p:cNvSpPr>
            <a:spLocks noGrp="1"/>
          </p:cNvSpPr>
          <p:nvPr>
            <p:ph type="subTitle" idx="1"/>
          </p:nvPr>
        </p:nvSpPr>
        <p:spPr/>
        <p:txBody>
          <a:bodyPr/>
          <a:lstStyle/>
          <a:p>
            <a:r>
              <a:rPr lang="it-IT" dirty="0" smtClean="0"/>
              <a:t>Prof.ssa Elisa Scotti</a:t>
            </a:r>
            <a:endParaRPr lang="it-IT" dirty="0"/>
          </a:p>
        </p:txBody>
      </p:sp>
    </p:spTree>
    <p:extLst>
      <p:ext uri="{BB962C8B-B14F-4D97-AF65-F5344CB8AC3E}">
        <p14:creationId xmlns:p14="http://schemas.microsoft.com/office/powerpoint/2010/main" val="2543860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lvl="0"/>
            <a:r>
              <a:rPr lang="it-IT" dirty="0" smtClean="0"/>
              <a:t>Segreto d’ufficio: Testo unico degli impiegati civili dello Stato: </a:t>
            </a:r>
            <a:r>
              <a:rPr lang="it-IT" dirty="0" err="1" smtClean="0"/>
              <a:t>d.p.r.</a:t>
            </a:r>
            <a:r>
              <a:rPr lang="it-IT" dirty="0" smtClean="0"/>
              <a:t> 3/1957</a:t>
            </a:r>
            <a:br>
              <a:rPr lang="it-IT" dirty="0" smtClean="0"/>
            </a:br>
            <a:endParaRPr lang="it-IT" dirty="0"/>
          </a:p>
        </p:txBody>
      </p:sp>
      <p:sp>
        <p:nvSpPr>
          <p:cNvPr id="3" name="Segnaposto contenuto 2"/>
          <p:cNvSpPr>
            <a:spLocks noGrp="1"/>
          </p:cNvSpPr>
          <p:nvPr>
            <p:ph idx="1"/>
          </p:nvPr>
        </p:nvSpPr>
        <p:spPr/>
        <p:txBody>
          <a:bodyPr/>
          <a:lstStyle/>
          <a:p>
            <a:r>
              <a:rPr lang="it-IT" dirty="0" smtClean="0"/>
              <a:t>In </a:t>
            </a:r>
            <a:r>
              <a:rPr lang="it-IT" dirty="0"/>
              <a:t>un primo momento, nel nostro ordinamento, l’azione amministrativa si contraddistingue per una sostanziale segretezza. Fin dall’Unità d’Italia tutti i dipendenti pubblici erano condizionati dal segreto amministrativo, che li obbligava alla più assoluta riservatezza in relazione alle informazioni di cui venivano a conoscenza nello svolgimento della propria funzione</a:t>
            </a:r>
          </a:p>
        </p:txBody>
      </p:sp>
    </p:spTree>
    <p:extLst>
      <p:ext uri="{BB962C8B-B14F-4D97-AF65-F5344CB8AC3E}">
        <p14:creationId xmlns:p14="http://schemas.microsoft.com/office/powerpoint/2010/main" val="3005181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TU impiegati civili</a:t>
            </a:r>
            <a:endParaRPr lang="it-IT" dirty="0"/>
          </a:p>
        </p:txBody>
      </p:sp>
      <p:sp>
        <p:nvSpPr>
          <p:cNvPr id="3" name="Segnaposto contenuto 2"/>
          <p:cNvSpPr>
            <a:spLocks noGrp="1"/>
          </p:cNvSpPr>
          <p:nvPr>
            <p:ph idx="1"/>
          </p:nvPr>
        </p:nvSpPr>
        <p:spPr/>
        <p:txBody>
          <a:bodyPr/>
          <a:lstStyle/>
          <a:p>
            <a:r>
              <a:rPr lang="it-IT" dirty="0" smtClean="0"/>
              <a:t>Anche dopo l’entrata in vigore della Costituzione </a:t>
            </a:r>
            <a:r>
              <a:rPr lang="it-IT" dirty="0"/>
              <a:t>repubblicana del </a:t>
            </a:r>
            <a:r>
              <a:rPr lang="it-IT" dirty="0" smtClean="0"/>
              <a:t>1948: l’art</a:t>
            </a:r>
            <a:r>
              <a:rPr lang="it-IT" dirty="0"/>
              <a:t>. 15 del Testo Unico degli impiegati civili dello Stato, il D.P.R. 10 gennaio 1957, n. 3, </a:t>
            </a:r>
            <a:r>
              <a:rPr lang="it-IT" dirty="0" smtClean="0"/>
              <a:t>prevedeva che “</a:t>
            </a:r>
            <a:r>
              <a:rPr lang="it-IT" i="1" dirty="0" smtClean="0"/>
              <a:t>l’impiegato </a:t>
            </a:r>
            <a:r>
              <a:rPr lang="it-IT" i="1" dirty="0"/>
              <a:t>deve mantenere il segreto d’ufficio”</a:t>
            </a:r>
            <a:r>
              <a:rPr lang="it-IT" dirty="0"/>
              <a:t> e </a:t>
            </a:r>
            <a:r>
              <a:rPr lang="it-IT" i="1" dirty="0"/>
              <a:t>“non può trasmettere …..informazioni riguardanti provvedimenti od operazioni amministrative …. di cui sia venuto a conoscenza a causa delle sue funzioni”</a:t>
            </a:r>
            <a:r>
              <a:rPr lang="it-IT" dirty="0"/>
              <a:t>.</a:t>
            </a:r>
            <a:r>
              <a:rPr lang="it-IT" i="1" dirty="0"/>
              <a:t> </a:t>
            </a:r>
            <a:endParaRPr lang="it-IT" dirty="0"/>
          </a:p>
          <a:p>
            <a:endParaRPr lang="it-IT" dirty="0"/>
          </a:p>
        </p:txBody>
      </p:sp>
    </p:spTree>
    <p:extLst>
      <p:ext uri="{BB962C8B-B14F-4D97-AF65-F5344CB8AC3E}">
        <p14:creationId xmlns:p14="http://schemas.microsoft.com/office/powerpoint/2010/main" val="1917448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idx="1"/>
          </p:nvPr>
        </p:nvSpPr>
        <p:spPr/>
        <p:txBody>
          <a:bodyPr/>
          <a:lstStyle/>
          <a:p>
            <a:pPr lvl="1"/>
            <a:r>
              <a:rPr lang="it-IT" dirty="0"/>
              <a:t>Trasparenza e accesso nella L. 241 del 1990 </a:t>
            </a:r>
            <a:endParaRPr lang="it-IT" sz="2000" dirty="0"/>
          </a:p>
          <a:p>
            <a:endParaRPr lang="it-IT" dirty="0"/>
          </a:p>
        </p:txBody>
      </p:sp>
    </p:spTree>
    <p:extLst>
      <p:ext uri="{BB962C8B-B14F-4D97-AF65-F5344CB8AC3E}">
        <p14:creationId xmlns:p14="http://schemas.microsoft.com/office/powerpoint/2010/main" val="24960621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lvl="1"/>
            <a:r>
              <a:rPr lang="it-IT" dirty="0" smtClean="0"/>
              <a:t>Trasparenza come accessibilità totale nel D.lgs. n. 150 del 2009</a:t>
            </a:r>
            <a:endParaRPr lang="it-IT" sz="2000" dirty="0" smtClean="0"/>
          </a:p>
          <a:p>
            <a:endParaRPr lang="it-IT" dirty="0"/>
          </a:p>
        </p:txBody>
      </p:sp>
    </p:spTree>
    <p:extLst>
      <p:ext uri="{BB962C8B-B14F-4D97-AF65-F5344CB8AC3E}">
        <p14:creationId xmlns:p14="http://schemas.microsoft.com/office/powerpoint/2010/main" val="33423922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228600" lvl="1">
              <a:spcBef>
                <a:spcPts val="1000"/>
              </a:spcBef>
            </a:pPr>
            <a:endParaRPr lang="it-IT" dirty="0" smtClean="0"/>
          </a:p>
          <a:p>
            <a:pPr marL="228600" lvl="1">
              <a:spcBef>
                <a:spcPts val="1000"/>
              </a:spcBef>
            </a:pPr>
            <a:r>
              <a:rPr lang="it-IT" dirty="0" smtClean="0"/>
              <a:t>Trasparenza nel D.lgs. n. 33 del 2013</a:t>
            </a:r>
            <a:endParaRPr lang="it-IT" sz="2000" dirty="0" smtClean="0"/>
          </a:p>
          <a:p>
            <a:endParaRPr lang="it-IT" dirty="0"/>
          </a:p>
        </p:txBody>
      </p:sp>
    </p:spTree>
    <p:extLst>
      <p:ext uri="{BB962C8B-B14F-4D97-AF65-F5344CB8AC3E}">
        <p14:creationId xmlns:p14="http://schemas.microsoft.com/office/powerpoint/2010/main" val="2450281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L</a:t>
            </a:r>
            <a:r>
              <a:rPr lang="it-IT" dirty="0" smtClean="0"/>
              <a:t>. N. 241/1990 </a:t>
            </a:r>
            <a:endParaRPr lang="it-IT" dirty="0"/>
          </a:p>
        </p:txBody>
      </p:sp>
      <p:sp>
        <p:nvSpPr>
          <p:cNvPr id="3" name="Segnaposto contenuto 2"/>
          <p:cNvSpPr>
            <a:spLocks noGrp="1"/>
          </p:cNvSpPr>
          <p:nvPr>
            <p:ph idx="1"/>
          </p:nvPr>
        </p:nvSpPr>
        <p:spPr/>
        <p:txBody>
          <a:bodyPr/>
          <a:lstStyle/>
          <a:p>
            <a:pPr lvl="1"/>
            <a:r>
              <a:rPr lang="it-IT" dirty="0"/>
              <a:t>Evoluzione del diritto di accesso: dalla legge 241/90 alla legge 15/2005</a:t>
            </a:r>
            <a:endParaRPr lang="it-IT" sz="2000" dirty="0"/>
          </a:p>
          <a:p>
            <a:pPr lvl="1"/>
            <a:r>
              <a:rPr lang="it-IT" dirty="0"/>
              <a:t>Contenuto del diritto d’accesso</a:t>
            </a:r>
            <a:endParaRPr lang="it-IT" sz="2000" dirty="0"/>
          </a:p>
          <a:p>
            <a:pPr lvl="1"/>
            <a:r>
              <a:rPr lang="it-IT" dirty="0"/>
              <a:t>Titolari del diritto di accesso </a:t>
            </a:r>
            <a:endParaRPr lang="it-IT" sz="2000" dirty="0"/>
          </a:p>
          <a:p>
            <a:pPr lvl="1"/>
            <a:r>
              <a:rPr lang="it-IT" dirty="0"/>
              <a:t>Soggetti passivi obbligati a consentire l’accesso</a:t>
            </a:r>
            <a:endParaRPr lang="it-IT" sz="2000" dirty="0"/>
          </a:p>
          <a:p>
            <a:pPr lvl="1"/>
            <a:r>
              <a:rPr lang="it-IT" dirty="0"/>
              <a:t>Modi di esercizio del diritto di accesso</a:t>
            </a:r>
            <a:endParaRPr lang="it-IT" sz="2000" dirty="0"/>
          </a:p>
          <a:p>
            <a:pPr lvl="1"/>
            <a:r>
              <a:rPr lang="it-IT" dirty="0"/>
              <a:t>Limiti  ed esclusione dal diritto di accesso</a:t>
            </a:r>
            <a:endParaRPr lang="it-IT" sz="2000" dirty="0"/>
          </a:p>
          <a:p>
            <a:pPr lvl="1"/>
            <a:r>
              <a:rPr lang="it-IT" dirty="0"/>
              <a:t>Tutela del diritto di accesso</a:t>
            </a:r>
            <a:endParaRPr lang="it-IT" sz="2000" dirty="0"/>
          </a:p>
          <a:p>
            <a:pPr lvl="1"/>
            <a:r>
              <a:rPr lang="it-IT" dirty="0"/>
              <a:t>Natura  giuridica del diritto di accesso</a:t>
            </a:r>
            <a:endParaRPr lang="it-IT" sz="2000" dirty="0"/>
          </a:p>
          <a:p>
            <a:endParaRPr lang="it-IT" dirty="0"/>
          </a:p>
        </p:txBody>
      </p:sp>
    </p:spTree>
    <p:extLst>
      <p:ext uri="{BB962C8B-B14F-4D97-AF65-F5344CB8AC3E}">
        <p14:creationId xmlns:p14="http://schemas.microsoft.com/office/powerpoint/2010/main" val="3171813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indicazioni date dall’OCSE, </a:t>
            </a:r>
            <a:r>
              <a:rPr lang="it-IT" dirty="0" smtClean="0"/>
              <a:t>che ha </a:t>
            </a:r>
            <a:r>
              <a:rPr lang="it-IT" dirty="0"/>
              <a:t>creato un importante forum all’interno del quale vengono condivise esperienze dei diversi strumenti di trasparenza e pubblicità. </a:t>
            </a:r>
            <a:endParaRPr lang="it-IT" dirty="0" smtClean="0"/>
          </a:p>
          <a:p>
            <a:r>
              <a:rPr lang="it-IT" dirty="0" smtClean="0"/>
              <a:t>GRECO </a:t>
            </a:r>
            <a:r>
              <a:rPr lang="it-IT" dirty="0"/>
              <a:t>(</a:t>
            </a:r>
            <a:r>
              <a:rPr lang="it-IT" dirty="0" err="1"/>
              <a:t>Groupe</a:t>
            </a:r>
            <a:r>
              <a:rPr lang="it-IT" dirty="0"/>
              <a:t> </a:t>
            </a:r>
            <a:r>
              <a:rPr lang="it-IT" dirty="0" err="1"/>
              <a:t>Europèen</a:t>
            </a:r>
            <a:r>
              <a:rPr lang="it-IT" dirty="0"/>
              <a:t> </a:t>
            </a:r>
            <a:r>
              <a:rPr lang="it-IT" dirty="0" err="1"/>
              <a:t>contre</a:t>
            </a:r>
            <a:r>
              <a:rPr lang="it-IT" dirty="0"/>
              <a:t> la </a:t>
            </a:r>
            <a:r>
              <a:rPr lang="it-IT" dirty="0" err="1"/>
              <a:t>Corruption</a:t>
            </a:r>
            <a:r>
              <a:rPr lang="it-IT" dirty="0"/>
              <a:t>), presso il Consiglio Europeo, cui l’Italia partecipa dal 2007,  che effettua visite di </a:t>
            </a:r>
            <a:r>
              <a:rPr lang="it-IT" dirty="0" err="1"/>
              <a:t>monitoring</a:t>
            </a:r>
            <a:r>
              <a:rPr lang="it-IT" dirty="0"/>
              <a:t>.</a:t>
            </a:r>
          </a:p>
        </p:txBody>
      </p:sp>
    </p:spTree>
    <p:extLst>
      <p:ext uri="{BB962C8B-B14F-4D97-AF65-F5344CB8AC3E}">
        <p14:creationId xmlns:p14="http://schemas.microsoft.com/office/powerpoint/2010/main" val="639997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TRASPARENZA COME PUBBLICITA’</a:t>
            </a:r>
            <a:endParaRPr lang="it-IT" dirty="0"/>
          </a:p>
        </p:txBody>
      </p:sp>
      <p:sp>
        <p:nvSpPr>
          <p:cNvPr id="3" name="Segnaposto contenuto 2"/>
          <p:cNvSpPr>
            <a:spLocks noGrp="1"/>
          </p:cNvSpPr>
          <p:nvPr>
            <p:ph idx="1"/>
          </p:nvPr>
        </p:nvSpPr>
        <p:spPr/>
        <p:txBody>
          <a:bodyPr/>
          <a:lstStyle/>
          <a:p>
            <a:r>
              <a:rPr lang="it-IT" dirty="0"/>
              <a:t>La pubblicità si definisce come lo strumento attraverso il quale le informazioni detenute dalla pubblica amministrazione vengono messe a disposizione di tutti i cittadini, i quali senza doverne dare motivazione e senza dover dimostrare un particolare interesse, possono prenderne visione. </a:t>
            </a:r>
          </a:p>
          <a:p>
            <a:endParaRPr lang="it-IT" dirty="0"/>
          </a:p>
        </p:txBody>
      </p:sp>
    </p:spTree>
    <p:extLst>
      <p:ext uri="{BB962C8B-B14F-4D97-AF65-F5344CB8AC3E}">
        <p14:creationId xmlns:p14="http://schemas.microsoft.com/office/powerpoint/2010/main" val="13304041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possibile grazie all’evoluzione digitale sviluppatasi negli ultimi anni e soprattutto avere a disposizione un sito internet ad accessibilità totale, con costi contenuti che ha permesso l’affermazione della pubblicità amministrativa.</a:t>
            </a:r>
          </a:p>
        </p:txBody>
      </p:sp>
    </p:spTree>
    <p:extLst>
      <p:ext uri="{BB962C8B-B14F-4D97-AF65-F5344CB8AC3E}">
        <p14:creationId xmlns:p14="http://schemas.microsoft.com/office/powerpoint/2010/main" val="39320652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 241 1990 art. 26</a:t>
            </a:r>
            <a:endParaRPr lang="it-IT" dirty="0"/>
          </a:p>
        </p:txBody>
      </p:sp>
      <p:sp>
        <p:nvSpPr>
          <p:cNvPr id="3" name="Segnaposto contenuto 2"/>
          <p:cNvSpPr>
            <a:spLocks noGrp="1"/>
          </p:cNvSpPr>
          <p:nvPr>
            <p:ph idx="1"/>
          </p:nvPr>
        </p:nvSpPr>
        <p:spPr/>
        <p:txBody>
          <a:bodyPr>
            <a:normAutofit/>
          </a:bodyPr>
          <a:lstStyle/>
          <a:p>
            <a:pPr fontAlgn="base"/>
            <a:r>
              <a:rPr lang="it-IT" dirty="0" smtClean="0"/>
              <a:t>prima </a:t>
            </a:r>
            <a:r>
              <a:rPr lang="it-IT" dirty="0"/>
              <a:t>generica previsione dell’articolo 26 della legge 241, rilevante, non tanto per l’elencazione dei documenti oggetto di necessaria pubblicazione, ma per l’affermazione del principio che dove il documento sia pubblicato la libertà di accesso ai documenti indicati si intende realizzata e quindi non vi è luogo di richiedere l’accesso in quanto la pubblicità assorbe l’accesso, alle prime previsioni nel codice dell’amministrazione digitale della pubblicità come obbligo di pubblicazione sui siti informatici ufficiali delle amministrazione nell’art. 54 del decreto legislativo 7 marzo 2005, n. 82</a:t>
            </a:r>
            <a:r>
              <a:rPr lang="it-IT" dirty="0" smtClean="0"/>
              <a:t>.</a:t>
            </a:r>
            <a:endParaRPr lang="it-IT" dirty="0"/>
          </a:p>
        </p:txBody>
      </p:sp>
    </p:spTree>
    <p:extLst>
      <p:ext uri="{BB962C8B-B14F-4D97-AF65-F5344CB8AC3E}">
        <p14:creationId xmlns:p14="http://schemas.microsoft.com/office/powerpoint/2010/main" val="33141322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r>
              <a:rPr lang="it-IT" b="1" dirty="0"/>
              <a:t>Art. 26</a:t>
            </a:r>
            <a:r>
              <a:rPr lang="it-IT" dirty="0"/>
              <a:t>  </a:t>
            </a:r>
            <a:r>
              <a:rPr lang="it-IT" i="1" dirty="0"/>
              <a:t>Obbligo di pubblicazione </a:t>
            </a:r>
            <a:r>
              <a:rPr lang="it-IT" i="1" baseline="30000" dirty="0">
                <a:hlinkClick r:id="rId2"/>
              </a:rPr>
              <a:t>(149)</a:t>
            </a:r>
            <a:endParaRPr lang="it-IT" dirty="0"/>
          </a:p>
          <a:p>
            <a:r>
              <a:rPr lang="it-IT" dirty="0" smtClean="0"/>
              <a:t>[1</a:t>
            </a:r>
            <a:r>
              <a:rPr lang="it-IT" dirty="0"/>
              <a:t>.  Fermo restando quanto previsto per le pubblicazioni nella Gazzetta Ufficiale della Repubblica italiana </a:t>
            </a:r>
            <a:r>
              <a:rPr lang="it-IT" dirty="0" err="1"/>
              <a:t>dallalegge</a:t>
            </a:r>
            <a:r>
              <a:rPr lang="it-IT" dirty="0"/>
              <a:t> 11 dicembre 1984, n. 839, e dalle relative norme di attuazione, sono pubblicati, secondo le modalità previste dai singoli ordinamenti, le direttive, i programmi, le istruzioni, le circolari e ogni atto che dispone in generale sulla organizzazione, sulle funzioni, sugli obiettivi, sui procedimenti di una pubblica amministrazione ovvero nel quale si determina l'interpretazione di norme giuridiche o si dettano disposizioni per l'applicazione di esse. </a:t>
            </a:r>
            <a:r>
              <a:rPr lang="it-IT" baseline="30000" dirty="0">
                <a:hlinkClick r:id="rId3"/>
              </a:rPr>
              <a:t>(150)</a:t>
            </a:r>
            <a:r>
              <a:rPr lang="it-IT" dirty="0"/>
              <a:t> ]</a:t>
            </a:r>
          </a:p>
          <a:p>
            <a:r>
              <a:rPr lang="it-IT" dirty="0"/>
              <a:t>2.  Sono altresì pubblicate, nelle forme predette, le relazioni annuali della Commissione di cui all'</a:t>
            </a:r>
            <a:r>
              <a:rPr lang="it-IT" i="1" dirty="0">
                <a:hlinkClick r:id="rId4"/>
              </a:rPr>
              <a:t>articolo 27</a:t>
            </a:r>
            <a:r>
              <a:rPr lang="it-IT" dirty="0"/>
              <a:t>e, in generale, è data la massima pubblicità a tutte le disposizioni attuative della presente legge e a tutte le iniziative dirette a precisare ed a rendere effettivo il diritto di accesso.</a:t>
            </a:r>
            <a:br>
              <a:rPr lang="it-IT" dirty="0"/>
            </a:br>
            <a:endParaRPr lang="it-IT" dirty="0"/>
          </a:p>
          <a:p>
            <a:r>
              <a:rPr lang="it-IT" dirty="0"/>
              <a:t>3.  Con la pubblicazione di cui al comma 1, ove essa sia integrale, la libertà di accesso ai documenti indicati nel predetto comma 1 s'intende realizzata.</a:t>
            </a:r>
          </a:p>
          <a:p>
            <a:endParaRPr lang="it-IT" dirty="0"/>
          </a:p>
        </p:txBody>
      </p:sp>
    </p:spTree>
    <p:extLst>
      <p:ext uri="{BB962C8B-B14F-4D97-AF65-F5344CB8AC3E}">
        <p14:creationId xmlns:p14="http://schemas.microsoft.com/office/powerpoint/2010/main" val="743733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Legge Brunetta (l. n. 15/2009) </a:t>
            </a:r>
            <a:br>
              <a:rPr lang="it-IT" dirty="0" smtClean="0"/>
            </a:br>
            <a:r>
              <a:rPr lang="it-IT" dirty="0" smtClean="0"/>
              <a:t>e </a:t>
            </a:r>
            <a:r>
              <a:rPr lang="it-IT" dirty="0" err="1" smtClean="0"/>
              <a:t>d.lgs</a:t>
            </a:r>
            <a:r>
              <a:rPr lang="it-IT" dirty="0" smtClean="0"/>
              <a:t> n. 150/2009 </a:t>
            </a:r>
            <a:endParaRPr lang="it-IT" dirty="0"/>
          </a:p>
        </p:txBody>
      </p:sp>
      <p:sp>
        <p:nvSpPr>
          <p:cNvPr id="3" name="Segnaposto contenuto 2"/>
          <p:cNvSpPr>
            <a:spLocks noGrp="1"/>
          </p:cNvSpPr>
          <p:nvPr>
            <p:ph idx="1"/>
          </p:nvPr>
        </p:nvSpPr>
        <p:spPr/>
        <p:txBody>
          <a:bodyPr>
            <a:normAutofit lnSpcReduction="10000"/>
          </a:bodyPr>
          <a:lstStyle/>
          <a:p>
            <a:r>
              <a:rPr lang="it-IT" dirty="0" smtClean="0"/>
              <a:t>E’ poi giunta la cosiddetta “legislazione Brunetta”  legge 4 marzo 2009, n. 15 dove all’art. 4 comma 8 stabilisce che </a:t>
            </a:r>
            <a:r>
              <a:rPr lang="it-IT" i="1" dirty="0" smtClean="0"/>
              <a:t>“Le amministrazioni pubbliche adottano ogni iniziativa utile a promuovere la massima trasparenza nella propria organizzazione e nella propria attività”</a:t>
            </a:r>
            <a:endParaRPr lang="it-IT" dirty="0"/>
          </a:p>
          <a:p>
            <a:r>
              <a:rPr lang="it-IT" dirty="0" smtClean="0"/>
              <a:t> attuata con il decreto legislativo 27 ottobre 2009, n. 150 che all’art. 11 comma 1 recita </a:t>
            </a:r>
            <a:r>
              <a:rPr lang="it-IT" sz="3200" b="1" i="1" dirty="0" smtClean="0"/>
              <a:t>“ La trasparenza è intesa come accessibilità totale, anche attraverso lo strumento della pubblicazione sui siti istituzionali delle amministrazioni pubbliche..”</a:t>
            </a:r>
          </a:p>
          <a:p>
            <a:r>
              <a:rPr lang="it-IT" sz="3200" dirty="0" smtClean="0"/>
              <a:t>«</a:t>
            </a:r>
            <a:r>
              <a:rPr lang="it-IT" sz="3200" b="1" i="1" dirty="0" smtClean="0"/>
              <a:t>allo </a:t>
            </a:r>
            <a:r>
              <a:rPr lang="it-IT" sz="3200" b="1" i="1" dirty="0"/>
              <a:t>scopo di favorire forme diffuse di controllo del rispetto dei principi di buon andamento e imparzialità</a:t>
            </a:r>
            <a:r>
              <a:rPr lang="it-IT" sz="3200" b="1" i="1" dirty="0" smtClean="0"/>
              <a:t>.»</a:t>
            </a:r>
          </a:p>
          <a:p>
            <a:endParaRPr lang="it-IT" sz="3200" b="1" dirty="0" smtClean="0"/>
          </a:p>
          <a:p>
            <a:endParaRPr lang="it-IT" dirty="0"/>
          </a:p>
        </p:txBody>
      </p:sp>
    </p:spTree>
    <p:extLst>
      <p:ext uri="{BB962C8B-B14F-4D97-AF65-F5344CB8AC3E}">
        <p14:creationId xmlns:p14="http://schemas.microsoft.com/office/powerpoint/2010/main" val="9291556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Alcune disposizioni </a:t>
            </a:r>
            <a:r>
              <a:rPr lang="it-IT" dirty="0" smtClean="0"/>
              <a:t>erano già </a:t>
            </a:r>
            <a:r>
              <a:rPr lang="it-IT" dirty="0"/>
              <a:t>contenute nel codice dell’amministrazione digitale, D. </a:t>
            </a:r>
            <a:r>
              <a:rPr lang="it-IT" dirty="0" err="1"/>
              <a:t>Lgs</a:t>
            </a:r>
            <a:r>
              <a:rPr lang="it-IT" dirty="0"/>
              <a:t>. n. 82 del 2005, </a:t>
            </a:r>
            <a:r>
              <a:rPr lang="it-IT" dirty="0" err="1"/>
              <a:t>artt</a:t>
            </a:r>
            <a:r>
              <a:rPr lang="it-IT" dirty="0"/>
              <a:t>, 2, 12 e 50 </a:t>
            </a:r>
            <a:endParaRPr lang="it-IT" dirty="0" smtClean="0"/>
          </a:p>
          <a:p>
            <a:r>
              <a:rPr lang="it-IT" dirty="0" smtClean="0"/>
              <a:t>hanno trovato </a:t>
            </a:r>
            <a:r>
              <a:rPr lang="it-IT" dirty="0"/>
              <a:t>sviluppo nell’art. 11 del </a:t>
            </a:r>
            <a:r>
              <a:rPr lang="it-IT" dirty="0" err="1"/>
              <a:t>D.Lgs.</a:t>
            </a:r>
            <a:r>
              <a:rPr lang="it-IT" dirty="0"/>
              <a:t> n. 150 del 2009 </a:t>
            </a:r>
            <a:endParaRPr lang="it-IT" dirty="0" smtClean="0"/>
          </a:p>
          <a:p>
            <a:r>
              <a:rPr lang="it-IT" dirty="0" smtClean="0"/>
              <a:t>e</a:t>
            </a:r>
            <a:r>
              <a:rPr lang="it-IT" dirty="0"/>
              <a:t>, soprattutto, nel comma 1-bis dell’art. 50 del codice dell’amministrazione digitale (introdotto dal </a:t>
            </a:r>
            <a:r>
              <a:rPr lang="it-IT" dirty="0" err="1"/>
              <a:t>D.Lgs.</a:t>
            </a:r>
            <a:r>
              <a:rPr lang="it-IT" dirty="0"/>
              <a:t> n. 235 del 2010, noto come “terzo correttivo </a:t>
            </a:r>
            <a:r>
              <a:rPr lang="it-IT" dirty="0" err="1"/>
              <a:t>cad</a:t>
            </a:r>
            <a:r>
              <a:rPr lang="it-IT" dirty="0"/>
              <a:t>”).</a:t>
            </a:r>
          </a:p>
        </p:txBody>
      </p:sp>
    </p:spTree>
    <p:extLst>
      <p:ext uri="{BB962C8B-B14F-4D97-AF65-F5344CB8AC3E}">
        <p14:creationId xmlns:p14="http://schemas.microsoft.com/office/powerpoint/2010/main" val="30850605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Trasparenza come accessibilità totale nel </a:t>
            </a:r>
            <a:r>
              <a:rPr lang="it-IT" b="1" dirty="0" err="1" smtClean="0"/>
              <a:t>D.Lgs.</a:t>
            </a:r>
            <a:r>
              <a:rPr lang="it-IT" b="1" dirty="0" smtClean="0"/>
              <a:t> n. 150 del 2009</a:t>
            </a:r>
            <a:r>
              <a:rPr lang="it-IT" dirty="0" smtClean="0"/>
              <a:t/>
            </a:r>
            <a:br>
              <a:rPr lang="it-IT" dirty="0" smtClean="0"/>
            </a:br>
            <a:endParaRPr lang="it-IT" dirty="0"/>
          </a:p>
        </p:txBody>
      </p:sp>
      <p:sp>
        <p:nvSpPr>
          <p:cNvPr id="3" name="Segnaposto contenuto 2"/>
          <p:cNvSpPr>
            <a:spLocks noGrp="1"/>
          </p:cNvSpPr>
          <p:nvPr>
            <p:ph idx="1"/>
          </p:nvPr>
        </p:nvSpPr>
        <p:spPr/>
        <p:txBody>
          <a:bodyPr>
            <a:normAutofit/>
          </a:bodyPr>
          <a:lstStyle/>
          <a:p>
            <a:r>
              <a:rPr lang="it-IT" dirty="0"/>
              <a:t>C</a:t>
            </a:r>
            <a:r>
              <a:rPr lang="it-IT" dirty="0" smtClean="0"/>
              <a:t>on</a:t>
            </a:r>
            <a:r>
              <a:rPr lang="it-IT" b="1" dirty="0" smtClean="0"/>
              <a:t> </a:t>
            </a:r>
            <a:r>
              <a:rPr lang="it-IT" dirty="0"/>
              <a:t>il </a:t>
            </a:r>
            <a:r>
              <a:rPr lang="it-IT" dirty="0" err="1"/>
              <a:t>d.lgs</a:t>
            </a:r>
            <a:r>
              <a:rPr lang="it-IT" dirty="0"/>
              <a:t> n. 150, all’art, </a:t>
            </a:r>
            <a:r>
              <a:rPr lang="it-IT" dirty="0" smtClean="0"/>
              <a:t>1 la </a:t>
            </a:r>
            <a:r>
              <a:rPr lang="it-IT" dirty="0"/>
              <a:t>trasparenza </a:t>
            </a:r>
            <a:r>
              <a:rPr lang="it-IT" dirty="0" smtClean="0"/>
              <a:t>è </a:t>
            </a:r>
            <a:r>
              <a:rPr lang="it-IT" dirty="0"/>
              <a:t>configurata come “accessibilità totale” a una serie di dati tendenzialmente omnicomprensivi dell’azione e dell’organizzazione delle amministrazioni (allocazione delle risorse, assetti organizzativi, andamenti gestionali e risultati delle attività) in funzione di servizio agli utenti e di trasparenza per la collettività. </a:t>
            </a:r>
            <a:endParaRPr lang="it-IT" dirty="0" smtClean="0"/>
          </a:p>
          <a:p>
            <a:r>
              <a:rPr lang="it-IT" dirty="0" smtClean="0"/>
              <a:t>Questa </a:t>
            </a:r>
            <a:r>
              <a:rPr lang="it-IT" dirty="0"/>
              <a:t>posizione qualificata e diffusa alle informazioni pubbliche, in capo a ciascun cittadino, è dichiaratamente volta, diversamente da quanto previsto per l’accesso, “</a:t>
            </a:r>
            <a:r>
              <a:rPr lang="it-IT" i="1" dirty="0"/>
              <a:t>a favorire forme diffuse di controllo del rispetto dei principi di buon andamento e imparzialità” </a:t>
            </a:r>
            <a:r>
              <a:rPr lang="it-IT" dirty="0"/>
              <a:t>(art. 11 co. 1).</a:t>
            </a:r>
          </a:p>
          <a:p>
            <a:endParaRPr lang="it-IT" dirty="0"/>
          </a:p>
        </p:txBody>
      </p:sp>
    </p:spTree>
    <p:extLst>
      <p:ext uri="{BB962C8B-B14F-4D97-AF65-F5344CB8AC3E}">
        <p14:creationId xmlns:p14="http://schemas.microsoft.com/office/powerpoint/2010/main" val="3007117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endParaRPr lang="it-IT" dirty="0" smtClean="0"/>
          </a:p>
          <a:p>
            <a:pPr marL="0" indent="0">
              <a:buNone/>
            </a:pPr>
            <a:r>
              <a:rPr lang="it-IT" b="1" i="1" dirty="0" smtClean="0"/>
              <a:t>open </a:t>
            </a:r>
            <a:r>
              <a:rPr lang="it-IT" b="1" i="1" dirty="0"/>
              <a:t>data</a:t>
            </a:r>
            <a:r>
              <a:rPr lang="it-IT" b="1" dirty="0"/>
              <a:t> </a:t>
            </a:r>
            <a:r>
              <a:rPr lang="it-IT" dirty="0"/>
              <a:t>come mezzo per realizzare l’</a:t>
            </a:r>
            <a:r>
              <a:rPr lang="it-IT" b="1" i="1" dirty="0"/>
              <a:t>open </a:t>
            </a:r>
            <a:r>
              <a:rPr lang="it-IT" b="1" i="1" dirty="0" err="1"/>
              <a:t>government</a:t>
            </a:r>
            <a:r>
              <a:rPr lang="it-IT" b="1" dirty="0"/>
              <a:t>, </a:t>
            </a:r>
            <a:r>
              <a:rPr lang="it-IT" dirty="0"/>
              <a:t>cioè la partecipazione attiva e collaborativa dei cittadini alle scelte amministrative, sul presupposto di un’amministrazione “aperta” che renda fruibili alla collettività le informazioni di cui è in possesso.</a:t>
            </a:r>
          </a:p>
        </p:txBody>
      </p:sp>
    </p:spTree>
    <p:extLst>
      <p:ext uri="{BB962C8B-B14F-4D97-AF65-F5344CB8AC3E}">
        <p14:creationId xmlns:p14="http://schemas.microsoft.com/office/powerpoint/2010/main" val="956117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Finalità della trasparenza</a:t>
            </a:r>
            <a:endParaRPr lang="it-IT" dirty="0"/>
          </a:p>
        </p:txBody>
      </p:sp>
      <p:sp>
        <p:nvSpPr>
          <p:cNvPr id="3" name="Segnaposto contenuto 2"/>
          <p:cNvSpPr>
            <a:spLocks noGrp="1"/>
          </p:cNvSpPr>
          <p:nvPr>
            <p:ph idx="1"/>
          </p:nvPr>
        </p:nvSpPr>
        <p:spPr/>
        <p:txBody>
          <a:bodyPr>
            <a:normAutofit lnSpcReduction="10000"/>
          </a:bodyPr>
          <a:lstStyle/>
          <a:p>
            <a:pPr lvl="0"/>
            <a:r>
              <a:rPr lang="it-IT" dirty="0"/>
              <a:t>all’efficienza, e quindi abbiamo le disposizioni sulla trasparenza della performance;</a:t>
            </a:r>
          </a:p>
          <a:p>
            <a:pPr lvl="0"/>
            <a:r>
              <a:rPr lang="it-IT" dirty="0"/>
              <a:t>alla prevenzione della corruzione e in generale di fenomeni di </a:t>
            </a:r>
            <a:r>
              <a:rPr lang="it-IT" i="1" dirty="0" err="1"/>
              <a:t>maladministration</a:t>
            </a:r>
            <a:r>
              <a:rPr lang="it-IT" dirty="0"/>
              <a:t>, cui si riporta in particolare la metodologia cd. della mappatura dei rischi nei procedimenti e negli assetti organizzativi;</a:t>
            </a:r>
          </a:p>
          <a:p>
            <a:pPr lvl="0"/>
            <a:r>
              <a:rPr lang="it-IT" dirty="0"/>
              <a:t>al miglioramento dei servizi pubblici, cui sono serventi sia la disciplina della performance organizzative sia l’adozione di standard qualitativi nella logica del “miglioramento continuo” della prestazioni</a:t>
            </a:r>
            <a:r>
              <a:rPr lang="it-IT" dirty="0" smtClean="0"/>
              <a:t>;</a:t>
            </a:r>
          </a:p>
          <a:p>
            <a:r>
              <a:rPr lang="it-IT" dirty="0"/>
              <a:t>alla responsabilizzazioni delle pubbliche amministrazioni, che ispira i sistemi di misurazione e valutazione.</a:t>
            </a:r>
          </a:p>
          <a:p>
            <a:pPr lvl="0"/>
            <a:endParaRPr lang="it-IT" dirty="0"/>
          </a:p>
          <a:p>
            <a:endParaRPr lang="it-IT" dirty="0"/>
          </a:p>
        </p:txBody>
      </p:sp>
    </p:spTree>
    <p:extLst>
      <p:ext uri="{BB962C8B-B14F-4D97-AF65-F5344CB8AC3E}">
        <p14:creationId xmlns:p14="http://schemas.microsoft.com/office/powerpoint/2010/main" val="37613312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DUNQUE 2 FUNZIONI FONDAMENTALI</a:t>
            </a:r>
            <a:endParaRPr lang="it-IT" dirty="0"/>
          </a:p>
        </p:txBody>
      </p:sp>
      <p:sp>
        <p:nvSpPr>
          <p:cNvPr id="3" name="Segnaposto contenuto 2"/>
          <p:cNvSpPr>
            <a:spLocks noGrp="1"/>
          </p:cNvSpPr>
          <p:nvPr>
            <p:ph idx="1"/>
          </p:nvPr>
        </p:nvSpPr>
        <p:spPr/>
        <p:txBody>
          <a:bodyPr/>
          <a:lstStyle/>
          <a:p>
            <a:r>
              <a:rPr lang="it-IT" dirty="0" smtClean="0"/>
              <a:t>1. maggiore </a:t>
            </a:r>
            <a:r>
              <a:rPr lang="it-IT" dirty="0"/>
              <a:t>diffusione di informazioni per tutti i cittadini, non selezionabili, e quindi di maggiore democraticità del sistema; </a:t>
            </a:r>
            <a:endParaRPr lang="it-IT" dirty="0" smtClean="0"/>
          </a:p>
          <a:p>
            <a:r>
              <a:rPr lang="it-IT" dirty="0" smtClean="0"/>
              <a:t>2. mezzo </a:t>
            </a:r>
            <a:r>
              <a:rPr lang="it-IT" dirty="0"/>
              <a:t>di prevenzione della corruzione, attraverso il quale sviluppare quel controllo diffuso che nasce dalla volontà di partecipazione e di conoscenza dei cittadini. </a:t>
            </a:r>
          </a:p>
          <a:p>
            <a:endParaRPr lang="it-IT" dirty="0"/>
          </a:p>
        </p:txBody>
      </p:sp>
    </p:spTree>
    <p:extLst>
      <p:ext uri="{BB962C8B-B14F-4D97-AF65-F5344CB8AC3E}">
        <p14:creationId xmlns:p14="http://schemas.microsoft.com/office/powerpoint/2010/main" val="493850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CIVIT art. 13</a:t>
            </a:r>
            <a:endParaRPr lang="it-IT" dirty="0"/>
          </a:p>
        </p:txBody>
      </p:sp>
      <p:sp>
        <p:nvSpPr>
          <p:cNvPr id="3" name="Segnaposto contenuto 2"/>
          <p:cNvSpPr>
            <a:spLocks noGrp="1"/>
          </p:cNvSpPr>
          <p:nvPr>
            <p:ph idx="1"/>
          </p:nvPr>
        </p:nvSpPr>
        <p:spPr/>
        <p:txBody>
          <a:bodyPr/>
          <a:lstStyle/>
          <a:p>
            <a:r>
              <a:rPr lang="it-IT" dirty="0" smtClean="0"/>
              <a:t>Il d.lgs. 150/2009 istituisce  </a:t>
            </a:r>
            <a:r>
              <a:rPr lang="it-IT" dirty="0"/>
              <a:t>la </a:t>
            </a:r>
            <a:r>
              <a:rPr lang="it-IT" dirty="0" err="1"/>
              <a:t>CiVIT</a:t>
            </a:r>
            <a:r>
              <a:rPr lang="it-IT" dirty="0"/>
              <a:t>  come Commissione competente per la valutazione delle performance, di trasparenza e di integrità. </a:t>
            </a:r>
            <a:endParaRPr lang="it-IT" dirty="0" smtClean="0"/>
          </a:p>
          <a:p>
            <a:r>
              <a:rPr lang="it-IT" dirty="0" smtClean="0"/>
              <a:t>delibera </a:t>
            </a:r>
            <a:r>
              <a:rPr lang="it-IT" dirty="0" err="1"/>
              <a:t>CiVIT</a:t>
            </a:r>
            <a:r>
              <a:rPr lang="it-IT" dirty="0"/>
              <a:t> n. 105/2010 “</a:t>
            </a:r>
            <a:r>
              <a:rPr lang="it-IT" i="1" dirty="0"/>
              <a:t>Linee guida per la predisposizione del Programma triennale per la trasparenza e l’integrità”</a:t>
            </a:r>
            <a:r>
              <a:rPr lang="it-IT" dirty="0"/>
              <a:t> </a:t>
            </a:r>
            <a:r>
              <a:rPr lang="it-IT" dirty="0" smtClean="0"/>
              <a:t>: </a:t>
            </a:r>
            <a:r>
              <a:rPr lang="it-IT" dirty="0"/>
              <a:t>specifica, fra le altre cose, i contenuti che devono essere pubblicati sul sito istituzionale per facilitarne la reperibilità e l’uso da parte  dei cittadini.</a:t>
            </a:r>
          </a:p>
        </p:txBody>
      </p:sp>
    </p:spTree>
    <p:extLst>
      <p:ext uri="{BB962C8B-B14F-4D97-AF65-F5344CB8AC3E}">
        <p14:creationId xmlns:p14="http://schemas.microsoft.com/office/powerpoint/2010/main" val="1906131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OIV art. 14</a:t>
            </a:r>
            <a:endParaRPr lang="it-IT" dirty="0"/>
          </a:p>
        </p:txBody>
      </p:sp>
      <p:sp>
        <p:nvSpPr>
          <p:cNvPr id="3" name="Segnaposto contenuto 2"/>
          <p:cNvSpPr>
            <a:spLocks noGrp="1"/>
          </p:cNvSpPr>
          <p:nvPr>
            <p:ph idx="1"/>
          </p:nvPr>
        </p:nvSpPr>
        <p:spPr/>
        <p:txBody>
          <a:bodyPr>
            <a:normAutofit fontScale="85000" lnSpcReduction="20000"/>
          </a:bodyPr>
          <a:lstStyle/>
          <a:p>
            <a:r>
              <a:rPr lang="it-IT" dirty="0"/>
              <a:t>  Ogni amministrazione, singolarmente o in forma associata, senza nuovi o maggiori oneri per la finanza pubblica, si dota di un Organismo indipendente di valutazione della performance.</a:t>
            </a:r>
            <a:br>
              <a:rPr lang="it-IT" dirty="0"/>
            </a:br>
            <a:endParaRPr lang="it-IT" dirty="0"/>
          </a:p>
          <a:p>
            <a:r>
              <a:rPr lang="it-IT" dirty="0"/>
              <a:t>2.  L'Organismo di cui al comma 1 sostituisce i servizi di controllo interno, comunque denominati, di cui </a:t>
            </a:r>
            <a:r>
              <a:rPr lang="it-IT" dirty="0" err="1"/>
              <a:t>al</a:t>
            </a:r>
            <a:r>
              <a:rPr lang="it-IT" i="1" dirty="0" err="1">
                <a:hlinkClick r:id="rId2"/>
              </a:rPr>
              <a:t>decreto</a:t>
            </a:r>
            <a:r>
              <a:rPr lang="it-IT" i="1" dirty="0">
                <a:hlinkClick r:id="rId2"/>
              </a:rPr>
              <a:t> legislativo 30 luglio 1999, n. 286</a:t>
            </a:r>
            <a:r>
              <a:rPr lang="it-IT" dirty="0"/>
              <a:t>, ed esercita, in piena autonomia, le attività di cui al comma 4. Esercita, altresì, le attività di controllo strategico di cui all'</a:t>
            </a:r>
            <a:r>
              <a:rPr lang="it-IT" i="1" dirty="0">
                <a:hlinkClick r:id="rId3"/>
              </a:rPr>
              <a:t>articolo 6, comma 1, del citato decreto legislativo n. 286 del 1999</a:t>
            </a:r>
            <a:r>
              <a:rPr lang="it-IT" dirty="0"/>
              <a:t>, e riferisce, in proposito, direttamente all'organo di indirizzo politico-amministrativo.</a:t>
            </a:r>
            <a:br>
              <a:rPr lang="it-IT" dirty="0"/>
            </a:br>
            <a:endParaRPr lang="it-IT" dirty="0"/>
          </a:p>
          <a:p>
            <a:r>
              <a:rPr lang="it-IT" dirty="0"/>
              <a:t>3.  L'Organismo indipendente di valutazione è nominato, sentita la Commissione di cui all'</a:t>
            </a:r>
            <a:r>
              <a:rPr lang="it-IT" i="1" dirty="0">
                <a:hlinkClick r:id="rId4"/>
              </a:rPr>
              <a:t>articolo 13</a:t>
            </a:r>
            <a:r>
              <a:rPr lang="it-IT" dirty="0"/>
              <a:t>, dall'organo di indirizzo politico-amministrativo per un periodo di tre anni. L'incarico dei componenti può essere rinnovato una sola volta</a:t>
            </a:r>
          </a:p>
          <a:p>
            <a:endParaRPr lang="it-IT" dirty="0"/>
          </a:p>
        </p:txBody>
      </p:sp>
    </p:spTree>
    <p:extLst>
      <p:ext uri="{BB962C8B-B14F-4D97-AF65-F5344CB8AC3E}">
        <p14:creationId xmlns:p14="http://schemas.microsoft.com/office/powerpoint/2010/main" val="76112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RISCHIO: OPACITA’ PER CONFUSIONE</a:t>
            </a:r>
            <a:endParaRPr lang="it-IT" dirty="0"/>
          </a:p>
        </p:txBody>
      </p:sp>
      <p:sp>
        <p:nvSpPr>
          <p:cNvPr id="3" name="Segnaposto contenuto 2"/>
          <p:cNvSpPr>
            <a:spLocks noGrp="1"/>
          </p:cNvSpPr>
          <p:nvPr>
            <p:ph idx="1"/>
          </p:nvPr>
        </p:nvSpPr>
        <p:spPr/>
        <p:txBody>
          <a:bodyPr/>
          <a:lstStyle/>
          <a:p>
            <a:endParaRPr lang="it-IT" dirty="0" smtClean="0"/>
          </a:p>
          <a:p>
            <a:pPr marL="0" indent="0">
              <a:buNone/>
            </a:pPr>
            <a:r>
              <a:rPr lang="it-IT" dirty="0" smtClean="0"/>
              <a:t>evitare </a:t>
            </a:r>
            <a:r>
              <a:rPr lang="it-IT" dirty="0"/>
              <a:t>quelle che sono state definite forme di opacità per confusione, in cui la massa di dati resi pubblici, in particolare sugli assetti organizzativi, rende impossibile l’identificazione dei dati rilevanti cioè dei dati che veramente interessano i cittadini come tali e come utenti dei servizi.</a:t>
            </a:r>
          </a:p>
          <a:p>
            <a:endParaRPr lang="it-IT" dirty="0"/>
          </a:p>
        </p:txBody>
      </p:sp>
    </p:spTree>
    <p:extLst>
      <p:ext uri="{BB962C8B-B14F-4D97-AF65-F5344CB8AC3E}">
        <p14:creationId xmlns:p14="http://schemas.microsoft.com/office/powerpoint/2010/main" val="3929858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 190/2012 anticorruzione</a:t>
            </a:r>
            <a:endParaRPr lang="it-IT" dirty="0"/>
          </a:p>
        </p:txBody>
      </p:sp>
      <p:sp>
        <p:nvSpPr>
          <p:cNvPr id="3" name="Segnaposto contenuto 2"/>
          <p:cNvSpPr>
            <a:spLocks noGrp="1"/>
          </p:cNvSpPr>
          <p:nvPr>
            <p:ph idx="1"/>
          </p:nvPr>
        </p:nvSpPr>
        <p:spPr/>
        <p:txBody>
          <a:bodyPr/>
          <a:lstStyle/>
          <a:p>
            <a:r>
              <a:rPr lang="it-IT" dirty="0"/>
              <a:t>legge 190 mira ad una operazione ambiziosa: riscrivere, sulla base di una delega al governo contenuta nei commi 35 e 36, per intero e in modo organico, la disciplina della trasparenza  attraverso la modifica o l’integrazione delle disposizioni vigenti  ovvero la previsione di nuove forme di pubblicità</a:t>
            </a:r>
            <a:r>
              <a:rPr lang="it-IT" dirty="0" smtClean="0"/>
              <a:t>.</a:t>
            </a:r>
          </a:p>
          <a:p>
            <a:endParaRPr lang="it-IT" dirty="0"/>
          </a:p>
          <a:p>
            <a:pPr marL="0" indent="0">
              <a:buNone/>
            </a:pPr>
            <a:r>
              <a:rPr lang="it-IT" b="1" dirty="0" smtClean="0"/>
              <a:t>delega</a:t>
            </a:r>
            <a:endParaRPr lang="it-IT" b="1" dirty="0"/>
          </a:p>
        </p:txBody>
      </p:sp>
    </p:spTree>
    <p:extLst>
      <p:ext uri="{BB962C8B-B14F-4D97-AF65-F5344CB8AC3E}">
        <p14:creationId xmlns:p14="http://schemas.microsoft.com/office/powerpoint/2010/main" val="582115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200" dirty="0" smtClean="0"/>
              <a:t>D.lgs. n. 33 del 2013</a:t>
            </a:r>
            <a:br>
              <a:rPr lang="it-IT" sz="3200" dirty="0" smtClean="0"/>
            </a:br>
            <a:r>
              <a:rPr lang="it-IT" sz="3200" dirty="0"/>
              <a:t>“</a:t>
            </a:r>
            <a:r>
              <a:rPr lang="it-IT" sz="3200" i="1" dirty="0"/>
              <a:t>Riordino della disciplina riguardante gli obblighi di pubblicità, trasparenza e diffusione di informazioni da parte delle pubbliche amministrazioni”.</a:t>
            </a:r>
            <a:endParaRPr lang="it-IT" sz="3200" dirty="0"/>
          </a:p>
        </p:txBody>
      </p:sp>
      <p:sp>
        <p:nvSpPr>
          <p:cNvPr id="3" name="Segnaposto contenuto 2"/>
          <p:cNvSpPr>
            <a:spLocks noGrp="1"/>
          </p:cNvSpPr>
          <p:nvPr>
            <p:ph idx="1"/>
          </p:nvPr>
        </p:nvSpPr>
        <p:spPr/>
        <p:txBody>
          <a:bodyPr/>
          <a:lstStyle/>
          <a:p>
            <a:endParaRPr lang="it-IT" dirty="0" smtClean="0"/>
          </a:p>
          <a:p>
            <a:r>
              <a:rPr lang="it-IT" dirty="0" smtClean="0"/>
              <a:t>il </a:t>
            </a:r>
            <a:r>
              <a:rPr lang="it-IT" dirty="0"/>
              <a:t>D.lgs. n. 33 del 2013, approvato dal Governo nell’esercizio della delega contenuta nella legge. n. 190 del 2012, introduce significative novità. </a:t>
            </a:r>
          </a:p>
          <a:p>
            <a:r>
              <a:rPr lang="it-IT" dirty="0"/>
              <a:t>r</a:t>
            </a:r>
            <a:r>
              <a:rPr lang="it-IT" dirty="0" smtClean="0"/>
              <a:t>iordinare </a:t>
            </a:r>
            <a:r>
              <a:rPr lang="it-IT" dirty="0"/>
              <a:t>e sistematizzare gli obblighi di pubblicazione on-line che già gravavano sulle amministrazioni, riunendo in un corpus normativo unitario, ordinato e semplificato le numerose previsioni normative disseminate nell’ordinamento, </a:t>
            </a:r>
            <a:endParaRPr lang="it-IT" dirty="0" smtClean="0"/>
          </a:p>
          <a:p>
            <a:r>
              <a:rPr lang="it-IT" dirty="0" smtClean="0"/>
              <a:t>introduce </a:t>
            </a:r>
            <a:r>
              <a:rPr lang="it-IT" dirty="0"/>
              <a:t>aggiuntivi e importanti obblighi di informazione. </a:t>
            </a:r>
          </a:p>
        </p:txBody>
      </p:sp>
    </p:spTree>
    <p:extLst>
      <p:ext uri="{BB962C8B-B14F-4D97-AF65-F5344CB8AC3E}">
        <p14:creationId xmlns:p14="http://schemas.microsoft.com/office/powerpoint/2010/main" val="31515308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lnSpcReduction="10000"/>
          </a:bodyPr>
          <a:lstStyle/>
          <a:p>
            <a:pPr fontAlgn="base"/>
            <a:r>
              <a:rPr lang="it-IT" dirty="0"/>
              <a:t>-“</a:t>
            </a:r>
            <a:r>
              <a:rPr lang="it-IT" b="1" dirty="0"/>
              <a:t>accessibilità totale</a:t>
            </a:r>
            <a:r>
              <a:rPr lang="it-IT" dirty="0"/>
              <a:t>” di chiunque alle informazioni relative non solo all’attività, come diceva il </a:t>
            </a:r>
            <a:r>
              <a:rPr lang="it-IT" dirty="0" err="1"/>
              <a:t>D.Lgs.</a:t>
            </a:r>
            <a:r>
              <a:rPr lang="it-IT" dirty="0"/>
              <a:t> 150, ma anche all’organizzazione delle amministrazioni pubbliche </a:t>
            </a:r>
          </a:p>
          <a:p>
            <a:pPr fontAlgn="base"/>
            <a:r>
              <a:rPr lang="it-IT" dirty="0"/>
              <a:t>-“</a:t>
            </a:r>
            <a:r>
              <a:rPr lang="it-IT" b="1" dirty="0"/>
              <a:t>obbligo di pubblicazione</a:t>
            </a:r>
            <a:r>
              <a:rPr lang="it-IT" dirty="0"/>
              <a:t>” nei siti  istituzionali delle pubbliche amministrazioni  dei documenti, delle informazioni e dei dati concernenti l’organizzazione e l’attività delle stesse , cui corrisponde il diritto di chiunque di accedere direttamente e senza autenticazione ne identificazione (art.2). Va sottolineata la chiara configurazione di un diritto soggettivo a conoscere che spetta a “chiunque” ossia ai cittadini in quanto tali senza dimostrare l’interesse differenziato che giustifichi tale pretesa (art.3). </a:t>
            </a:r>
          </a:p>
          <a:p>
            <a:endParaRPr lang="it-IT" dirty="0"/>
          </a:p>
        </p:txBody>
      </p:sp>
    </p:spTree>
    <p:extLst>
      <p:ext uri="{BB962C8B-B14F-4D97-AF65-F5344CB8AC3E}">
        <p14:creationId xmlns:p14="http://schemas.microsoft.com/office/powerpoint/2010/main" val="30140874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ACCESSO CIVICO</a:t>
            </a:r>
            <a:endParaRPr lang="it-IT" dirty="0"/>
          </a:p>
        </p:txBody>
      </p:sp>
      <p:sp>
        <p:nvSpPr>
          <p:cNvPr id="3" name="Segnaposto contenuto 2"/>
          <p:cNvSpPr>
            <a:spLocks noGrp="1"/>
          </p:cNvSpPr>
          <p:nvPr>
            <p:ph idx="1"/>
          </p:nvPr>
        </p:nvSpPr>
        <p:spPr/>
        <p:txBody>
          <a:bodyPr/>
          <a:lstStyle/>
          <a:p>
            <a:r>
              <a:rPr lang="it-IT" dirty="0"/>
              <a:t>Il decreto introduce un meccanismo rimediale di assoluta novità riconducendo in capo a chiunque un vero e proprio diritto di accesso civico a quelle informazioni e quei dati (siano o meno contenuti in atti giuridici in senso stretto) per i quali risulti non adempiuto l’obbligo di pubblicità: un diritto di accesso quindi svincolato dai requisiti di legittimazione dell’accesso previsto dalla legge n. 241 del 1990, azionabile senza formalità, senza necessità di motivare l’istanza, senza dover dimostrare l’utilità dell’atto che si intende conoscere rispetto alle esigenze difensive del richiedente, ma fondato solo sul presupposto dell’inadempimento in cui l’amministrazione è incorsa rispetto agli obblighi di pubblicità.</a:t>
            </a:r>
          </a:p>
          <a:p>
            <a:endParaRPr lang="it-IT" dirty="0"/>
          </a:p>
        </p:txBody>
      </p:sp>
    </p:spTree>
    <p:extLst>
      <p:ext uri="{BB962C8B-B14F-4D97-AF65-F5344CB8AC3E}">
        <p14:creationId xmlns:p14="http://schemas.microsoft.com/office/powerpoint/2010/main" val="31984393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Il diritto di accesso civico si esercita mediante richiesta. La richiesta non è soggetta a requisiti di legittimazione soggettiva, non è motivata ed è esente da spese, se la risposta manca o tarda, oltre la scadenza di 30 giorni,  va inoltrata al titolare dei poteri sostitutivi (art. 2 comma 9 bis, legge 241 del 1990); se fondata, deve essere esaudita mediante la pubblicazione del dato in questione e la comunicazione al richiedente o del dato stesso o dell’avvenuta pubblicazione, se il dato era già pubblicato prima della richiesta, all’autore di questa sarà comunicato solo il collegamento ipertestuale (art. 5 comma 3). </a:t>
            </a:r>
          </a:p>
          <a:p>
            <a:endParaRPr lang="it-IT" dirty="0"/>
          </a:p>
        </p:txBody>
      </p:sp>
    </p:spTree>
    <p:extLst>
      <p:ext uri="{BB962C8B-B14F-4D97-AF65-F5344CB8AC3E}">
        <p14:creationId xmlns:p14="http://schemas.microsoft.com/office/powerpoint/2010/main" val="1028217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REGIME OPEN DATA</a:t>
            </a:r>
            <a:endParaRPr lang="it-IT" dirty="0"/>
          </a:p>
        </p:txBody>
      </p:sp>
      <p:sp>
        <p:nvSpPr>
          <p:cNvPr id="3" name="Segnaposto contenuto 2"/>
          <p:cNvSpPr>
            <a:spLocks noGrp="1"/>
          </p:cNvSpPr>
          <p:nvPr>
            <p:ph idx="1"/>
          </p:nvPr>
        </p:nvSpPr>
        <p:spPr/>
        <p:txBody>
          <a:bodyPr/>
          <a:lstStyle/>
          <a:p>
            <a:r>
              <a:rPr lang="it-IT" dirty="0" smtClean="0"/>
              <a:t>Applicazione del regime “</a:t>
            </a:r>
            <a:r>
              <a:rPr lang="it-IT" i="1" dirty="0" smtClean="0"/>
              <a:t>Open </a:t>
            </a:r>
            <a:r>
              <a:rPr lang="it-IT" i="1" dirty="0"/>
              <a:t>Data</a:t>
            </a:r>
            <a:r>
              <a:rPr lang="it-IT" dirty="0"/>
              <a:t>” a tutte le informazioni oggetto di pubblicazione obbligatoria. </a:t>
            </a:r>
            <a:endParaRPr lang="it-IT" dirty="0" smtClean="0"/>
          </a:p>
          <a:p>
            <a:r>
              <a:rPr lang="it-IT" dirty="0" smtClean="0"/>
              <a:t>Ciò  </a:t>
            </a:r>
            <a:r>
              <a:rPr lang="it-IT" dirty="0"/>
              <a:t>proietta la stessa trasparenza amministrativa verso un nuovo paradigma nel quale quest’ultima non è sempre e solo prodotta dalle amministrazioni e direttamente fruita dai cittadini ma  va configurandosi come frutto della elaborazione posta in essere da </a:t>
            </a:r>
            <a:r>
              <a:rPr lang="it-IT" b="1" dirty="0"/>
              <a:t>soggetti terzi</a:t>
            </a:r>
            <a:r>
              <a:rPr lang="it-IT" dirty="0"/>
              <a:t>, </a:t>
            </a:r>
            <a:r>
              <a:rPr lang="it-IT" b="1" dirty="0"/>
              <a:t>associazioni no profit</a:t>
            </a:r>
            <a:r>
              <a:rPr lang="it-IT" dirty="0"/>
              <a:t>, </a:t>
            </a:r>
            <a:r>
              <a:rPr lang="it-IT" b="1" dirty="0"/>
              <a:t>istituzioni di ricerca</a:t>
            </a:r>
            <a:r>
              <a:rPr lang="it-IT" dirty="0"/>
              <a:t>, </a:t>
            </a:r>
            <a:r>
              <a:rPr lang="it-IT" b="1" dirty="0"/>
              <a:t>media</a:t>
            </a:r>
            <a:r>
              <a:rPr lang="it-IT" dirty="0"/>
              <a:t>, </a:t>
            </a:r>
            <a:r>
              <a:rPr lang="it-IT" b="1" dirty="0"/>
              <a:t>partiti e movimenti politici</a:t>
            </a:r>
            <a:r>
              <a:rPr lang="it-IT" dirty="0"/>
              <a:t>, </a:t>
            </a:r>
            <a:r>
              <a:rPr lang="it-IT" dirty="0" err="1"/>
              <a:t>etc</a:t>
            </a:r>
            <a:r>
              <a:rPr lang="it-IT" dirty="0"/>
              <a:t>, che si pongono come mediatori della trasparenza tra istituzioni e cittadini.</a:t>
            </a:r>
          </a:p>
          <a:p>
            <a:endParaRPr lang="it-IT" dirty="0"/>
          </a:p>
        </p:txBody>
      </p:sp>
    </p:spTree>
    <p:extLst>
      <p:ext uri="{BB962C8B-B14F-4D97-AF65-F5344CB8AC3E}">
        <p14:creationId xmlns:p14="http://schemas.microsoft.com/office/powerpoint/2010/main" val="3251877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pPr fontAlgn="base"/>
            <a:r>
              <a:rPr lang="it-IT" dirty="0" smtClean="0"/>
              <a:t>-”</a:t>
            </a:r>
            <a:r>
              <a:rPr lang="it-IT" b="1" dirty="0" smtClean="0"/>
              <a:t>equilibrio e bilanciamento”</a:t>
            </a:r>
            <a:r>
              <a:rPr lang="it-IT" dirty="0" smtClean="0"/>
              <a:t> tra riservatezza privata dei dati personali e pubblicazione. Va rimarcata la esplicita volontà di ridefinire l’equilibrio e il bilanciamento rispetto alle contrapposte esigenze di tutela della riservatezza privata e dei dati personali.  </a:t>
            </a:r>
          </a:p>
          <a:p>
            <a:pPr fontAlgn="base"/>
            <a:r>
              <a:rPr lang="it-IT" dirty="0" smtClean="0"/>
              <a:t>-“</a:t>
            </a:r>
            <a:r>
              <a:rPr lang="it-IT" b="1" dirty="0" smtClean="0"/>
              <a:t>qualità dei dati”</a:t>
            </a:r>
            <a:r>
              <a:rPr lang="it-IT" dirty="0" smtClean="0"/>
              <a:t> declinata in termini di integrità, costante aggiornamento, completezza, tempestività, semplicità di consultazione, comprensibilità, omogeneità, facile accessibilità nonché conformità ai documenti originali dei dati diffusi medianti i siti istituzionali che mira a responsabilizzare le amministrazioni nella gestione dei dati facendo però attenzione anche ad evitare che questi requisiti possano essere presi a pretesto come alibi per limitare oppure ostacolare la diffusione delle informazioni (art. 6).</a:t>
            </a:r>
          </a:p>
          <a:p>
            <a:endParaRPr lang="it-IT" dirty="0"/>
          </a:p>
        </p:txBody>
      </p:sp>
    </p:spTree>
    <p:extLst>
      <p:ext uri="{BB962C8B-B14F-4D97-AF65-F5344CB8AC3E}">
        <p14:creationId xmlns:p14="http://schemas.microsoft.com/office/powerpoint/2010/main" val="4078511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pPr fontAlgn="base"/>
            <a:r>
              <a:rPr lang="it-IT" b="1" dirty="0" smtClean="0"/>
              <a:t>-“nuovi obblighi informativi”</a:t>
            </a:r>
            <a:r>
              <a:rPr lang="it-IT" dirty="0" smtClean="0"/>
              <a:t> in quanto  il decreto prevede alcune novità anche con riferimento agli obblighi di pubblicazione obbligatoria on-line quali come  l’estensione a significative porzioni di informazioni concernenti l’attività e l’uso delle risorse, obblighi di pubblicazione in settori speciali, i bilanci, gli oneri di diffusione dei dati concernenti la condizione patrimoniale dei titolare degli organi di indirizzo politico, dei rendiconti dei gruppi consiliari regionali e provinciali. </a:t>
            </a:r>
          </a:p>
          <a:p>
            <a:pPr fontAlgn="base"/>
            <a:r>
              <a:rPr lang="it-IT" b="1" dirty="0" smtClean="0"/>
              <a:t>-“strumento di lotta alla corruzione”</a:t>
            </a:r>
            <a:r>
              <a:rPr lang="it-IT" dirty="0" smtClean="0"/>
              <a:t>: la conoscenza diffusa delle informazioni e dei dati detenuti dalle pubbliche amministrazioni, con riferimento tanto alla loro organizzazione e funzionamento che alla loro azione, è sicuramente uno strumento efficace anche sul versante della lotta alla corruzione e alla </a:t>
            </a:r>
            <a:r>
              <a:rPr lang="it-IT" i="1" dirty="0" err="1" smtClean="0"/>
              <a:t>maladministration</a:t>
            </a:r>
            <a:r>
              <a:rPr lang="it-IT" i="1" dirty="0" smtClean="0"/>
              <a:t>.</a:t>
            </a:r>
            <a:r>
              <a:rPr lang="it-IT" dirty="0" smtClean="0"/>
              <a:t> </a:t>
            </a:r>
          </a:p>
          <a:p>
            <a:endParaRPr lang="it-IT" dirty="0"/>
          </a:p>
        </p:txBody>
      </p:sp>
    </p:spTree>
    <p:extLst>
      <p:ext uri="{BB962C8B-B14F-4D97-AF65-F5344CB8AC3E}">
        <p14:creationId xmlns:p14="http://schemas.microsoft.com/office/powerpoint/2010/main" val="1502908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a:t>
            </a:r>
            <a:r>
              <a:rPr lang="it-IT" b="1" dirty="0" smtClean="0"/>
              <a:t>rogrammazione, vigilanza e sanzioni</a:t>
            </a:r>
            <a:r>
              <a:rPr lang="it-IT" dirty="0" smtClean="0"/>
              <a:t>”. Il nuovo regime della trasparenza viene assistito da un articolato sistema di vigilanza interna ed esterna all’amministrazione, nel quale a specifiche responsabilità vengono fatte corrispondere diversi meccanismi sanzionatori. In questo quadro assume rilievo l’Organismo Indipendente di Valutazione (</a:t>
            </a:r>
            <a:r>
              <a:rPr lang="it-IT" b="1" dirty="0" smtClean="0"/>
              <a:t>OIV</a:t>
            </a:r>
            <a:r>
              <a:rPr lang="it-IT" dirty="0" smtClean="0"/>
              <a:t>), la  Commissione per la valutazione, l’integrità e la trasparenza (</a:t>
            </a:r>
            <a:r>
              <a:rPr lang="it-IT" b="1" dirty="0" err="1" smtClean="0"/>
              <a:t>CiVIT</a:t>
            </a:r>
            <a:r>
              <a:rPr lang="it-IT" dirty="0" smtClean="0"/>
              <a:t>) e la figura del Responsabile  per la prevenzione della corruzione. </a:t>
            </a:r>
          </a:p>
          <a:p>
            <a:endParaRPr lang="it-IT" dirty="0"/>
          </a:p>
        </p:txBody>
      </p:sp>
    </p:spTree>
    <p:extLst>
      <p:ext uri="{BB962C8B-B14F-4D97-AF65-F5344CB8AC3E}">
        <p14:creationId xmlns:p14="http://schemas.microsoft.com/office/powerpoint/2010/main" val="24447976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REGOLE OPERATIVE</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parallelismo </a:t>
            </a:r>
            <a:r>
              <a:rPr lang="it-IT" dirty="0"/>
              <a:t>tra la pubblicazione mediante siti istituzionali e il diritto di chiunque di accedere ai siti direttamente ed immediatamente, senza autenticazione ed identificazione  (art. 2 comma 2). </a:t>
            </a:r>
            <a:endParaRPr lang="it-IT" dirty="0" smtClean="0"/>
          </a:p>
          <a:p>
            <a:r>
              <a:rPr lang="it-IT" dirty="0" smtClean="0"/>
              <a:t>dati </a:t>
            </a:r>
            <a:r>
              <a:rPr lang="it-IT" dirty="0"/>
              <a:t>da pubblicare </a:t>
            </a:r>
            <a:r>
              <a:rPr lang="it-IT" dirty="0" smtClean="0"/>
              <a:t>obbligatoriamente: chiunque </a:t>
            </a:r>
            <a:r>
              <a:rPr lang="it-IT" dirty="0"/>
              <a:t>ha diritto di conoscerli, di fruirne gratuitamente e di utilizzarli e riutilizzali (art. 3). </a:t>
            </a:r>
            <a:endParaRPr lang="it-IT" dirty="0" smtClean="0"/>
          </a:p>
          <a:p>
            <a:r>
              <a:rPr lang="it-IT" dirty="0" smtClean="0"/>
              <a:t>Il </a:t>
            </a:r>
            <a:r>
              <a:rPr lang="it-IT" dirty="0"/>
              <a:t>diritto di conoscere i dati è ulteriormente rafforzato dalle norme sui siti web istituzionali e sulle loro sezioni </a:t>
            </a:r>
            <a:r>
              <a:rPr lang="it-IT" b="1" dirty="0"/>
              <a:t>“</a:t>
            </a:r>
            <a:r>
              <a:rPr lang="it-IT" dirty="0"/>
              <a:t>Amministrazione trasparente</a:t>
            </a:r>
            <a:r>
              <a:rPr lang="it-IT" b="1" dirty="0"/>
              <a:t>”;</a:t>
            </a:r>
            <a:r>
              <a:rPr lang="it-IT" dirty="0"/>
              <a:t> </a:t>
            </a:r>
            <a:endParaRPr lang="it-IT" dirty="0" smtClean="0"/>
          </a:p>
          <a:p>
            <a:r>
              <a:rPr lang="it-IT" dirty="0" smtClean="0"/>
              <a:t>divieto </a:t>
            </a:r>
            <a:r>
              <a:rPr lang="it-IT" dirty="0"/>
              <a:t>di condizionare l’accesso a tali siti con procedure di autenticazione o identificazione; </a:t>
            </a:r>
            <a:endParaRPr lang="it-IT" dirty="0" smtClean="0"/>
          </a:p>
          <a:p>
            <a:r>
              <a:rPr lang="it-IT" dirty="0" smtClean="0"/>
              <a:t>proibizione </a:t>
            </a:r>
            <a:r>
              <a:rPr lang="it-IT" dirty="0"/>
              <a:t>di “disporre filtri e altre soluzioni tecniche  che impediscono ai motori di ricerca web di indicizzare ed effettuare ricerche sui contenuti (art. 9 comma 1); </a:t>
            </a:r>
            <a:endParaRPr lang="it-IT" dirty="0" smtClean="0"/>
          </a:p>
          <a:p>
            <a:endParaRPr lang="it-IT" dirty="0"/>
          </a:p>
        </p:txBody>
      </p:sp>
    </p:spTree>
    <p:extLst>
      <p:ext uri="{BB962C8B-B14F-4D97-AF65-F5344CB8AC3E}">
        <p14:creationId xmlns:p14="http://schemas.microsoft.com/office/powerpoint/2010/main" val="25387395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preferenza per formati elettronici di tipo aperto; </a:t>
            </a:r>
          </a:p>
          <a:p>
            <a:r>
              <a:rPr lang="it-IT" dirty="0" smtClean="0"/>
              <a:t>facoltà per tutti di riutilizzare i dati “senza ulteriori restrizioni diverse dall’obbligo di citare la fonte e di rispettare l’integrità” (art. 7; la sussistenza di tale facoltà deve essere segnalata nei siti, art. 6 comma 1). </a:t>
            </a:r>
          </a:p>
          <a:p>
            <a:r>
              <a:rPr lang="it-IT" dirty="0" smtClean="0"/>
              <a:t>I dati devono essere pubblicati tempestivamente e aggiornati periodicamente. </a:t>
            </a:r>
          </a:p>
          <a:p>
            <a:r>
              <a:rPr lang="it-IT" dirty="0" smtClean="0"/>
              <a:t>La pubblicazione deve essere mantenuta per un periodo di 5 anni, decorrenti dal 1° gennaio dell’anno successivo a quello di pubblicazione  e comunque finché perdurano gli effetti degli atti .</a:t>
            </a:r>
          </a:p>
          <a:p>
            <a:endParaRPr lang="it-IT" dirty="0"/>
          </a:p>
        </p:txBody>
      </p:sp>
    </p:spTree>
    <p:extLst>
      <p:ext uri="{BB962C8B-B14F-4D97-AF65-F5344CB8AC3E}">
        <p14:creationId xmlns:p14="http://schemas.microsoft.com/office/powerpoint/2010/main" val="28301417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TRASPARENZA come «livello essenziale delle prestazioni» ex 117 </a:t>
            </a:r>
            <a:r>
              <a:rPr lang="it-IT" dirty="0" err="1" smtClean="0"/>
              <a:t>cost</a:t>
            </a:r>
            <a:r>
              <a:rPr lang="it-IT" dirty="0" smtClean="0"/>
              <a:t>.</a:t>
            </a:r>
            <a:endParaRPr lang="it-IT" dirty="0"/>
          </a:p>
        </p:txBody>
      </p:sp>
      <p:sp>
        <p:nvSpPr>
          <p:cNvPr id="3" name="Segnaposto contenuto 2"/>
          <p:cNvSpPr>
            <a:spLocks noGrp="1"/>
          </p:cNvSpPr>
          <p:nvPr>
            <p:ph idx="1"/>
          </p:nvPr>
        </p:nvSpPr>
        <p:spPr/>
        <p:txBody>
          <a:bodyPr/>
          <a:lstStyle/>
          <a:p>
            <a:r>
              <a:rPr lang="it-IT" dirty="0"/>
              <a:t>le norme sulla trasparenza “integrano l’individuazione del livello essenziale delle prestazioni erogate dalle amministrazioni pubbliche ai fini di trasparenza, prevenzione, contrasto della corruzione e della cattiva amministrazione, a norma dell’art. 117, secondo comma, </a:t>
            </a:r>
            <a:r>
              <a:rPr lang="it-IT" dirty="0" err="1"/>
              <a:t>lett</a:t>
            </a:r>
            <a:r>
              <a:rPr lang="it-IT" dirty="0"/>
              <a:t>. m), della Costituzione”. </a:t>
            </a:r>
            <a:endParaRPr lang="it-IT" dirty="0" smtClean="0"/>
          </a:p>
          <a:p>
            <a:r>
              <a:rPr lang="it-IT" dirty="0" smtClean="0"/>
              <a:t>Poiché </a:t>
            </a:r>
            <a:r>
              <a:rPr lang="it-IT" dirty="0"/>
              <a:t>la determinazione dei livelli essenziali rientra nella competenza esclusiva dello Stato, le regioni possono disciplinare la materia solo per accrescere il grado di trasparenza rispetto allo standard nazionale. </a:t>
            </a:r>
          </a:p>
        </p:txBody>
      </p:sp>
    </p:spTree>
    <p:extLst>
      <p:ext uri="{BB962C8B-B14F-4D97-AF65-F5344CB8AC3E}">
        <p14:creationId xmlns:p14="http://schemas.microsoft.com/office/powerpoint/2010/main" val="10142081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Programma triennale per la trasparenza e l’integrità (PTT) </a:t>
            </a:r>
          </a:p>
        </p:txBody>
      </p:sp>
      <p:sp>
        <p:nvSpPr>
          <p:cNvPr id="3" name="Segnaposto contenuto 2"/>
          <p:cNvSpPr>
            <a:spLocks noGrp="1"/>
          </p:cNvSpPr>
          <p:nvPr>
            <p:ph idx="1"/>
          </p:nvPr>
        </p:nvSpPr>
        <p:spPr/>
        <p:txBody>
          <a:bodyPr/>
          <a:lstStyle/>
          <a:p>
            <a:r>
              <a:rPr lang="it-IT" dirty="0"/>
              <a:t>E’ l’atto attraverso il quale l’amministrazione definisce la politica che intende seguire in materia di pubblicazione; qui vengono definite le regole attraverso le quali l’amministrazione intende dare attuazione agli obblighi legislativi, quali sono gli obiettivi organizzativi e individuali che l’amministrazione intende raggiungere attraverso la pubblicità anche in termini di riduzione della corruzione e dell’integrità dell’azione amministrativa, e infine quali sono le “misure organizzative volte ad assicurare la regolarità e tempestività dei flussi informativi”.</a:t>
            </a:r>
          </a:p>
          <a:p>
            <a:endParaRPr lang="it-IT" dirty="0"/>
          </a:p>
        </p:txBody>
      </p:sp>
    </p:spTree>
    <p:extLst>
      <p:ext uri="{BB962C8B-B14F-4D97-AF65-F5344CB8AC3E}">
        <p14:creationId xmlns:p14="http://schemas.microsoft.com/office/powerpoint/2010/main" val="586939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redazione del PTT, da effettuarsi dopo aver ascoltato i rappresentanti delle associazioni di categoria del Consiglio Nazionale dei consumatori e degli utenti, deve essere aggiornato annualmente a seguito del monitoraggio dell’attuazione dello stesso, deve indicare le iniziative previste per garantire una adeguato livello di trasparenza, la legalità e lo sviluppo della cultura dell’integrità. </a:t>
            </a:r>
          </a:p>
        </p:txBody>
      </p:sp>
    </p:spTree>
    <p:extLst>
      <p:ext uri="{BB962C8B-B14F-4D97-AF65-F5344CB8AC3E}">
        <p14:creationId xmlns:p14="http://schemas.microsoft.com/office/powerpoint/2010/main" val="26949671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ATTI SOGGETTI A PUBBLICAZIONE</a:t>
            </a:r>
            <a:endParaRPr lang="it-IT" dirty="0"/>
          </a:p>
        </p:txBody>
      </p:sp>
      <p:sp>
        <p:nvSpPr>
          <p:cNvPr id="3" name="Segnaposto contenuto 2"/>
          <p:cNvSpPr>
            <a:spLocks noGrp="1"/>
          </p:cNvSpPr>
          <p:nvPr>
            <p:ph idx="1"/>
          </p:nvPr>
        </p:nvSpPr>
        <p:spPr/>
        <p:txBody>
          <a:bodyPr/>
          <a:lstStyle/>
          <a:p>
            <a:r>
              <a:rPr lang="it-IT" dirty="0"/>
              <a:t>due categorie di atti soggetti a pubblicazione</a:t>
            </a:r>
            <a:r>
              <a:rPr lang="it-IT" dirty="0" smtClean="0"/>
              <a:t>.</a:t>
            </a:r>
          </a:p>
          <a:p>
            <a:pPr marL="514350" indent="-514350">
              <a:buAutoNum type="arabicPeriod"/>
            </a:pPr>
            <a:r>
              <a:rPr lang="it-IT" dirty="0" smtClean="0"/>
              <a:t>Quelli </a:t>
            </a:r>
            <a:r>
              <a:rPr lang="it-IT" dirty="0"/>
              <a:t>oggetto di pubblicazione obbligatoria che sono indicati espressamente dalla legge e che “devono” essere resi disponibili sui siti delle pubbliche amministrazioni </a:t>
            </a:r>
          </a:p>
          <a:p>
            <a:pPr marL="514350" indent="-514350">
              <a:buAutoNum type="arabicPeriod"/>
            </a:pPr>
            <a:r>
              <a:rPr lang="it-IT" dirty="0" smtClean="0"/>
              <a:t>quelli </a:t>
            </a:r>
            <a:r>
              <a:rPr lang="it-IT" dirty="0"/>
              <a:t>invece oggetto di pubblicazione facoltativa che “possono” a norma dell’articolo 4, comma 3, essere diffusi attraverso i siti istituzionali, con il solo limite di “</a:t>
            </a:r>
            <a:r>
              <a:rPr lang="it-IT" dirty="0" err="1"/>
              <a:t>anonimizzazione</a:t>
            </a:r>
            <a:r>
              <a:rPr lang="it-IT" dirty="0"/>
              <a:t>” dei dati personali eventualmente presenti. </a:t>
            </a:r>
          </a:p>
          <a:p>
            <a:endParaRPr lang="it-IT" dirty="0"/>
          </a:p>
        </p:txBody>
      </p:sp>
    </p:spTree>
    <p:extLst>
      <p:ext uri="{BB962C8B-B14F-4D97-AF65-F5344CB8AC3E}">
        <p14:creationId xmlns:p14="http://schemas.microsoft.com/office/powerpoint/2010/main" val="30356983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1. Atti obbligatoriamente pubblicizzati</a:t>
            </a:r>
            <a:endParaRPr lang="it-IT" dirty="0"/>
          </a:p>
        </p:txBody>
      </p:sp>
      <p:sp>
        <p:nvSpPr>
          <p:cNvPr id="3" name="Segnaposto contenuto 2"/>
          <p:cNvSpPr>
            <a:spLocks noGrp="1"/>
          </p:cNvSpPr>
          <p:nvPr>
            <p:ph idx="1"/>
          </p:nvPr>
        </p:nvSpPr>
        <p:spPr/>
        <p:txBody>
          <a:bodyPr/>
          <a:lstStyle/>
          <a:p>
            <a:r>
              <a:rPr lang="it-IT" dirty="0"/>
              <a:t>Alle amministrazioni regolate da fonte statale si impone di rendere accessibili sui siti web i riferimenti normativi corredati dei link al servizio “Normativa” relativi all’istituzione, organizzazione e attività delle stesse, oltre che le direttive, le circolari, i programmi e in generale ogni atto che dispone sull’organizzazione, sulle funzioni, sugli obiettivi, compresi i codici di condotta. </a:t>
            </a:r>
            <a:endParaRPr lang="it-IT" dirty="0" smtClean="0"/>
          </a:p>
          <a:p>
            <a:r>
              <a:rPr lang="it-IT" dirty="0" smtClean="0"/>
              <a:t>Con </a:t>
            </a:r>
            <a:r>
              <a:rPr lang="it-IT" dirty="0"/>
              <a:t>riferimento agli Statuti e alle norme di legge regionali, che regolano </a:t>
            </a:r>
            <a:r>
              <a:rPr lang="it-IT" dirty="0" err="1"/>
              <a:t>funzioni,organizzazione</a:t>
            </a:r>
            <a:r>
              <a:rPr lang="it-IT" dirty="0"/>
              <a:t> e svolgimento di attività, il legislatore ha imposto un obbligo di pubblicazione alle amministrazioni regionali e locali</a:t>
            </a:r>
            <a:r>
              <a:rPr lang="it-IT" dirty="0" smtClean="0"/>
              <a:t>, senza indicare le modalità </a:t>
            </a:r>
            <a:endParaRPr lang="it-IT" dirty="0"/>
          </a:p>
        </p:txBody>
      </p:sp>
    </p:spTree>
    <p:extLst>
      <p:ext uri="{BB962C8B-B14F-4D97-AF65-F5344CB8AC3E}">
        <p14:creationId xmlns:p14="http://schemas.microsoft.com/office/powerpoint/2010/main" val="21661459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sp>
        <p:nvSpPr>
          <p:cNvPr id="3" name="Segnaposto contenuto 2"/>
          <p:cNvSpPr>
            <a:spLocks noGrp="1"/>
          </p:cNvSpPr>
          <p:nvPr>
            <p:ph idx="1"/>
          </p:nvPr>
        </p:nvSpPr>
        <p:spPr/>
        <p:txBody>
          <a:bodyPr/>
          <a:lstStyle/>
          <a:p>
            <a:pPr lvl="0"/>
            <a:r>
              <a:rPr lang="it-IT" u="sng" dirty="0"/>
              <a:t>Organizzazione delle pubbliche amministrazioni: </a:t>
            </a:r>
            <a:endParaRPr lang="it-IT" dirty="0"/>
          </a:p>
          <a:p>
            <a:r>
              <a:rPr lang="it-IT" dirty="0"/>
              <a:t>le amministrazioni pubbliche  devono  pubblicare on line e aggiornare le informazioni e: </a:t>
            </a:r>
          </a:p>
          <a:p>
            <a:pPr lvl="0"/>
            <a:r>
              <a:rPr lang="it-IT" dirty="0"/>
              <a:t> i dati concernenti la propria organizzazione,</a:t>
            </a:r>
          </a:p>
          <a:p>
            <a:pPr lvl="0"/>
            <a:r>
              <a:rPr lang="it-IT" dirty="0"/>
              <a:t> i dati relativi agli organi di indirizzo politico e di amministrazione e gestione, con l’indicazione delle rispettive competenze; </a:t>
            </a:r>
          </a:p>
          <a:p>
            <a:pPr lvl="0"/>
            <a:r>
              <a:rPr lang="it-IT" dirty="0"/>
              <a:t>l’articolazione degli uffici, le competenze e le risorse a disposizione di ciascun ufficio, anche di livello dirigenziale non generale, i nomi dei dirigenti responsabili dei singoli uffici.  </a:t>
            </a:r>
          </a:p>
          <a:p>
            <a:endParaRPr lang="it-IT" dirty="0"/>
          </a:p>
        </p:txBody>
      </p:sp>
    </p:spTree>
    <p:extLst>
      <p:ext uri="{BB962C8B-B14F-4D97-AF65-F5344CB8AC3E}">
        <p14:creationId xmlns:p14="http://schemas.microsoft.com/office/powerpoint/2010/main" val="13420004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a:t>Ai fini della piena accessibilità e comprensibilità i dati relativi l’organizzazione dell’amministrazione devono essere illustrati in forma semplificata mediante    organigramma o altre rappresentazioni grafiche. Inoltre il decreto prescrive la pubblicazione on line anche dell’elenco dei numeri di telefono, delle caselle di posta elettronica istituzionali e delle caselle di posta elettronica certificata, cui il cittadino possa risolversi per qualsiasi richiesta inerente i compiti istituzionale degli enti. Si tratta di un onere informativo finalizzato a favorire il contatto e il dialogo dell’amministrazione con il cittadino.  </a:t>
            </a:r>
          </a:p>
          <a:p>
            <a:endParaRPr lang="it-IT" dirty="0"/>
          </a:p>
        </p:txBody>
      </p:sp>
    </p:spTree>
    <p:extLst>
      <p:ext uri="{BB962C8B-B14F-4D97-AF65-F5344CB8AC3E}">
        <p14:creationId xmlns:p14="http://schemas.microsoft.com/office/powerpoint/2010/main" val="36565826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20000"/>
          </a:bodyPr>
          <a:lstStyle/>
          <a:p>
            <a:pPr lvl="0"/>
            <a:r>
              <a:rPr lang="it-IT" u="sng" dirty="0"/>
              <a:t>Organi di indirizzo politico</a:t>
            </a:r>
            <a:endParaRPr lang="it-IT" dirty="0"/>
          </a:p>
          <a:p>
            <a:r>
              <a:rPr lang="it-IT" dirty="0"/>
              <a:t>il decreto introduce nuovi obblighi di pubblicazione concernenti i  dati relativi ai redditi e la condizione patrimoniale dei componenti degli organi di indirizzo politico. Trattasi di titolari di incarichi politici, di carattere elettivo o comunque di esercizio di poteri di indirizzo politico, di livello statale, di livello regionale, locale. </a:t>
            </a:r>
          </a:p>
          <a:p>
            <a:r>
              <a:rPr lang="it-IT" dirty="0"/>
              <a:t>Sono compresi anche  i coniugi non separati e parenti entro il secondo grado, ma solo se vi consentono.</a:t>
            </a:r>
          </a:p>
          <a:p>
            <a:r>
              <a:rPr lang="it-IT" dirty="0"/>
              <a:t>La pubblicazione on line dei compensi percepiti dai componenti di indirizzo politico è stata introdotta nell’ottica di prevenzione di episodi distorsivi dell’imparzialità dell’azione amministrativa verificatesi negli ultimi anni e come strumento finalizzato alla promozione dell’integrità, allo sviluppo della cultura della legalità in funzione preventiva dei fenomeni corruttivi. </a:t>
            </a:r>
          </a:p>
          <a:p>
            <a:endParaRPr lang="it-IT" dirty="0"/>
          </a:p>
        </p:txBody>
      </p:sp>
    </p:spTree>
    <p:extLst>
      <p:ext uri="{BB962C8B-B14F-4D97-AF65-F5344CB8AC3E}">
        <p14:creationId xmlns:p14="http://schemas.microsoft.com/office/powerpoint/2010/main" val="16177504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Di essi le pubbliche amministrazioni sono tenute a pubblicare: l’atto di nomina, il curriculum, i compensi di qualsiasi natura connessi alla carica, rimborsi per viaggi o missioni pagati con fondi pubblici, dati relativi all’assunzione di altre cariche, presso enti pubblici o privati, e i relativi compensi.  </a:t>
            </a:r>
          </a:p>
          <a:p>
            <a:r>
              <a:rPr lang="it-IT" dirty="0" smtClean="0"/>
              <a:t>La pubblicazione deve avvenire entro tre mesi dalla elezione o nomina e per i tre anni successivi alla cessazione del mandato o dell’incarico dei soggetti. La durata della pubblicazione on line è diversa per i dati relativi alla situazione patrimoniale  i quali sono pubblicati fino alla cessazione dell’incarico o del mandato e decorso il termine di pubblicazione non sono trasferiti nelle sezioni di archivio dei siti internet istituzionali.</a:t>
            </a:r>
          </a:p>
          <a:p>
            <a:r>
              <a:rPr lang="it-IT" dirty="0" smtClean="0"/>
              <a:t> </a:t>
            </a:r>
            <a:endParaRPr lang="it-IT" dirty="0"/>
          </a:p>
        </p:txBody>
      </p:sp>
    </p:spTree>
    <p:extLst>
      <p:ext uri="{BB962C8B-B14F-4D97-AF65-F5344CB8AC3E}">
        <p14:creationId xmlns:p14="http://schemas.microsoft.com/office/powerpoint/2010/main" val="37719737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Il codice in materia di trasparenza  amministrativa prevede all’articolo 47 comma 1 sanzioni amministrative pecuniarie a carico del responsabile della mancata pubblicazione , in caso di mancata o incompleta comunicazione delle informazioni dei dati di cui all’articolo  14 .</a:t>
            </a:r>
          </a:p>
          <a:p>
            <a:endParaRPr lang="it-IT" dirty="0"/>
          </a:p>
        </p:txBody>
      </p:sp>
    </p:spTree>
    <p:extLst>
      <p:ext uri="{BB962C8B-B14F-4D97-AF65-F5344CB8AC3E}">
        <p14:creationId xmlns:p14="http://schemas.microsoft.com/office/powerpoint/2010/main" val="39965725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pPr lvl="0"/>
            <a:r>
              <a:rPr lang="it-IT" u="sng" dirty="0"/>
              <a:t>Titolari di incarichi dirigenziali e di collaborazione o consulenza</a:t>
            </a:r>
            <a:endParaRPr lang="it-IT" dirty="0"/>
          </a:p>
          <a:p>
            <a:r>
              <a:rPr lang="it-IT" dirty="0"/>
              <a:t>La finalità delle disposizioni  dell’articolo 15 è quella di favorire il controllo diffuso sulle attività della pubblica amministrazione e prevenire e contrastare i fenomeni di corruzione.</a:t>
            </a:r>
          </a:p>
          <a:p>
            <a:r>
              <a:rPr lang="it-IT" dirty="0"/>
              <a:t>Devono essere pubblicati per i titolari di incarichi amministrativi di vertice e di incarichi dirigenziali, a qualsiasi titolo conferiti nonché  di collaborazione o consulenza: gli estremi dell’atto di conferimento, il curriculum vitae, i dati relativi allo svolgimento di incarichi o la titolarità di cariche in enti di diritto privato regolati o finanziati dalla pubblica amministrazione e lo svolgimento di attività professionali;  i compensi percepiti con indicazioni delle eventuali componenti variabili e legate alla valutazione di risultato.</a:t>
            </a:r>
            <a:r>
              <a:rPr lang="it-IT" u="sng" dirty="0"/>
              <a:t> </a:t>
            </a:r>
            <a:endParaRPr lang="it-IT" dirty="0"/>
          </a:p>
          <a:p>
            <a:endParaRPr lang="it-IT" dirty="0"/>
          </a:p>
        </p:txBody>
      </p:sp>
    </p:spTree>
    <p:extLst>
      <p:ext uri="{BB962C8B-B14F-4D97-AF65-F5344CB8AC3E}">
        <p14:creationId xmlns:p14="http://schemas.microsoft.com/office/powerpoint/2010/main" val="21292990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Per i soggetti esterni l’amministrazione, la pubblicazione degli incarichi dirigenziali, di collaborazione o consulenza per i quali è atteso un compenso, e la prevista la comunicazione al Dipartimento della funzione pubblica sono condizioni per l’acquisizione dell’efficacia  dell’atto  e per la liquidazione dei compensi. </a:t>
            </a:r>
          </a:p>
          <a:p>
            <a:r>
              <a:rPr lang="it-IT" dirty="0" smtClean="0"/>
              <a:t>Il dirigente preposto deve verificare, prima di procedere alla liquidazione del compenso, il rispetto degli obblighi previsti in materia di pubblicazione, in caso contrario scattano la responsabilità dirigenziale e la sanzione pecuniaria pari alla somma corrisposta. Il decreto trasparenza richiede inoltre alle pubbliche amministrazioni la pubblicazione dell’elenco delle posizioni dirigenziali attribuite a persone, anche esterne alle pubbliche amministrazioni, individuate discrezionalmente dall’organo di indirizzo politico senza procedure pubbliche di selezione.</a:t>
            </a:r>
          </a:p>
          <a:p>
            <a:endParaRPr lang="it-IT" dirty="0"/>
          </a:p>
        </p:txBody>
      </p:sp>
    </p:spTree>
    <p:extLst>
      <p:ext uri="{BB962C8B-B14F-4D97-AF65-F5344CB8AC3E}">
        <p14:creationId xmlns:p14="http://schemas.microsoft.com/office/powerpoint/2010/main" val="26887977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a:bodyPr>
          <a:lstStyle/>
          <a:p>
            <a:pPr lvl="0"/>
            <a:r>
              <a:rPr lang="it-IT" u="sng" dirty="0"/>
              <a:t>Personale, valutazione delle performance e distribuzione premi</a:t>
            </a:r>
            <a:endParaRPr lang="it-IT" dirty="0"/>
          </a:p>
          <a:p>
            <a:r>
              <a:rPr lang="it-IT" dirty="0"/>
              <a:t>Il decreto approfondisce il profilo degli obblighi di pubblicazione on line dei dati relativi alla dotazione organica e al costo del personale con rapporto di lavoro indeterminato e determinato. Le pubbliche amministrazioni devono pubblicare: </a:t>
            </a:r>
          </a:p>
          <a:p>
            <a:r>
              <a:rPr lang="it-IT" dirty="0"/>
              <a:t>- il conto annuale del personale e delle spese sostenute, </a:t>
            </a:r>
          </a:p>
          <a:p>
            <a:r>
              <a:rPr lang="it-IT" dirty="0"/>
              <a:t>- i dati relativi ai tassi di assenza del personale;</a:t>
            </a:r>
          </a:p>
          <a:p>
            <a:r>
              <a:rPr lang="it-IT" dirty="0"/>
              <a:t>- l’elenco dei titolari dei contratti a tempo determinato e il loro costo complessivo sostenuto. La pubblicazione è finalizzata a prevenire, sia fenomeni di corruzione sia il ricorso eccessivo a forme di lavoro precario.</a:t>
            </a:r>
          </a:p>
          <a:p>
            <a:endParaRPr lang="it-IT" dirty="0"/>
          </a:p>
        </p:txBody>
      </p:sp>
    </p:spTree>
    <p:extLst>
      <p:ext uri="{BB962C8B-B14F-4D97-AF65-F5344CB8AC3E}">
        <p14:creationId xmlns:p14="http://schemas.microsoft.com/office/powerpoint/2010/main" val="4303098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smtClean="0"/>
              <a:t>- i dati relativi  agli incarichi, retribuiti e non retribuiti, conferiti annualmente ai propri dipendenti. </a:t>
            </a:r>
          </a:p>
          <a:p>
            <a:r>
              <a:rPr lang="it-IT" dirty="0" smtClean="0"/>
              <a:t>- i bandi di concorso per il reclutamento a qualsiasi titolo, di personale presso l’amministrazione, gli enti pubblici sono tenuti a tenere costantemente aggiornato l’elenco dei bandi in corso, nonché i bandi espletati nell’ultimo triennio, accompagnato dall’indicazione, per ciascuno di essi dei dipendenti assunti e delle spese effettuate.</a:t>
            </a:r>
          </a:p>
          <a:p>
            <a:r>
              <a:rPr lang="it-IT" dirty="0" smtClean="0"/>
              <a:t>- i dati relativi alla valutazione delle </a:t>
            </a:r>
            <a:r>
              <a:rPr lang="it-IT" i="1" dirty="0" smtClean="0"/>
              <a:t>performance</a:t>
            </a:r>
            <a:r>
              <a:rPr lang="it-IT" dirty="0" smtClean="0"/>
              <a:t> indicando l’ammontare complessivo dei premi collegati alla </a:t>
            </a:r>
            <a:r>
              <a:rPr lang="it-IT" i="1" dirty="0" smtClean="0"/>
              <a:t>performance</a:t>
            </a:r>
            <a:r>
              <a:rPr lang="it-IT" dirty="0" smtClean="0"/>
              <a:t> stanziati e di quelli effettivamente distribuiti, l’entità del premio mediamente conseguibile dal personale dirigente e non dirigenziale, alla distribuzione del trattamento accessorio, in forma aggregata.</a:t>
            </a:r>
          </a:p>
          <a:p>
            <a:endParaRPr lang="it-IT" dirty="0"/>
          </a:p>
        </p:txBody>
      </p:sp>
    </p:spTree>
    <p:extLst>
      <p:ext uri="{BB962C8B-B14F-4D97-AF65-F5344CB8AC3E}">
        <p14:creationId xmlns:p14="http://schemas.microsoft.com/office/powerpoint/2010/main" val="38392744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r>
              <a:rPr lang="it-IT" dirty="0" smtClean="0"/>
              <a:t>- i dati relativi ai livelli di benessere organizzativo. Tale obbligo è una novità recepita a seguito delle osservazioni e richieste presentate in materia dalle regioni. Per “benessere organizzativo” si intende lo stato di salute di una organizzazione in riferimento alla qualità della vita, al grado di benessere fisico, psicologico e sociale delle comunità lavorativa finalizzato al miglioramento qualitativo e quantitativo dei propri risultati. I dati sul benessere organizzativo devono essere comunicati e convergere nel portale del Dipartimento della funzione pubblica. </a:t>
            </a:r>
          </a:p>
          <a:p>
            <a:r>
              <a:rPr lang="it-IT" dirty="0" smtClean="0"/>
              <a:t>L’importanza della trasparenza e il ruolo strategico delle pubblicazioni on line dei dati sullo stress correlato sono stati sottolineati dal documento a cura della </a:t>
            </a:r>
            <a:r>
              <a:rPr lang="it-IT" dirty="0" err="1" smtClean="0"/>
              <a:t>CiVIT</a:t>
            </a:r>
            <a:r>
              <a:rPr lang="it-IT" dirty="0" smtClean="0"/>
              <a:t> del 2013 ad oggetto “</a:t>
            </a:r>
            <a:r>
              <a:rPr lang="it-IT" i="1" dirty="0" smtClean="0"/>
              <a:t>Modelli per la realizzazione di indagini sul personale dipendente volte a rivelare il livello di benessere organizzativo e il grado di condivisione del sistema di misurazione nonché la rilevazione della valutazione del proprio superiore gerarchico”</a:t>
            </a:r>
            <a:r>
              <a:rPr lang="it-IT" dirty="0" smtClean="0"/>
              <a:t> che evidenzia come la mancata pubblicazione dei risultati delle indagini sullo stress e la mancata implementazione delle necessarie azioni finalizzate a promuovere o ridimensionare le problematiche emerse dalle indagini, abbiano l’effetto di demotivare il personale dipendente. </a:t>
            </a:r>
          </a:p>
          <a:p>
            <a:endParaRPr lang="it-IT" dirty="0"/>
          </a:p>
        </p:txBody>
      </p:sp>
    </p:spTree>
    <p:extLst>
      <p:ext uri="{BB962C8B-B14F-4D97-AF65-F5344CB8AC3E}">
        <p14:creationId xmlns:p14="http://schemas.microsoft.com/office/powerpoint/2010/main" val="22554616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 I dati sulla contrattazione collettiva e in particolare i riferimenti necessari per la consultazione dei contratti e accordi collettivi nazionali e le eventuali interpretazioni autentiche.</a:t>
            </a:r>
          </a:p>
          <a:p>
            <a:r>
              <a:rPr lang="it-IT" dirty="0" err="1" smtClean="0"/>
              <a:t>CiVIT</a:t>
            </a:r>
            <a:r>
              <a:rPr lang="it-IT" dirty="0" smtClean="0"/>
              <a:t> 2013  testo del 29/05/2013 “Modelli per la realizzazione di indagini sul personale dipendente volte a rilevare il livello di benessere organizzativo e il grado di condivisione del sistema di misurazione nonché la  rilevazione della valutazione del proprio superiore gerarchico” (art. 14, comma 5 del decreto legislativo del 27 ottobre 2009, n. 150). </a:t>
            </a:r>
          </a:p>
          <a:p>
            <a:endParaRPr lang="it-IT" dirty="0"/>
          </a:p>
        </p:txBody>
      </p:sp>
    </p:spTree>
    <p:extLst>
      <p:ext uri="{BB962C8B-B14F-4D97-AF65-F5344CB8AC3E}">
        <p14:creationId xmlns:p14="http://schemas.microsoft.com/office/powerpoint/2010/main" val="39230393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pPr lvl="0"/>
            <a:r>
              <a:rPr lang="it-IT" u="sng" dirty="0"/>
              <a:t>Enti pubblici vigilati - enti di diritto privato in controllo pubblico -  partecipazioni in società di diritto privato.</a:t>
            </a:r>
            <a:endParaRPr lang="it-IT" dirty="0"/>
          </a:p>
          <a:p>
            <a:r>
              <a:rPr lang="it-IT" dirty="0"/>
              <a:t>Le pubbliche amministrazioni sono tenute a pubblicare online ed aggiornare ogni anno l’elenco:</a:t>
            </a:r>
          </a:p>
          <a:p>
            <a:r>
              <a:rPr lang="it-IT" dirty="0"/>
              <a:t>-  degli enti pubblici, istituiti, vigilati e finanziati dall’amministrazione medesima, </a:t>
            </a:r>
          </a:p>
          <a:p>
            <a:r>
              <a:rPr lang="it-IT" dirty="0"/>
              <a:t>- delle società di cui detengono, direttamente o indirettamente quote di partecipazione anche minoritaria</a:t>
            </a:r>
          </a:p>
          <a:p>
            <a:r>
              <a:rPr lang="it-IT" dirty="0"/>
              <a:t>- di tutti gli enti di diritto privato, comunque denominati in controllo dell’amministrazione. </a:t>
            </a:r>
          </a:p>
          <a:p>
            <a:r>
              <a:rPr lang="it-IT" dirty="0"/>
              <a:t>Il decreto prevede delle specifiche sanzioni in materia nel caso di mancata o incompleta pubblicazione ei dati richiesti quali  il divieto di erogazione di somme a qualsivoglia titolo al fine di incentivare le amministrazioni ad adeguarsi agli adempimenti richiesti e  specifiche sanzioni amministrative pecuniarie. </a:t>
            </a:r>
          </a:p>
          <a:p>
            <a:r>
              <a:rPr lang="it-IT" dirty="0"/>
              <a:t> </a:t>
            </a:r>
          </a:p>
          <a:p>
            <a:endParaRPr lang="it-IT" dirty="0"/>
          </a:p>
        </p:txBody>
      </p:sp>
    </p:spTree>
    <p:extLst>
      <p:ext uri="{BB962C8B-B14F-4D97-AF65-F5344CB8AC3E}">
        <p14:creationId xmlns:p14="http://schemas.microsoft.com/office/powerpoint/2010/main" val="18336981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0000" lnSpcReduction="20000"/>
          </a:bodyPr>
          <a:lstStyle/>
          <a:p>
            <a:pPr lvl="0"/>
            <a:r>
              <a:rPr lang="it-IT" u="sng" dirty="0" smtClean="0"/>
              <a:t>provvedimenti amministrativi</a:t>
            </a:r>
            <a:endParaRPr lang="it-IT" dirty="0" smtClean="0"/>
          </a:p>
          <a:p>
            <a:r>
              <a:rPr lang="it-IT" dirty="0" smtClean="0"/>
              <a:t>Il decreto legislativo 33 del 2013, all’articolo 23, propone un preciso elenco dei provvedimenti amministrativi, adottati sia dagli organi di indirizzo politico e dai dirigenti che devono essere pubblicati e aggiornati dalle amministrazioni ogni sei mesi sui propri siti nella sezione “Amministrazione Trasparente”. Si tratta di quattro categorie di provvedimenti conclusivi di procedimenti che assumono particolare interesse poiché incidenti sulle posizioni soggettive di terzi o comunque implicanti un esborso rilevante di spesa pubblica e dei quali l’amministrazione è chiamata a rendere conto della sua decisione finale davanti alla collettività:</a:t>
            </a:r>
          </a:p>
          <a:p>
            <a:r>
              <a:rPr lang="it-IT" dirty="0" smtClean="0"/>
              <a:t>1. - autorizzazione o concessione</a:t>
            </a:r>
          </a:p>
          <a:p>
            <a:r>
              <a:rPr lang="it-IT" dirty="0" smtClean="0"/>
              <a:t>2. - scelta del contraente per l’affidamento di lavori, forniture e servizi e modalità di selezione</a:t>
            </a:r>
          </a:p>
          <a:p>
            <a:r>
              <a:rPr lang="it-IT" dirty="0" smtClean="0"/>
              <a:t>3. - concorsi e prove selettive per l’assunzione di personale e progressioni di carriera</a:t>
            </a:r>
          </a:p>
          <a:p>
            <a:r>
              <a:rPr lang="it-IT" dirty="0" smtClean="0"/>
              <a:t>4. - accordi con soggetti privati o altre amministrazioni.</a:t>
            </a:r>
          </a:p>
          <a:p>
            <a:r>
              <a:rPr lang="it-IT" dirty="0" smtClean="0"/>
              <a:t>il legislatore precisa che l’obbligo di pubblicazione sussiste  “</a:t>
            </a:r>
            <a:r>
              <a:rPr lang="it-IT" i="1" dirty="0" smtClean="0"/>
              <a:t>con particolare riferimento</a:t>
            </a:r>
            <a:r>
              <a:rPr lang="it-IT" dirty="0" smtClean="0"/>
              <a:t>” alle categorie elencate, intendendo che queste non costituiscono un’elencazione tassativa ed esaustiva e  che la pubblicazione deve venire in forma di una scheda sintetica. </a:t>
            </a:r>
          </a:p>
          <a:p>
            <a:endParaRPr lang="it-IT" dirty="0"/>
          </a:p>
        </p:txBody>
      </p:sp>
    </p:spTree>
    <p:extLst>
      <p:ext uri="{BB962C8B-B14F-4D97-AF65-F5344CB8AC3E}">
        <p14:creationId xmlns:p14="http://schemas.microsoft.com/office/powerpoint/2010/main" val="14203874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u="sng" dirty="0"/>
              <a:t>dati aggregati e rispetto dei temi procedimentali</a:t>
            </a:r>
            <a:endParaRPr lang="it-IT" dirty="0"/>
          </a:p>
          <a:p>
            <a:r>
              <a:rPr lang="it-IT" dirty="0"/>
              <a:t>Si tratta di un onere che grava solo sulle amministrazioni che organizzano in forma aggregata i dati relativi alla propria attività amministrativa a fini conoscitrici e statistici.  I dati aggregati sono quei dati che combinano insieme informazioni relative a comportamenti, scelte di consumo, preferenze, malattie, studi per categorie di persone omogenee che sono il risultato  di una elaborazione che comporta una sintesi dei dati elementari.</a:t>
            </a:r>
          </a:p>
          <a:p>
            <a:endParaRPr lang="it-IT" dirty="0"/>
          </a:p>
        </p:txBody>
      </p:sp>
    </p:spTree>
    <p:extLst>
      <p:ext uri="{BB962C8B-B14F-4D97-AF65-F5344CB8AC3E}">
        <p14:creationId xmlns:p14="http://schemas.microsoft.com/office/powerpoint/2010/main" val="32573985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r>
              <a:rPr lang="it-IT" u="sng" dirty="0"/>
              <a:t>controlli sulle imprese</a:t>
            </a:r>
            <a:endParaRPr lang="it-IT" dirty="0"/>
          </a:p>
          <a:p>
            <a:r>
              <a:rPr lang="it-IT" dirty="0"/>
              <a:t>la previsione dell’articolo 25 risponde all’obiettivo della semplificazione dei controlli sulle imprese e richiama la necessità di pubblicazione dell’elenco delle tipologie di controllo cui le imprese sono assoggettate nonché degli obblighi e degli adempimenti oggetto delle attività di controllo che le imprese sono tenute a rispettare. </a:t>
            </a:r>
          </a:p>
          <a:p>
            <a:r>
              <a:rPr lang="it-IT" dirty="0"/>
              <a:t>La pubblicazione deve avvenire in modo dettagliato e facilmente comprensibile sui propri siti istituzionali e sul sito </a:t>
            </a:r>
            <a:r>
              <a:rPr lang="it-IT" u="sng" dirty="0">
                <a:hlinkClick r:id="rId2"/>
              </a:rPr>
              <a:t>www.impresainungiorno.gov.it</a:t>
            </a:r>
            <a:r>
              <a:rPr lang="it-IT" dirty="0"/>
              <a:t> .</a:t>
            </a:r>
          </a:p>
          <a:p>
            <a:endParaRPr lang="it-IT" dirty="0"/>
          </a:p>
        </p:txBody>
      </p:sp>
    </p:spTree>
    <p:extLst>
      <p:ext uri="{BB962C8B-B14F-4D97-AF65-F5344CB8AC3E}">
        <p14:creationId xmlns:p14="http://schemas.microsoft.com/office/powerpoint/2010/main" val="65753273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pPr lvl="0"/>
            <a:r>
              <a:rPr lang="it-IT" u="sng" dirty="0" smtClean="0"/>
              <a:t>provvedimenti attuativi di vantaggi economici</a:t>
            </a:r>
            <a:endParaRPr lang="it-IT" dirty="0" smtClean="0"/>
          </a:p>
          <a:p>
            <a:r>
              <a:rPr lang="it-IT" dirty="0" smtClean="0"/>
              <a:t>Viene codificato in via generale un principio importante, quello della obbligatoria pubblicazione di tutti gli atti di concessione e attribuzione dei vantaggi economici a privati, siano essi persone fisiche o enti che prevedano un esborso di danaro pubblico senza corrispettivo.</a:t>
            </a:r>
          </a:p>
          <a:p>
            <a:r>
              <a:rPr lang="it-IT" dirty="0" smtClean="0"/>
              <a:t>L’articolo 26 al comma 3, fissa un limite di spesa al di sopra del quale scattano le sanzioni e stabilisce che tutti gli atti attributivi di vantaggi economici superiori a mille euro, nel corso dell’anno solare verso lo stesso destinatario, la pubblicazione costituisce condizione legale di efficacia. </a:t>
            </a:r>
          </a:p>
          <a:p>
            <a:r>
              <a:rPr lang="it-IT" dirty="0" smtClean="0"/>
              <a:t>La pubblicazione quindi diviene indispensabile perché il beneficiario possa ambire alla liquidazione del previsto trattamento economico.</a:t>
            </a:r>
          </a:p>
          <a:p>
            <a:r>
              <a:rPr lang="it-IT" dirty="0" smtClean="0"/>
              <a:t>Il legislatore ha provveduto ad escludere la pubblicazione dei dati identificativi delle persone fisiche destinatarie di provvedimenti, quando da tali dati sia possibile ricavare informazioni relative allo stato di salute o una situazione di disagio economico-sociale, la cui diffusione sul web potrebbe danneggiare gli interessati.</a:t>
            </a:r>
          </a:p>
          <a:p>
            <a:endParaRPr lang="it-IT" dirty="0"/>
          </a:p>
        </p:txBody>
      </p:sp>
    </p:spTree>
    <p:extLst>
      <p:ext uri="{BB962C8B-B14F-4D97-AF65-F5344CB8AC3E}">
        <p14:creationId xmlns:p14="http://schemas.microsoft.com/office/powerpoint/2010/main" val="2110412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r>
              <a:rPr lang="it-IT" u="sng" dirty="0"/>
              <a:t>controlli sull’organizzazione e sull’attività</a:t>
            </a:r>
            <a:endParaRPr lang="it-IT" dirty="0"/>
          </a:p>
          <a:p>
            <a:r>
              <a:rPr lang="it-IT" dirty="0"/>
              <a:t>L’articolo 31 prevede l’obbligo di pubblicazione dei rilievi non recepiti degli organi di controllo interno, di quelli degli organi di revisione amministrativa e contabile e di tutti i rilievi, </a:t>
            </a:r>
            <a:r>
              <a:rPr lang="it-IT" dirty="0" err="1"/>
              <a:t>ancorchè</a:t>
            </a:r>
            <a:r>
              <a:rPr lang="it-IT" dirty="0"/>
              <a:t> recepiti della Corte dei conti, che hanno ad oggetto l’organizzazione e l’attività delle amministrazioni.</a:t>
            </a:r>
          </a:p>
          <a:p>
            <a:r>
              <a:rPr lang="it-IT" dirty="0"/>
              <a:t>L’intento del legislatore è evidentemente quello di rendere responsabili gli organi amministrativi non soltanto di fronte agli organi di indirizzo politico-amministrativo, ma anche di fronte agli amministrati. </a:t>
            </a:r>
          </a:p>
          <a:p>
            <a:r>
              <a:rPr lang="it-IT" dirty="0"/>
              <a:t>Tale decisione di rendere pubblici gli esiti della funzione di controllo interna o esterna, rappresenta sicuramente l’obiettivo di porre fine all’autoreferenzialità di un controllo solo formale, che rimanendo all’interno dell’amministrazione, rischiava di essere inefficace. </a:t>
            </a:r>
          </a:p>
          <a:p>
            <a:r>
              <a:rPr lang="it-IT" dirty="0"/>
              <a:t>Il decreto trasparenza, imponendo la pubblicazione degli atti contenenti gli esiti del controllo interno, quando non recepiti, costringe oggi le amministrazioni a rilevare all’esterno il mancato adeguamento ai rilievi riscontrati. </a:t>
            </a:r>
          </a:p>
          <a:p>
            <a:endParaRPr lang="it-IT" dirty="0"/>
          </a:p>
        </p:txBody>
      </p:sp>
    </p:spTree>
    <p:extLst>
      <p:ext uri="{BB962C8B-B14F-4D97-AF65-F5344CB8AC3E}">
        <p14:creationId xmlns:p14="http://schemas.microsoft.com/office/powerpoint/2010/main" val="10896155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smtClean="0"/>
              <a:t>Oggi la </a:t>
            </a:r>
            <a:r>
              <a:rPr lang="it-IT" dirty="0" err="1" smtClean="0"/>
              <a:t>CiVIT</a:t>
            </a:r>
            <a:r>
              <a:rPr lang="it-IT" dirty="0" smtClean="0"/>
              <a:t>, con i nuovi poteri sanzionatori riconosciuti, anche nella veste di Autorità nazionale anticorruzione, è incaricata di un ruolo di controllo molto penetrante nei confronti degli enti, che si estende fino alla valutazione dell’esatto adempimento degli obblighi di pubblicazione previsti dal decreto. In caso di inadempimento, o adempimento parziale la </a:t>
            </a:r>
            <a:r>
              <a:rPr lang="it-IT" dirty="0" err="1" smtClean="0"/>
              <a:t>CiVIT</a:t>
            </a:r>
            <a:r>
              <a:rPr lang="it-IT" dirty="0" smtClean="0"/>
              <a:t>, oltre a segnalarlo agli organi competenti, come previsto dall’articolo 45 ha sempre l’obbligo di rendere pubblici tutti i provvedimenti di controllo, pubblicandoli sul proprio sito, in modo da far conoscere ai cittadini se le amministrazioni operano nel rispetto della trasparenza.  </a:t>
            </a:r>
          </a:p>
          <a:p>
            <a:r>
              <a:rPr lang="it-IT" dirty="0" smtClean="0"/>
              <a:t>La pubblicazione dei dati relativi al controllo, sia interno che della magistratura contabile, sull’attività e l’organizzazione  amministrativa ha lo scopo di deterrente per spingere gli organi amministrativi a operare bene, perché favorisce il controllo </a:t>
            </a:r>
          </a:p>
          <a:p>
            <a:r>
              <a:rPr lang="it-IT" dirty="0" smtClean="0"/>
              <a:t>diffuso da parte dei cittadini che attraverso la conoscenza di come essi esercitano il loro potere, potrebbero fare emergere gestioni poco regolari. </a:t>
            </a:r>
          </a:p>
          <a:p>
            <a:endParaRPr lang="it-IT" dirty="0"/>
          </a:p>
        </p:txBody>
      </p:sp>
    </p:spTree>
    <p:extLst>
      <p:ext uri="{BB962C8B-B14F-4D97-AF65-F5344CB8AC3E}">
        <p14:creationId xmlns:p14="http://schemas.microsoft.com/office/powerpoint/2010/main" val="88514281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pPr lvl="2"/>
            <a:r>
              <a:rPr lang="it-IT" b="1" i="1" dirty="0"/>
              <a:t>Obblighi di pubblicazione concernenti l’uso delle risorse</a:t>
            </a:r>
            <a:endParaRPr lang="it-IT" dirty="0"/>
          </a:p>
          <a:p>
            <a:pPr lvl="0"/>
            <a:r>
              <a:rPr lang="it-IT" u="sng" dirty="0"/>
              <a:t>Dati di bilancio</a:t>
            </a:r>
            <a:endParaRPr lang="it-IT" dirty="0"/>
          </a:p>
          <a:p>
            <a:r>
              <a:rPr lang="it-IT" dirty="0"/>
              <a:t>Le pubbliche amministrazioni sono tenute alla pubblicazione dei </a:t>
            </a:r>
            <a:r>
              <a:rPr lang="it-IT" i="1" dirty="0"/>
              <a:t>“dati relativi al bilancio di previsione e quello consuntivo di ciascun anno in forma sintetica, aggregata e semplificata anche con il ricorso a  rappresentazioni grafiche, al fine di assicurare la piena accessibilità e comprensibilità. </a:t>
            </a:r>
            <a:r>
              <a:rPr lang="it-IT" dirty="0"/>
              <a:t>L’articolo 29 sembra orientato a fornire a qualunque cittadino gli strumenti per comprendere i dati di bilancio. Il comma 2 prevede che le pubbliche amministrazioni pubblichino il “</a:t>
            </a:r>
            <a:r>
              <a:rPr lang="it-IT" i="1" dirty="0"/>
              <a:t>Piano degli indicatori e risultati attesi di bilancio” </a:t>
            </a:r>
            <a:r>
              <a:rPr lang="it-IT" dirty="0"/>
              <a:t>in forma sintetica, redatto e aggiornato contestualmente ad ogni bilancio di previsione e consuntivo.  </a:t>
            </a:r>
          </a:p>
          <a:p>
            <a:pPr lvl="0"/>
            <a:r>
              <a:rPr lang="it-IT" u="sng" dirty="0"/>
              <a:t>gestione del patrimonio immobiliare</a:t>
            </a:r>
            <a:endParaRPr lang="it-IT" dirty="0"/>
          </a:p>
          <a:p>
            <a:r>
              <a:rPr lang="it-IT" dirty="0"/>
              <a:t>Le pubbliche amministrazioni hanno l’esplicito obbligo di pubblicare le informazioni  identificative degli immobili posseduti, insieme ai canoni di locazione o di affitto versati o percepiti.</a:t>
            </a:r>
          </a:p>
          <a:p>
            <a:endParaRPr lang="it-IT" dirty="0"/>
          </a:p>
        </p:txBody>
      </p:sp>
    </p:spTree>
    <p:extLst>
      <p:ext uri="{BB962C8B-B14F-4D97-AF65-F5344CB8AC3E}">
        <p14:creationId xmlns:p14="http://schemas.microsoft.com/office/powerpoint/2010/main" val="24276471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pPr lvl="0"/>
            <a:r>
              <a:rPr lang="it-IT" u="sng" dirty="0" smtClean="0"/>
              <a:t>Rendiconti di gruppi consiliari regionali e provinciali</a:t>
            </a:r>
            <a:endParaRPr lang="it-IT" dirty="0" smtClean="0"/>
          </a:p>
          <a:p>
            <a:r>
              <a:rPr lang="it-IT" dirty="0" smtClean="0"/>
              <a:t>L’ articolo 28</a:t>
            </a:r>
            <a:r>
              <a:rPr lang="it-IT" b="1" dirty="0" smtClean="0"/>
              <a:t> </a:t>
            </a:r>
            <a:r>
              <a:rPr lang="it-IT" dirty="0" smtClean="0"/>
              <a:t> obbliga le Regioni e le Provincie a rendere pubblici i rendiconti dei rispettivi gruppi consiliari. In realtà l’obbligo di pubblicità era previsto dall’articolo 1 comma 10 del decreto legge n. 174 del 2012 convertito in legge 213/2012 quando disponeva che questi dovevano essere allegati al conto consuntivo del consiglio regionale e pubblicati sul sito della regione, ma l’articolo 28 non solo estende l’obbligo ai consigli provinciali ma sottopone i rendiconti ad una disciplina della pubblicità molto più intensa e profonda, basti pensare alle norme sulla qualità dei dati o quelle relative il loro riuso. Oltre a prevedere l’obbligo di pubblicità la disposizione non solo individua nei rendiconti finanziari dei gruppi consiliari l’oggetto dell’obbligo ma chiarisce anche quali sono i due elementi che devono emergere: la quantità delle risorse assegnate o trasferite a ciascun gruppo e l’impiego di queste risorse. L’articolo in esame rende conoscibili anche gli atti e le relazioni degli organi di controllo e prevede delle sanzioni in caso di inadempimento degli obblighi di pubblicazione che consiste nel dimezzamento delle risorse spettanti ai gruppi nel corso dell’anno in cui è stata certificata l’inadempienza. </a:t>
            </a:r>
          </a:p>
          <a:p>
            <a:endParaRPr lang="it-IT" dirty="0"/>
          </a:p>
        </p:txBody>
      </p:sp>
    </p:spTree>
    <p:extLst>
      <p:ext uri="{BB962C8B-B14F-4D97-AF65-F5344CB8AC3E}">
        <p14:creationId xmlns:p14="http://schemas.microsoft.com/office/powerpoint/2010/main" val="7665872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pPr lvl="2" algn="l" rtl="0">
              <a:lnSpc>
                <a:spcPct val="90000"/>
              </a:lnSpc>
              <a:spcBef>
                <a:spcPct val="0"/>
              </a:spcBef>
            </a:pPr>
            <a:r>
              <a:rPr lang="it-IT" sz="3200" b="1" i="1" dirty="0" smtClean="0"/>
              <a:t>Obblighi di pubblicazione concernenti le prestazioni di servizi</a:t>
            </a:r>
            <a:r>
              <a:rPr lang="it-IT" sz="3200" dirty="0" smtClean="0"/>
              <a:t/>
            </a:r>
            <a:br>
              <a:rPr lang="it-IT" sz="3200" dirty="0" smtClean="0"/>
            </a:br>
            <a:endParaRPr lang="it-IT" sz="3200" dirty="0"/>
          </a:p>
        </p:txBody>
      </p:sp>
      <p:sp>
        <p:nvSpPr>
          <p:cNvPr id="3" name="Segnaposto contenuto 2"/>
          <p:cNvSpPr>
            <a:spLocks noGrp="1"/>
          </p:cNvSpPr>
          <p:nvPr>
            <p:ph idx="1"/>
          </p:nvPr>
        </p:nvSpPr>
        <p:spPr/>
        <p:txBody>
          <a:bodyPr>
            <a:normAutofit/>
          </a:bodyPr>
          <a:lstStyle/>
          <a:p>
            <a:pPr fontAlgn="base"/>
            <a:r>
              <a:rPr lang="it-IT" dirty="0" smtClean="0"/>
              <a:t>Trasparenza </a:t>
            </a:r>
            <a:r>
              <a:rPr lang="it-IT" dirty="0"/>
              <a:t>di “servizio” non solo perché queste informazioni costituiscono un servizio per gli utenti, ma perché esse formano parte integrante del servizio.  Una trasparenza rivolta al miglioramento degli standard e delle performance pubbliche come indicato dalla delibera  n. 3 del 2012 della </a:t>
            </a:r>
            <a:r>
              <a:rPr lang="it-IT" dirty="0" err="1"/>
              <a:t>CiVIT</a:t>
            </a:r>
            <a:r>
              <a:rPr lang="it-IT" dirty="0"/>
              <a:t> </a:t>
            </a:r>
            <a:r>
              <a:rPr lang="it-IT" i="1" dirty="0"/>
              <a:t>“Linee guida per il miglioramento degli strumenti per la qualità dei servizi pubblici”</a:t>
            </a:r>
            <a:r>
              <a:rPr lang="it-IT" dirty="0"/>
              <a:t> che ha evidenziato come la trasparenza vada considerata una delle fondamentali dimensioni di “qualità” dei servizi. Si tratta di una dimensione che corrisponde alla semplicità per l’utente e per tutti gli stakeholder di reperire, acquisire e comprendere le informazioni necessarie per poter usufruire al meglio del servizio di proprio interesse. </a:t>
            </a:r>
          </a:p>
        </p:txBody>
      </p:sp>
    </p:spTree>
    <p:extLst>
      <p:ext uri="{BB962C8B-B14F-4D97-AF65-F5344CB8AC3E}">
        <p14:creationId xmlns:p14="http://schemas.microsoft.com/office/powerpoint/2010/main" val="8986757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indent="0">
              <a:buNone/>
            </a:pPr>
            <a:r>
              <a:rPr lang="it-IT" dirty="0" smtClean="0"/>
              <a:t>obblighi informativi che si riferiscono </a:t>
            </a:r>
          </a:p>
          <a:p>
            <a:pPr marL="0" indent="0">
              <a:buNone/>
            </a:pPr>
            <a:r>
              <a:rPr lang="it-IT" dirty="0" smtClean="0"/>
              <a:t> - ai servizi </a:t>
            </a:r>
          </a:p>
          <a:p>
            <a:pPr marL="0" indent="0">
              <a:buNone/>
            </a:pPr>
            <a:r>
              <a:rPr lang="it-IT" dirty="0" smtClean="0"/>
              <a:t> - alla loro qualità, </a:t>
            </a:r>
          </a:p>
          <a:p>
            <a:pPr marL="0" indent="0">
              <a:buNone/>
            </a:pPr>
            <a:r>
              <a:rPr lang="it-IT" dirty="0" smtClean="0"/>
              <a:t> - ai costi ed ai tempi di erogazione, </a:t>
            </a:r>
          </a:p>
          <a:p>
            <a:pPr marL="0" indent="0">
              <a:buNone/>
            </a:pPr>
            <a:r>
              <a:rPr lang="it-IT" dirty="0" smtClean="0"/>
              <a:t> - altri ambiti come ai tempi dei pagamenti, oneri informativi, elementi relativi ai procedimenti amministrativi</a:t>
            </a:r>
          </a:p>
          <a:p>
            <a:endParaRPr lang="it-IT" dirty="0"/>
          </a:p>
        </p:txBody>
      </p:sp>
    </p:spTree>
    <p:extLst>
      <p:ext uri="{BB962C8B-B14F-4D97-AF65-F5344CB8AC3E}">
        <p14:creationId xmlns:p14="http://schemas.microsoft.com/office/powerpoint/2010/main" val="25876974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pPr marL="0" lvl="0" indent="0">
              <a:buNone/>
            </a:pPr>
            <a:r>
              <a:rPr lang="it-IT" u="sng" dirty="0"/>
              <a:t>servizi erogati </a:t>
            </a:r>
            <a:endParaRPr lang="it-IT" dirty="0"/>
          </a:p>
          <a:p>
            <a:pPr fontAlgn="base"/>
            <a:r>
              <a:rPr lang="it-IT" dirty="0"/>
              <a:t>La norma prevede obblighi di pubblicazione relativi alle </a:t>
            </a:r>
            <a:r>
              <a:rPr lang="it-IT" u="sng" dirty="0"/>
              <a:t>Carte dei servizi e agli standard di qualità dei servizi</a:t>
            </a:r>
            <a:r>
              <a:rPr lang="it-IT" dirty="0"/>
              <a:t> erogati. Detti </a:t>
            </a:r>
            <a:r>
              <a:rPr lang="it-IT" dirty="0" err="1"/>
              <a:t>standards</a:t>
            </a:r>
            <a:r>
              <a:rPr lang="it-IT" dirty="0"/>
              <a:t> sono stabiliti, per i concessionari di servizi pubblici, dalle autorità di regolazione del settore e, per le pubbliche amministrazioni, sono definiti dalle stesse in conformità delle disposizioni in materia di performance contenute nel D. </a:t>
            </a:r>
            <a:r>
              <a:rPr lang="it-IT" dirty="0" err="1"/>
              <a:t>Lgs</a:t>
            </a:r>
            <a:r>
              <a:rPr lang="it-IT" dirty="0"/>
              <a:t>. 150/2009. Le previsioni contenute nell’articolo 32 vanno collegate con quanto disposto dall’articolo 10 comma 5 dello stesso decreto  in base al quale “</a:t>
            </a:r>
            <a:r>
              <a:rPr lang="it-IT" i="1" dirty="0"/>
              <a:t>al fine della riduzione del costo dei servizi, dell’utilizzo delle tecnologie dell’informazione e della comunicazione, nonché del conseguente risparmio del costo del lavoro”</a:t>
            </a:r>
            <a:r>
              <a:rPr lang="it-IT" dirty="0"/>
              <a:t> le pubbliche amministrazioni sono tenute, annualmente, ad individuare “</a:t>
            </a:r>
            <a:r>
              <a:rPr lang="it-IT" i="1" dirty="0"/>
              <a:t>i servizi erogati, agli utenti sia finali che intermedi”</a:t>
            </a:r>
            <a:r>
              <a:rPr lang="it-IT" dirty="0"/>
              <a:t> e le stesse </a:t>
            </a:r>
            <a:r>
              <a:rPr lang="it-IT" i="1" dirty="0"/>
              <a:t>“provvedono altresì alla contabilizzazione dei costi e all’evidenziazione dei costi effettivi e di quelli imputati al personale per ogni servizio erogato, nonché al monitoraggio del loro andamento nel tempo”.</a:t>
            </a:r>
            <a:r>
              <a:rPr lang="it-IT" dirty="0"/>
              <a:t> </a:t>
            </a:r>
          </a:p>
          <a:p>
            <a:pPr fontAlgn="base"/>
            <a:r>
              <a:rPr lang="it-IT" dirty="0"/>
              <a:t>Questo articolo ha dunque l’obiettivo di favorire una riduzione dei costi da parte delle amministrazioni meno efficienti ed a favorire una riduzione dei tempi medi necessari per la fruizione del servizio anche grazie ad una comparazione tra amministrazioni diverse.</a:t>
            </a:r>
          </a:p>
          <a:p>
            <a:endParaRPr lang="it-IT" dirty="0"/>
          </a:p>
        </p:txBody>
      </p:sp>
    </p:spTree>
    <p:extLst>
      <p:ext uri="{BB962C8B-B14F-4D97-AF65-F5344CB8AC3E}">
        <p14:creationId xmlns:p14="http://schemas.microsoft.com/office/powerpoint/2010/main" val="14199282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0000" lnSpcReduction="20000"/>
          </a:bodyPr>
          <a:lstStyle/>
          <a:p>
            <a:pPr lvl="0"/>
            <a:r>
              <a:rPr lang="it-IT" u="sng" dirty="0"/>
              <a:t>Tempi di pagamenti</a:t>
            </a:r>
            <a:endParaRPr lang="it-IT" dirty="0"/>
          </a:p>
          <a:p>
            <a:pPr fontAlgn="base"/>
            <a:r>
              <a:rPr lang="it-IT" dirty="0"/>
              <a:t>Ai sensi di questa disposizione, le pubbliche amministrazioni debbono pubblicare, con cadenza annuale un “indicatore” dei propri tempi medi di pagamento relativi agli acquisti di beni, servizi e forniture. La finalità della norma discende da una insostenibile, specie in situazioni di crisi come quella attuale, lentezza nei pagamenti da parte delle istituzioni. Situazione, comunque, che a volte si scontra con vincoli normativi e di finanza pubblica al pagamento di prestazioni rese alla pubblica amministrazione, come nel caso dei lavori pubblici in virtù del patto di stabilità. </a:t>
            </a:r>
          </a:p>
          <a:p>
            <a:pPr fontAlgn="base"/>
            <a:r>
              <a:rPr lang="it-IT" dirty="0"/>
              <a:t>Un problema che trova una risposta insufficiente negli obblighi di trasparenza ed a fronte del quale il legislatore è intervenuto con il </a:t>
            </a:r>
            <a:r>
              <a:rPr lang="it-IT" dirty="0" err="1"/>
              <a:t>D.Lgs.</a:t>
            </a:r>
            <a:r>
              <a:rPr lang="it-IT" dirty="0"/>
              <a:t> 192/2012 che attua la direttiva del Parlamento europeo e del Consiglio del 16 febbraio 2011 (2011/7/UE) “relativa alla lotta contro i ritardi di pagamento delle transazioni commerciali”, che ha previsto il pagamento degli interessi di mora una volta decorso il termine ordinario di pagamento, individuato in trenta giorni.</a:t>
            </a:r>
          </a:p>
          <a:p>
            <a:r>
              <a:rPr lang="it-IT" dirty="0"/>
              <a:t>DIRETTIVA 2011/7/UE DEL PARLAMENTO EUROPEO E DEL CONSIGLIO  del 16 febbraio 2011 relativa alla lotta contro i ritardi di pagamento nelle transazioni commerciali in </a:t>
            </a:r>
            <a:r>
              <a:rPr lang="it-IT" u="sng" dirty="0">
                <a:hlinkClick r:id="rId2"/>
              </a:rPr>
              <a:t>http://eur-lex.europa.eu/</a:t>
            </a:r>
            <a:endParaRPr lang="it-IT" dirty="0"/>
          </a:p>
          <a:p>
            <a:r>
              <a:rPr lang="it-IT" dirty="0"/>
              <a:t> </a:t>
            </a:r>
          </a:p>
          <a:p>
            <a:endParaRPr lang="it-IT" dirty="0"/>
          </a:p>
        </p:txBody>
      </p:sp>
    </p:spTree>
    <p:extLst>
      <p:ext uri="{BB962C8B-B14F-4D97-AF65-F5344CB8AC3E}">
        <p14:creationId xmlns:p14="http://schemas.microsoft.com/office/powerpoint/2010/main" val="40842211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62500" lnSpcReduction="20000"/>
          </a:bodyPr>
          <a:lstStyle/>
          <a:p>
            <a:pPr lvl="0"/>
            <a:r>
              <a:rPr lang="it-IT" u="sng" dirty="0"/>
              <a:t>Oneri informativi</a:t>
            </a:r>
            <a:endParaRPr lang="it-IT" dirty="0"/>
          </a:p>
          <a:p>
            <a:pPr fontAlgn="base"/>
            <a:r>
              <a:rPr lang="it-IT" dirty="0"/>
              <a:t>Una problematica diversa è quella cui su riferisce l’articolo 34, che si rivolge alle amministrazioni dello Stato, prevedendo obblighi di trasparenza degli oneri informativi, vale a dire </a:t>
            </a:r>
            <a:r>
              <a:rPr lang="it-IT" i="1" dirty="0"/>
              <a:t>“qualunque obbligo informativo o adempimento che comporti la raccolta, l’elaborazione, la trasmissione, la conservazione e la produzione di informazioni e documenti alla pubblica amministrazione”</a:t>
            </a:r>
            <a:r>
              <a:rPr lang="it-IT" dirty="0"/>
              <a:t>. </a:t>
            </a:r>
          </a:p>
          <a:p>
            <a:pPr fontAlgn="base"/>
            <a:r>
              <a:rPr lang="it-IT" dirty="0"/>
              <a:t>Questa previsione si inserisce nel disegno di ridefinizione dei rapporti tra istituzioni pubbliche e le imprese che trova sviluppo, in particolare, nelle disposizioni della legge 180 del 2011 “norme per la tutela della libertà d’impresa. Statuto delle imprese”. Vale la pena di ricordare, nello specifico, che in base all’art. 6 della citata legge, lo Stato, le regioni, gli enti locali e gli enti pubblici “sono tenuti a valutare l’impatto delle iniziative legislative e regolamentari, anche di natura fiscale, sulle imprese, prima della loro adozione” e questo mediante “l’integrazione dei risultati delle valutazioni nella formulazione delle proposte”, l’effettiva applicazione della disciplina Air (Analisi impatto della regolamentazione) ed infine, il ricorso a criteri di proporzionalità e se necessario, di gradualità, nell’introdurre nuovi adempimenti e oneri a carico delle imprese. </a:t>
            </a:r>
          </a:p>
          <a:p>
            <a:pPr fontAlgn="base"/>
            <a:r>
              <a:rPr lang="it-IT" dirty="0"/>
              <a:t>Trasparenza degli oneri informativi introdotti, attraverso la loro evidenziazione negli allegati agli atti generali e normativi che li hanno previsti, ma anche l’obbligo di pubblicare gli atti stessi nei siti istituzionali, fermo restando gli eventuali obblighi di pubblicazione in Gazzetta Ufficiale, sulla scorta di quanto previsto già  dalla legge 180 del 2011 e secondo il regolamento </a:t>
            </a:r>
            <a:r>
              <a:rPr lang="it-IT" dirty="0" err="1"/>
              <a:t>d.P.C.M</a:t>
            </a:r>
            <a:r>
              <a:rPr lang="it-IT" dirty="0"/>
              <a:t>. n. 252 del 14 novembre 2012.</a:t>
            </a:r>
          </a:p>
          <a:p>
            <a:endParaRPr lang="it-IT" dirty="0"/>
          </a:p>
        </p:txBody>
      </p:sp>
    </p:spTree>
    <p:extLst>
      <p:ext uri="{BB962C8B-B14F-4D97-AF65-F5344CB8AC3E}">
        <p14:creationId xmlns:p14="http://schemas.microsoft.com/office/powerpoint/2010/main" val="28869548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55000" lnSpcReduction="20000"/>
          </a:bodyPr>
          <a:lstStyle/>
          <a:p>
            <a:pPr lvl="0"/>
            <a:r>
              <a:rPr lang="it-IT" u="sng" dirty="0"/>
              <a:t>Procedimenti amministrativi - controlli sostitutivi  e acquisizione d’ufficio dei dati</a:t>
            </a:r>
            <a:endParaRPr lang="it-IT" dirty="0"/>
          </a:p>
          <a:p>
            <a:pPr fontAlgn="base"/>
            <a:r>
              <a:rPr lang="it-IT" dirty="0"/>
              <a:t>il decreto impone alle pubbliche amministrazioni di rendere fruibili, on line, una serie consistente di dati relativi alle tipologie di procedimento di propria competenza. Si tratta di informazioni di carattere generale, spesso organizzative riferite in larga parte ai procedimenti dell’amministrazione, ma anche di informazioni relative ai servizi, oltre che di informazioni rivolte alle altre pubbliche amministrazioni piuttosto che alla cittadinanza.</a:t>
            </a:r>
          </a:p>
          <a:p>
            <a:pPr fontAlgn="base"/>
            <a:r>
              <a:rPr lang="it-IT" dirty="0"/>
              <a:t>Per ciascun procedimento, si prevede la pubblicazione di “un piccolo vademecum” con l’illustrazione sintetica del procedimento e l’indicazione dei riferimenti normativi fondamentali per rendere più agevole la fruizione delle prestazioni burocratiche o non, fornite dall’amministrazione. La norma non consente alle pubbliche amministrazioni di richiedere l’uso di moduli e formulari che non siano stati pubblicati o di respingere le istanze comunque presentate e i relativi procedimenti possono essere avviati anche in assenza dei suddetti moduli  o formulari.</a:t>
            </a:r>
          </a:p>
          <a:p>
            <a:pPr fontAlgn="base"/>
            <a:r>
              <a:rPr lang="it-IT" dirty="0"/>
              <a:t>Le pubbliche amministrazioni sono tenute a pubblicare, nel sito istituzionale, i recapiti telefonici e di posta elettronica dell’ufficio responsabile per le attività volte a gestire, garantire e verificare la trasmissione dei dati o l’accesso diretto agli stessi da parte delle amministrazioni precedenti ai sensi degli articoli 43, 71 e 72” del D.P.R. n.445 del 2000. La regolazione dei rapporti  tra amministrazione “procedente” e quella “certificante” mira a rendere effettivo ed agevole il riscontro delle dichiarazioni e l’acquisizione diretta dei dati necessari. Oltre all’indicazione dell’ufficio responsabile, nel sito istituzionale dovranno ritrovarsi “</a:t>
            </a:r>
            <a:r>
              <a:rPr lang="it-IT" i="1" dirty="0"/>
              <a:t>le convenzioni-quadro volte a disciplinare le modalità di accesso ai dati” </a:t>
            </a:r>
            <a:r>
              <a:rPr lang="it-IT" dirty="0"/>
              <a:t>e</a:t>
            </a:r>
            <a:r>
              <a:rPr lang="it-IT" i="1" dirty="0"/>
              <a:t> “le ulteriori modalità” per la tempestiva acquisizione d’ufficio dei dati nonché per lo svolgimento dei controlli sulle dichiarazioni sostitutive da parte della amministrazioni procedenti”.</a:t>
            </a:r>
            <a:endParaRPr lang="it-IT" dirty="0"/>
          </a:p>
          <a:p>
            <a:endParaRPr lang="it-IT" dirty="0"/>
          </a:p>
        </p:txBody>
      </p:sp>
    </p:spTree>
    <p:extLst>
      <p:ext uri="{BB962C8B-B14F-4D97-AF65-F5344CB8AC3E}">
        <p14:creationId xmlns:p14="http://schemas.microsoft.com/office/powerpoint/2010/main" val="29109621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pPr marL="0" lvl="0" indent="0">
              <a:buNone/>
            </a:pPr>
            <a:r>
              <a:rPr lang="it-IT" u="sng" dirty="0"/>
              <a:t>Pagamenti informatici</a:t>
            </a:r>
            <a:endParaRPr lang="it-IT" dirty="0"/>
          </a:p>
          <a:p>
            <a:pPr fontAlgn="base"/>
            <a:r>
              <a:rPr lang="it-IT" dirty="0"/>
              <a:t>E’ prevista la pubblicazione delle informazioni necessarie per l’effettuazione dei pagamenti ed in particolare i codici Iban identificativi del conto di pagamento come previsto dall’articolo 5 del codice dell’amministrazione digitale. </a:t>
            </a:r>
          </a:p>
          <a:p>
            <a:endParaRPr lang="it-IT" dirty="0"/>
          </a:p>
        </p:txBody>
      </p:sp>
    </p:spTree>
    <p:extLst>
      <p:ext uri="{BB962C8B-B14F-4D97-AF65-F5344CB8AC3E}">
        <p14:creationId xmlns:p14="http://schemas.microsoft.com/office/powerpoint/2010/main" val="349089600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O</a:t>
            </a:r>
            <a:r>
              <a:rPr lang="it-IT" dirty="0" smtClean="0"/>
              <a:t>bblighi di pubblicazione in settori speciali</a:t>
            </a:r>
            <a:br>
              <a:rPr lang="it-IT" dirty="0" smtClean="0"/>
            </a:br>
            <a:endParaRPr lang="it-IT" dirty="0"/>
          </a:p>
        </p:txBody>
      </p:sp>
      <p:sp>
        <p:nvSpPr>
          <p:cNvPr id="3" name="Segnaposto contenuto 2"/>
          <p:cNvSpPr>
            <a:spLocks noGrp="1"/>
          </p:cNvSpPr>
          <p:nvPr>
            <p:ph idx="1"/>
          </p:nvPr>
        </p:nvSpPr>
        <p:spPr>
          <a:xfrm>
            <a:off x="678883" y="1825625"/>
            <a:ext cx="10834234" cy="4351338"/>
          </a:xfrm>
        </p:spPr>
        <p:txBody>
          <a:bodyPr/>
          <a:lstStyle/>
          <a:p>
            <a:pPr fontAlgn="base"/>
            <a:r>
              <a:rPr lang="it-IT" dirty="0" smtClean="0"/>
              <a:t>La </a:t>
            </a:r>
            <a:r>
              <a:rPr lang="it-IT" dirty="0"/>
              <a:t>trasparenza e l’apertura delle informazioni nei settori speciali è molto rilevante perché agisce da contrappeso alla discrezionalità amministrativa, facilita il controllo democratico sull’uso delle risorse pubbliche e consente un monitoraggio reciproco tra concorrenti e quindi promuove la concorrenza. </a:t>
            </a:r>
          </a:p>
          <a:p>
            <a:endParaRPr lang="it-IT" dirty="0"/>
          </a:p>
        </p:txBody>
      </p:sp>
    </p:spTree>
    <p:extLst>
      <p:ext uri="{BB962C8B-B14F-4D97-AF65-F5344CB8AC3E}">
        <p14:creationId xmlns:p14="http://schemas.microsoft.com/office/powerpoint/2010/main" val="3583864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u="sng" dirty="0" smtClean="0"/>
              <a:t>contratti</a:t>
            </a:r>
            <a:endParaRPr lang="it-IT" dirty="0"/>
          </a:p>
        </p:txBody>
      </p:sp>
      <p:sp>
        <p:nvSpPr>
          <p:cNvPr id="3" name="Segnaposto contenuto 2"/>
          <p:cNvSpPr>
            <a:spLocks noGrp="1"/>
          </p:cNvSpPr>
          <p:nvPr>
            <p:ph idx="1"/>
          </p:nvPr>
        </p:nvSpPr>
        <p:spPr/>
        <p:txBody>
          <a:bodyPr>
            <a:normAutofit fontScale="92500" lnSpcReduction="10000"/>
          </a:bodyPr>
          <a:lstStyle/>
          <a:p>
            <a:pPr marL="0" indent="0" fontAlgn="base">
              <a:buNone/>
            </a:pPr>
            <a:r>
              <a:rPr lang="it-IT" dirty="0" smtClean="0"/>
              <a:t> </a:t>
            </a:r>
            <a:r>
              <a:rPr lang="it-IT" dirty="0"/>
              <a:t>Molto importante risulta essere le informazioni relative ai singoli contratti pubblici, dalla pubblicazione del bando alla chiusura della realizzazione e gestione e di assicurare l’accessibilità. </a:t>
            </a:r>
            <a:endParaRPr lang="it-IT" dirty="0" smtClean="0"/>
          </a:p>
          <a:p>
            <a:pPr marL="0" indent="0" fontAlgn="base">
              <a:buNone/>
            </a:pPr>
            <a:r>
              <a:rPr lang="it-IT" dirty="0" smtClean="0"/>
              <a:t>Il </a:t>
            </a:r>
            <a:r>
              <a:rPr lang="it-IT" dirty="0"/>
              <a:t>decreto legislativo 33 del 2013, per la parte relativa alla disciplina dei contratti pubblici si innesta su un tessuto normativo già pieno di prescrizioni su obblighi pubblicitari e adempimenti informativi a carico delle pubbliche amministrazioni. I sistemi normativi con i quali le disposizioni in commento entrano in contatto sono almeno quattro: il d.lgs. n. 163 del 2006 cioè il Codice dei contratti pubblici; la legge n. 136 del 2010 sulla prevenzione delle infiltrazioni criminali mediante tracciabilità dei flussi finanziari; il </a:t>
            </a:r>
            <a:r>
              <a:rPr lang="it-IT" dirty="0" err="1"/>
              <a:t>d.l.</a:t>
            </a:r>
            <a:r>
              <a:rPr lang="it-IT" dirty="0"/>
              <a:t> 52 del 2012 sulla revisione e razionalizzazione della spesa pubblica; la legge 190 del 2012 sul contrasto alla corruzione.</a:t>
            </a:r>
          </a:p>
          <a:p>
            <a:endParaRPr lang="it-IT" dirty="0"/>
          </a:p>
        </p:txBody>
      </p:sp>
    </p:spTree>
    <p:extLst>
      <p:ext uri="{BB962C8B-B14F-4D97-AF65-F5344CB8AC3E}">
        <p14:creationId xmlns:p14="http://schemas.microsoft.com/office/powerpoint/2010/main" val="234863493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Viene stabilito l’obbligo in capo a ciascuna amministrazione di pubblicare “</a:t>
            </a:r>
            <a:r>
              <a:rPr lang="it-IT" i="1" dirty="0" smtClean="0"/>
              <a:t>le informazioni relative alle procedure per l’affidamento e l’esecuzione di opere e lavori pubblici, servizi e forniture”</a:t>
            </a:r>
            <a:r>
              <a:rPr lang="it-IT" dirty="0" smtClean="0"/>
              <a:t> e la delibera a contrarre nel caso di ricorso alla procedura negoziata senza pubblicazione del bando, in quanto trattasi di procedura con meno garanzie di trasparenza e con più alto rischio di violazione del principio di imparzialità e di apertura alla concorrenza. </a:t>
            </a:r>
          </a:p>
          <a:p>
            <a:endParaRPr lang="it-IT" dirty="0"/>
          </a:p>
        </p:txBody>
      </p:sp>
    </p:spTree>
    <p:extLst>
      <p:ext uri="{BB962C8B-B14F-4D97-AF65-F5344CB8AC3E}">
        <p14:creationId xmlns:p14="http://schemas.microsoft.com/office/powerpoint/2010/main" val="374649176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r>
              <a:rPr lang="it-IT" dirty="0"/>
              <a:t>b) </a:t>
            </a:r>
            <a:r>
              <a:rPr lang="it-IT" u="sng" dirty="0"/>
              <a:t>opere pubbliche</a:t>
            </a:r>
            <a:endParaRPr lang="it-IT" dirty="0"/>
          </a:p>
          <a:p>
            <a:pPr fontAlgn="base"/>
            <a:r>
              <a:rPr lang="it-IT" dirty="0"/>
              <a:t>L’articolo 38,</a:t>
            </a:r>
            <a:r>
              <a:rPr lang="it-IT" b="1" dirty="0"/>
              <a:t> </a:t>
            </a:r>
            <a:r>
              <a:rPr lang="it-IT" dirty="0"/>
              <a:t>del decreto 33/2013 impone alle pubbliche amministrazioni di pubblicare tempestivamente sui propri siti istituzionali i documenti di programmazione, anche pluriennale, delle opere pubbliche di competenza dell’amministrazione; le linee guida per la valutazione degli investimenti; le relazioni annuali e ogni altro documento predisposto nell’ambito della valutazione; le informazioni relative ai Nuclei di valutazione e verifica degli investimenti pubblici. E’ obbligatorio pubblicare le informazioni relative ai tempi, ai costi unitari e agli indicatori di realizzazione delle opere pubbliche completate. Questa disposizione consentirà ai cittadini e associazioni di controllare l’andamento della spesa pubblica e dei programmi di realizzazione delle infrastrutture. </a:t>
            </a:r>
          </a:p>
          <a:p>
            <a:endParaRPr lang="it-IT" dirty="0"/>
          </a:p>
        </p:txBody>
      </p:sp>
    </p:spTree>
    <p:extLst>
      <p:ext uri="{BB962C8B-B14F-4D97-AF65-F5344CB8AC3E}">
        <p14:creationId xmlns:p14="http://schemas.microsoft.com/office/powerpoint/2010/main" val="75267936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r>
              <a:rPr lang="it-IT" dirty="0" smtClean="0"/>
              <a:t>c) </a:t>
            </a:r>
            <a:r>
              <a:rPr lang="it-IT" u="sng" dirty="0" smtClean="0"/>
              <a:t>atti di governo del territorio e delle informazioni ambientali</a:t>
            </a:r>
            <a:r>
              <a:rPr lang="it-IT" dirty="0" smtClean="0"/>
              <a:t> </a:t>
            </a:r>
          </a:p>
          <a:p>
            <a:pPr fontAlgn="base"/>
            <a:r>
              <a:rPr lang="it-IT" dirty="0" smtClean="0"/>
              <a:t>il ruolo dell’informazione nelle attività di governo del territorio e in materia ambientale è molto importante, poiché a differenza di altri procedimenti della pubblica amministrazione, i destinatari degli effetti delle decisioni sono molteplici ed assume particolare rilievo l’aspetto della tempestività della pubblicazione degli atti.</a:t>
            </a:r>
          </a:p>
          <a:p>
            <a:pPr fontAlgn="base"/>
            <a:r>
              <a:rPr lang="it-IT" dirty="0" smtClean="0"/>
              <a:t> La natura dell’interesse sotteso all’accesso all’informazione ambientale fa si che l’intera disciplina sia improntata a criteri di massima democraticità, trasparenza e partecipazione dei cittadini per realizzare un vero e proprio “controllo sociale” sulla qualità dell’ambiente. La Corte di giustizia europea ha messo in rilievo le ragioni  che giustificano la divulgazioni delle informazioni ambientali. Tra esse figurano: una maggiore sensibilizzazione del pubblico alle questioni ambientali; il libero scambio di opinioni; una più efficace partecipazione del pubblico al processo decisionale in materia; il miglioramento dell’ambiente. (Corte di giustizia dell’Unione europea, 28 luglio 2011, causa  C-71/10). Pertanto il concetto di informazione relativo ai dati ambientali ha assunto una duplice aspetto: come raccolta e diffusione di dati che riguardano l’interesse ambientale e come diritto di accesso alle informazioni della pubblica amministrazione sui procedimenti che incidono sul bene ambiente.</a:t>
            </a:r>
          </a:p>
          <a:p>
            <a:endParaRPr lang="it-IT" dirty="0"/>
          </a:p>
        </p:txBody>
      </p:sp>
    </p:spTree>
    <p:extLst>
      <p:ext uri="{BB962C8B-B14F-4D97-AF65-F5344CB8AC3E}">
        <p14:creationId xmlns:p14="http://schemas.microsoft.com/office/powerpoint/2010/main" val="35115706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pPr fontAlgn="base"/>
            <a:r>
              <a:rPr lang="it-IT" dirty="0" smtClean="0"/>
              <a:t>L’ordinamento comunitario e nazionale ha nel corso degli anni costruito un sistema di regole per garantire la diffusioni delle informazioni e la relativa trasparenza dei procedimenti che possono incidere a vario titolo sull’ ambiente. La direttiva comunitaria 2003/4/CE ha introdotto il “diritto” di accesso all’informazione ambientale che a livello nazionale è stata attuata con il decreto legislativo 195 del 2005. L’importanza del profilo dell’informazione è stata sancita in termini di principio  con l’introduzione nel </a:t>
            </a:r>
            <a:r>
              <a:rPr lang="it-IT" dirty="0" err="1" smtClean="0"/>
              <a:t>D.Lgs.</a:t>
            </a:r>
            <a:r>
              <a:rPr lang="it-IT" dirty="0" smtClean="0"/>
              <a:t> 152/2006 dell’art. 3-sexies, dove prevede che </a:t>
            </a:r>
            <a:r>
              <a:rPr lang="it-IT" i="1" dirty="0" smtClean="0"/>
              <a:t>“chiunque, senza essere tenuto a dimostrare la sussistenza di un interesse giuridicamente rilevante, può accedere alle informazioni relative allo stato dell’ambiente e del paesaggio nel territorio nazionale”.</a:t>
            </a:r>
            <a:r>
              <a:rPr lang="it-IT" dirty="0" smtClean="0"/>
              <a:t> La disciplina del </a:t>
            </a:r>
            <a:r>
              <a:rPr lang="it-IT" dirty="0" err="1" smtClean="0"/>
              <a:t>D.Lgs.</a:t>
            </a:r>
            <a:r>
              <a:rPr lang="it-IT" dirty="0" smtClean="0"/>
              <a:t> 33/2013 con la formulazione degli articolo 39 e 40 fa una ricognizione e rinvio al quadro normativo di riferimento.</a:t>
            </a:r>
          </a:p>
          <a:p>
            <a:endParaRPr lang="it-IT" dirty="0"/>
          </a:p>
        </p:txBody>
      </p:sp>
    </p:spTree>
    <p:extLst>
      <p:ext uri="{BB962C8B-B14F-4D97-AF65-F5344CB8AC3E}">
        <p14:creationId xmlns:p14="http://schemas.microsoft.com/office/powerpoint/2010/main" val="269732738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7500" lnSpcReduction="20000"/>
          </a:bodyPr>
          <a:lstStyle/>
          <a:p>
            <a:pPr fontAlgn="base"/>
            <a:r>
              <a:rPr lang="it-IT" dirty="0" smtClean="0"/>
              <a:t>L’ articolo 39,</a:t>
            </a:r>
            <a:r>
              <a:rPr lang="it-IT" b="1" dirty="0" smtClean="0"/>
              <a:t> </a:t>
            </a:r>
            <a:r>
              <a:rPr lang="it-IT" u="sng" dirty="0" smtClean="0"/>
              <a:t>relativo alla trasparenza dell’attività di pianificazione e governo del territorio,</a:t>
            </a:r>
            <a:r>
              <a:rPr lang="it-IT" dirty="0" smtClean="0"/>
              <a:t> dispone che siano pubblicati gli atti genericamente riconducibili al governo del territorio che comporti una trasformazione del territorio quali, tra gli altri, i piani territoriali, di coordinamento, piani paesistici e strumenti urbanistici, ivi incluse le loro varianti. Rilevante è l’indicazione contenuta alla lettera b) dove si prevede che, per gli atti di governo del territorio, siano pubblicati tempestivamente non solo i provvedimenti finali ma anche gli schemi di provvedimento prima che siano portati all’approvazione. Tale aspetto costituisce il profilo più interessante dell’articolo poiché, la previsione della pubblicazione degli atti in una fase procedimentale precedente l’adozione della determinazione finale risponde all’esigenza di garantire non solo la conoscenza dell’atto ai potenziali destinatari ma anche la loro  partecipazione all’istruttoria. Viene inoltre prevista una modalità specifica per gli atti relativi ai procedimenti di trasformazione urbanistica che costituiscono variante allo strumento urbanistico generale e per le iniziative di trasformazione urbanistica connesse a meccanismi di criminalità edificatoria. Per queste categorie viene specificato che nel sito del comune interessato debba essere istituita una sezione apposita e continuamente aggiornata. Qualora non sia rispettato l’obbligo di pubblicazione nelle modalità prescritte è stata prevista l’inefficacia degli atti.</a:t>
            </a:r>
          </a:p>
          <a:p>
            <a:endParaRPr lang="it-IT" dirty="0"/>
          </a:p>
        </p:txBody>
      </p:sp>
    </p:spTree>
    <p:extLst>
      <p:ext uri="{BB962C8B-B14F-4D97-AF65-F5344CB8AC3E}">
        <p14:creationId xmlns:p14="http://schemas.microsoft.com/office/powerpoint/2010/main" val="58162320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L’articolo 40</a:t>
            </a:r>
            <a:r>
              <a:rPr lang="it-IT" b="1" dirty="0" smtClean="0"/>
              <a:t>, </a:t>
            </a:r>
            <a:r>
              <a:rPr lang="it-IT" u="sng" dirty="0" smtClean="0"/>
              <a:t>relativo alla pubblicazione e accesso alle informazioni ambientali</a:t>
            </a:r>
            <a:r>
              <a:rPr lang="it-IT" dirty="0" smtClean="0"/>
              <a:t>, fa rinvio alle disposizioni settoriali già esistenti.  La formulazione del comma 1 prevede infatti che “restano ferme le disposizioni di maggior tutela già previste” dalla legislazione vigente e quindi l’art. 3 </a:t>
            </a:r>
            <a:r>
              <a:rPr lang="it-IT" dirty="0" err="1" smtClean="0"/>
              <a:t>sexies</a:t>
            </a:r>
            <a:r>
              <a:rPr lang="it-IT" dirty="0" smtClean="0"/>
              <a:t> del d.lgs. 152/2006</a:t>
            </a:r>
            <a:r>
              <a:rPr lang="it-IT" i="1" dirty="0" smtClean="0"/>
              <a:t>,</a:t>
            </a:r>
            <a:r>
              <a:rPr lang="it-IT" dirty="0" smtClean="0"/>
              <a:t> dalla legge 108/2001 nonché dal d.lgs. 195/2005</a:t>
            </a:r>
            <a:r>
              <a:rPr lang="it-IT" i="1" dirty="0" smtClean="0"/>
              <a:t>.</a:t>
            </a:r>
            <a:r>
              <a:rPr lang="it-IT" dirty="0" smtClean="0"/>
              <a:t> La disciplina complessiva dell’informazione ambientale è già idonea a garantire le finalità del decreto legislativo in commento e a garantire  la dovuta trasparenza e pubblicità degli atti.</a:t>
            </a:r>
          </a:p>
          <a:p>
            <a:endParaRPr lang="it-IT" dirty="0"/>
          </a:p>
        </p:txBody>
      </p:sp>
    </p:spTree>
    <p:extLst>
      <p:ext uri="{BB962C8B-B14F-4D97-AF65-F5344CB8AC3E}">
        <p14:creationId xmlns:p14="http://schemas.microsoft.com/office/powerpoint/2010/main" val="41206581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85000" lnSpcReduction="20000"/>
          </a:bodyPr>
          <a:lstStyle/>
          <a:p>
            <a:r>
              <a:rPr lang="it-IT" dirty="0"/>
              <a:t>d) </a:t>
            </a:r>
            <a:r>
              <a:rPr lang="it-IT" u="sng" dirty="0"/>
              <a:t>servizio sanitario nazionale</a:t>
            </a:r>
            <a:endParaRPr lang="it-IT" dirty="0"/>
          </a:p>
          <a:p>
            <a:pPr fontAlgn="base"/>
            <a:r>
              <a:rPr lang="it-IT" dirty="0"/>
              <a:t>Molto articolata è la parte dedicata alla trasparenza nel settore sanitario.  L’intenzione del Legislatore è, da un lato, di equiparare l’amministrazione sanitaria alle altre pubbliche amministrazioni quanto alla sottoposizione agli obblighi di pubblicità previsti dal decreto e dall’altro, di estendere la trasparenza a specifici e rilevanti aspetti concernenti l’organizzazione e le prestazioni fornite da tali strutture. </a:t>
            </a:r>
          </a:p>
          <a:p>
            <a:pPr fontAlgn="base"/>
            <a:r>
              <a:rPr lang="it-IT" dirty="0"/>
              <a:t>L’articolo si apre con una definizione di “amministrazione sanitaria” ampia e omnicomprensiva dove sembrano ricomprese non solo amministrazioni ed enti del servizio sanitario nazionale e dei servizi sanitari regionali, comprese le aziende sanitarie territoriali ed ospedaliere, ma anche le amministrazioni che sono proposte ad attività serventi e strumentali alle prestazioni sanitarie in senso stretto, come le agenzie e gli altri enti ed organismi pubblici che svolgono attività di programmazione e forniture dei servizi sanitari.</a:t>
            </a:r>
          </a:p>
          <a:p>
            <a:endParaRPr lang="it-IT" dirty="0"/>
          </a:p>
        </p:txBody>
      </p:sp>
    </p:spTree>
    <p:extLst>
      <p:ext uri="{BB962C8B-B14F-4D97-AF65-F5344CB8AC3E}">
        <p14:creationId xmlns:p14="http://schemas.microsoft.com/office/powerpoint/2010/main" val="8003815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dirty="0" smtClean="0"/>
              <a:t>Le aziende sanitarie e ospedaliere pubblicano tutte le informazioni e i dati concernenti le procedure di conferimento degli incarichi di direttore generale, direttore sanitario e direttore amministrativo, nonché degli incarichi di responsabile di dipartimento e di strutture semplici e complesse, ivi compresi i bandi e gli avvisi di selezione, lo svolgimento delle relative procedure, gli atti di conferimento. Alla dirigenza sanitaria, peraltro, si applicano gli obblighi di diffusione dettati dall’articolo 15 del decreto 33/2013 fatta eccezione per i responsabili di strutture semplici. La previsione appare coerente a rafforzare il controllo sociale sulla loro osservanza e a porre rimedio ai fenomeni di eccessiva politicizzazione. </a:t>
            </a:r>
          </a:p>
          <a:p>
            <a:endParaRPr lang="it-IT" dirty="0"/>
          </a:p>
        </p:txBody>
      </p:sp>
    </p:spTree>
    <p:extLst>
      <p:ext uri="{BB962C8B-B14F-4D97-AF65-F5344CB8AC3E}">
        <p14:creationId xmlns:p14="http://schemas.microsoft.com/office/powerpoint/2010/main" val="35319912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it-IT" dirty="0" smtClean="0"/>
              <a:t>E’ poi pubblicato, e annualmente aggiornato, l’elenco delle strutture sanitarie private accreditate, così come gli accordi con esse intercorsi. Le Regioni includono il rispetto degli obblighi di pubblicità fra i requisiti necessari all’accreditamento di tali strutture. Infine gli enti e le strutture pubbliche e private che erogano prestazioni per conto del servizio sanitario sono tenute a pubblicare, in una apposita sezione dei loro sito denominata “Liste di attesa” i tempi di attesa previsti ed i tempi medi effettivi  di ciascuna prestazione erogata.</a:t>
            </a:r>
          </a:p>
          <a:p>
            <a:endParaRPr lang="it-IT" dirty="0"/>
          </a:p>
        </p:txBody>
      </p:sp>
    </p:spTree>
    <p:extLst>
      <p:ext uri="{BB962C8B-B14F-4D97-AF65-F5344CB8AC3E}">
        <p14:creationId xmlns:p14="http://schemas.microsoft.com/office/powerpoint/2010/main" val="16174182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70000" lnSpcReduction="20000"/>
          </a:bodyPr>
          <a:lstStyle/>
          <a:p>
            <a:r>
              <a:rPr lang="it-IT" dirty="0"/>
              <a:t>e) </a:t>
            </a:r>
            <a:r>
              <a:rPr lang="it-IT" u="sng" dirty="0"/>
              <a:t>interventi straordinari e di emergenza</a:t>
            </a:r>
            <a:endParaRPr lang="it-IT" dirty="0"/>
          </a:p>
          <a:p>
            <a:pPr fontAlgn="base"/>
            <a:r>
              <a:rPr lang="it-IT" dirty="0"/>
              <a:t>Gli obblighi di pubblicazione riguardano gli interventi straordinari di emergenza che comportano deroghe alla legislazione vigente e hanno la caratteristica di prestare profili di discontinuità rispetto alla disciplina pregressa. Il suo disposto deve essere riferito all’insieme complessivo dei provvedimenti amministrativi che nel nostro ordinamento sono qualificati come </a:t>
            </a:r>
            <a:r>
              <a:rPr lang="it-IT" i="1" dirty="0"/>
              <a:t>“contingibili e urgenti”</a:t>
            </a:r>
            <a:r>
              <a:rPr lang="it-IT" dirty="0"/>
              <a:t> o che risultano </a:t>
            </a:r>
            <a:r>
              <a:rPr lang="it-IT" i="1" dirty="0"/>
              <a:t>essere “di carattere straordinario in caso di calamità naturali o di altre emergenze”.</a:t>
            </a:r>
            <a:endParaRPr lang="it-IT" dirty="0"/>
          </a:p>
          <a:p>
            <a:pPr fontAlgn="base"/>
            <a:r>
              <a:rPr lang="it-IT" dirty="0"/>
              <a:t>Questo insieme di atti si identifica in molti poteri contemplati dal nostro Legislatore distribuiti soprattutto a livello statale e comunale, meno ai livelli intermedi. Con riferimento a livello statale, rientrano in questa categoria, i poteri di ordinanza riconosciuti al Prefetto, al Capo del Dipartimento della protezione civile o alle autorità ad hoc a seguito di proclamazione dello stato di emergenza, a livello comunale rientrano i poteri di ordinanza conferiti al sindaco e riguardo al altri differenti organi, possiamo menzionare il Presidente del Consiglio dei Ministri, il Ministro dell’interno, il Ministro dell’ambiente i Presidenti di regione e provincia, il Ministro della salute. L’insieme delle disposizioni legislative in commento  costituiscono la cosiddetta </a:t>
            </a:r>
            <a:r>
              <a:rPr lang="it-IT" i="1" dirty="0"/>
              <a:t>“amministrazione dell’emergenza”</a:t>
            </a:r>
            <a:r>
              <a:rPr lang="it-IT" dirty="0"/>
              <a:t> i cui atti hanno in comune la possibilità di adottare strumenti </a:t>
            </a:r>
            <a:r>
              <a:rPr lang="it-IT" i="1" dirty="0"/>
              <a:t> extra </a:t>
            </a:r>
            <a:r>
              <a:rPr lang="it-IT" i="1" dirty="0" err="1"/>
              <a:t>ordinem</a:t>
            </a:r>
            <a:r>
              <a:rPr lang="it-IT" i="1" dirty="0"/>
              <a:t>,</a:t>
            </a:r>
            <a:r>
              <a:rPr lang="it-IT" dirty="0"/>
              <a:t> anche in deroga alle leggi vigenti, allo scopo di gestire situazioni di rischio di gravi e imprevedibili danni ai cittadini e quindi sono atti che sfuggono al principio di legalità in senso stretto. </a:t>
            </a:r>
          </a:p>
        </p:txBody>
      </p:sp>
    </p:spTree>
    <p:extLst>
      <p:ext uri="{BB962C8B-B14F-4D97-AF65-F5344CB8AC3E}">
        <p14:creationId xmlns:p14="http://schemas.microsoft.com/office/powerpoint/2010/main" val="19797217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pPr fontAlgn="base"/>
            <a:r>
              <a:rPr lang="it-IT" dirty="0" smtClean="0"/>
              <a:t>Da notare come l’amministrazione di emergenza presenta forti peculiarità in relazione al regime della pubblicità amministrativa la quale, in questo settore, tende a conoscere significativi profili di deroga rispetto alla disciplina generale e ciò perché, in condizioni di urgenza, il fattore tempo diviene un criterio prioritario il quale, nella ponderazione degli interessi, può originare un sacrificio delle garanzia di pubblicità e di partecipazione.</a:t>
            </a:r>
          </a:p>
          <a:p>
            <a:pPr fontAlgn="base"/>
            <a:r>
              <a:rPr lang="it-IT" dirty="0" smtClean="0"/>
              <a:t>E’ previsto che siano pubblicati “</a:t>
            </a:r>
            <a:r>
              <a:rPr lang="it-IT" i="1" dirty="0" smtClean="0"/>
              <a:t>i provvedimenti adottati, con l’indicazione espressa delle norme di legge eventualmente derogabili e dei motivi della deroga, nonché l’indicazione di eventuali atti amministrativi o giurisdizionali intervenuti”.</a:t>
            </a:r>
            <a:r>
              <a:rPr lang="it-IT" dirty="0" smtClean="0"/>
              <a:t> L’elemento innovativo connaturato alla norma in esame è costituito dal </a:t>
            </a:r>
            <a:r>
              <a:rPr lang="it-IT" i="1" dirty="0" smtClean="0"/>
              <a:t>modus</a:t>
            </a:r>
            <a:r>
              <a:rPr lang="it-IT" dirty="0" smtClean="0"/>
              <a:t> di divulgazione delle ragioni di deroga alla legge, che deve avvenire attraverso il web nell’ottica della massima conoscibilità. </a:t>
            </a:r>
          </a:p>
          <a:p>
            <a:endParaRPr lang="it-IT" dirty="0"/>
          </a:p>
        </p:txBody>
      </p:sp>
    </p:spTree>
    <p:extLst>
      <p:ext uri="{BB962C8B-B14F-4D97-AF65-F5344CB8AC3E}">
        <p14:creationId xmlns:p14="http://schemas.microsoft.com/office/powerpoint/2010/main" val="13342029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a:bodyPr>
          <a:lstStyle/>
          <a:p>
            <a:pPr fontAlgn="base"/>
            <a:r>
              <a:rPr lang="it-IT" dirty="0" smtClean="0"/>
              <a:t>Devono essere indicati </a:t>
            </a:r>
            <a:r>
              <a:rPr lang="it-IT" i="1" dirty="0" smtClean="0"/>
              <a:t>“i termini temporali eventualmente fissati per l’esercizio dei poteri di adozione di provvedimenti straordinari”</a:t>
            </a:r>
            <a:r>
              <a:rPr lang="it-IT" dirty="0" smtClean="0"/>
              <a:t> e </a:t>
            </a:r>
            <a:r>
              <a:rPr lang="it-IT" i="1" dirty="0" smtClean="0"/>
              <a:t>“il costo previsto degli interventi e il costo effettivo sostenuto dall’amministrazione”.</a:t>
            </a:r>
            <a:r>
              <a:rPr lang="it-IT" dirty="0" smtClean="0"/>
              <a:t> La pubblicazione dei due dati, che deve avvenire in momenti distinti, ha lo scopo di consentire un raffronto fra la cifra inizialmente pianificata e l’ effettivamente speso, in osservanza ai principi di economicità e di proporzionalità, in modo di far conoscere il corretto uso delle risorse sia sul piano finanziario che su quello gestionale.</a:t>
            </a:r>
          </a:p>
          <a:p>
            <a:endParaRPr lang="it-IT" dirty="0"/>
          </a:p>
        </p:txBody>
      </p:sp>
    </p:spTree>
    <p:extLst>
      <p:ext uri="{BB962C8B-B14F-4D97-AF65-F5344CB8AC3E}">
        <p14:creationId xmlns:p14="http://schemas.microsoft.com/office/powerpoint/2010/main" val="141918379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normAutofit fontScale="92500" lnSpcReduction="10000"/>
          </a:bodyPr>
          <a:lstStyle/>
          <a:p>
            <a:pPr fontAlgn="base"/>
            <a:r>
              <a:rPr lang="it-IT" dirty="0" smtClean="0"/>
              <a:t>Le pubbliche amministrazione sono obbligate a pubblicare le “</a:t>
            </a:r>
            <a:r>
              <a:rPr lang="it-IT" i="1" dirty="0" smtClean="0"/>
              <a:t>particolari forme di partecipazione degli interessati ai procedimenti di adozione dei provvedimenti straordinari”. </a:t>
            </a:r>
            <a:r>
              <a:rPr lang="it-IT" dirty="0" smtClean="0"/>
              <a:t>Da notare che la disposizione si riferisce specificatamente ai “provvedimenti straordinari” e quindi a quella categoria di atti che non presentano necessariamente il carattere dell’imprevedibilità, come ad esempio la “gestione dei grandi eventi” i quali, essendo generalmente disciplinati attraverso leggi speciali, il più delle volte istituiscono autorità straordinarie con funzioni commissariali, legittimate ad emanare provvedimenti straordinari e derogativi rispetto alle leggi vigenti, per esempio in materia di appalti. Tale ultima prescrizione, essendo preordinata all’intervento degli interessati nel procedimento, e non solo al controllo successivo, si riferisce ad una pubblicazione preventiva.</a:t>
            </a:r>
          </a:p>
          <a:p>
            <a:endParaRPr lang="it-IT" dirty="0"/>
          </a:p>
        </p:txBody>
      </p:sp>
    </p:spTree>
    <p:extLst>
      <p:ext uri="{BB962C8B-B14F-4D97-AF65-F5344CB8AC3E}">
        <p14:creationId xmlns:p14="http://schemas.microsoft.com/office/powerpoint/2010/main" val="189514882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idx="1"/>
          </p:nvPr>
        </p:nvSpPr>
        <p:spPr/>
        <p:txBody>
          <a:bodyPr/>
          <a:lstStyle/>
          <a:p>
            <a:r>
              <a:rPr lang="en-GB" dirty="0" smtClean="0"/>
              <a:t> Lo </a:t>
            </a:r>
            <a:r>
              <a:rPr lang="en-GB" dirty="0" err="1" smtClean="0"/>
              <a:t>scopo</a:t>
            </a:r>
            <a:r>
              <a:rPr lang="en-GB" dirty="0" smtClean="0"/>
              <a:t> </a:t>
            </a:r>
            <a:r>
              <a:rPr lang="en-GB" dirty="0" err="1" smtClean="0"/>
              <a:t>essenziale</a:t>
            </a:r>
            <a:r>
              <a:rPr lang="en-GB" dirty="0" smtClean="0"/>
              <a:t> </a:t>
            </a:r>
            <a:r>
              <a:rPr lang="en-GB" dirty="0" err="1" smtClean="0"/>
              <a:t>dell’articolo</a:t>
            </a:r>
            <a:r>
              <a:rPr lang="en-GB" dirty="0" smtClean="0"/>
              <a:t> 42 </a:t>
            </a:r>
            <a:r>
              <a:rPr lang="en-GB" dirty="0" err="1" smtClean="0"/>
              <a:t>sembra</a:t>
            </a:r>
            <a:r>
              <a:rPr lang="en-GB" dirty="0" smtClean="0"/>
              <a:t> </a:t>
            </a:r>
            <a:r>
              <a:rPr lang="en-GB" dirty="0" err="1" smtClean="0"/>
              <a:t>essere</a:t>
            </a:r>
            <a:r>
              <a:rPr lang="en-GB" dirty="0" smtClean="0"/>
              <a:t> </a:t>
            </a:r>
            <a:r>
              <a:rPr lang="en-GB" dirty="0" err="1" smtClean="0"/>
              <a:t>quello</a:t>
            </a:r>
            <a:r>
              <a:rPr lang="en-GB" dirty="0" smtClean="0"/>
              <a:t> di </a:t>
            </a:r>
            <a:r>
              <a:rPr lang="en-GB" dirty="0" err="1" smtClean="0"/>
              <a:t>creare</a:t>
            </a:r>
            <a:r>
              <a:rPr lang="en-GB" dirty="0" smtClean="0"/>
              <a:t> </a:t>
            </a:r>
            <a:r>
              <a:rPr lang="en-GB" dirty="0" err="1" smtClean="0"/>
              <a:t>una</a:t>
            </a:r>
            <a:r>
              <a:rPr lang="en-GB" dirty="0" smtClean="0"/>
              <a:t> </a:t>
            </a:r>
            <a:r>
              <a:rPr lang="en-GB" dirty="0" err="1" smtClean="0"/>
              <a:t>compensazione</a:t>
            </a:r>
            <a:r>
              <a:rPr lang="en-GB" dirty="0" smtClean="0"/>
              <a:t> </a:t>
            </a:r>
            <a:r>
              <a:rPr lang="en-GB" dirty="0" err="1" smtClean="0"/>
              <a:t>tra</a:t>
            </a:r>
            <a:r>
              <a:rPr lang="en-GB" dirty="0" smtClean="0"/>
              <a:t> la </a:t>
            </a:r>
            <a:r>
              <a:rPr lang="en-GB" dirty="0" err="1" smtClean="0"/>
              <a:t>carenza</a:t>
            </a:r>
            <a:r>
              <a:rPr lang="en-GB" dirty="0" smtClean="0"/>
              <a:t> di </a:t>
            </a:r>
            <a:r>
              <a:rPr lang="en-GB" dirty="0" err="1" smtClean="0"/>
              <a:t>pubblicità</a:t>
            </a:r>
            <a:r>
              <a:rPr lang="en-GB" dirty="0" smtClean="0"/>
              <a:t> </a:t>
            </a:r>
            <a:r>
              <a:rPr lang="en-GB" dirty="0" err="1" smtClean="0"/>
              <a:t>iniziale</a:t>
            </a:r>
            <a:r>
              <a:rPr lang="en-GB" dirty="0" smtClean="0"/>
              <a:t>  </a:t>
            </a:r>
            <a:r>
              <a:rPr lang="en-GB" dirty="0" err="1" smtClean="0"/>
              <a:t>legata</a:t>
            </a:r>
            <a:r>
              <a:rPr lang="en-GB" dirty="0" smtClean="0"/>
              <a:t> </a:t>
            </a:r>
            <a:r>
              <a:rPr lang="en-GB" dirty="0" err="1" smtClean="0"/>
              <a:t>alle</a:t>
            </a:r>
            <a:r>
              <a:rPr lang="en-GB" dirty="0" smtClean="0"/>
              <a:t> </a:t>
            </a:r>
            <a:r>
              <a:rPr lang="en-GB" dirty="0" err="1" smtClean="0"/>
              <a:t>esigenze</a:t>
            </a:r>
            <a:r>
              <a:rPr lang="en-GB" dirty="0" smtClean="0"/>
              <a:t> di </a:t>
            </a:r>
            <a:r>
              <a:rPr lang="en-GB" dirty="0" err="1" smtClean="0"/>
              <a:t>celerità</a:t>
            </a:r>
            <a:r>
              <a:rPr lang="en-GB" dirty="0" smtClean="0"/>
              <a:t> e di </a:t>
            </a:r>
            <a:r>
              <a:rPr lang="en-GB" dirty="0" err="1" smtClean="0"/>
              <a:t>urgenza</a:t>
            </a:r>
            <a:r>
              <a:rPr lang="en-GB" dirty="0" smtClean="0"/>
              <a:t> e </a:t>
            </a:r>
            <a:r>
              <a:rPr lang="en-GB" dirty="0" err="1" smtClean="0"/>
              <a:t>una</a:t>
            </a:r>
            <a:r>
              <a:rPr lang="en-GB" dirty="0" smtClean="0"/>
              <a:t> forma di </a:t>
            </a:r>
            <a:r>
              <a:rPr lang="en-GB" dirty="0" err="1" smtClean="0"/>
              <a:t>trasparenza</a:t>
            </a:r>
            <a:r>
              <a:rPr lang="en-GB" dirty="0" smtClean="0"/>
              <a:t> </a:t>
            </a:r>
            <a:r>
              <a:rPr lang="en-GB" dirty="0" err="1" smtClean="0"/>
              <a:t>successiva</a:t>
            </a:r>
            <a:r>
              <a:rPr lang="en-GB" dirty="0" smtClean="0"/>
              <a:t> </a:t>
            </a:r>
            <a:r>
              <a:rPr lang="en-GB" dirty="0" err="1" smtClean="0"/>
              <a:t>rispetto</a:t>
            </a:r>
            <a:r>
              <a:rPr lang="en-GB" dirty="0" smtClean="0"/>
              <a:t> </a:t>
            </a:r>
            <a:r>
              <a:rPr lang="en-GB" dirty="0" err="1" smtClean="0"/>
              <a:t>allo</a:t>
            </a:r>
            <a:r>
              <a:rPr lang="en-GB" dirty="0" smtClean="0"/>
              <a:t> </a:t>
            </a:r>
            <a:r>
              <a:rPr lang="en-GB" dirty="0" err="1" smtClean="0"/>
              <a:t>svolgersi</a:t>
            </a:r>
            <a:r>
              <a:rPr lang="en-GB" dirty="0" smtClean="0"/>
              <a:t> </a:t>
            </a:r>
            <a:r>
              <a:rPr lang="en-GB" dirty="0" err="1" smtClean="0"/>
              <a:t>dell’attività</a:t>
            </a:r>
            <a:r>
              <a:rPr lang="en-GB" dirty="0" smtClean="0"/>
              <a:t> </a:t>
            </a:r>
            <a:r>
              <a:rPr lang="en-GB" dirty="0" err="1" smtClean="0"/>
              <a:t>allo</a:t>
            </a:r>
            <a:r>
              <a:rPr lang="en-GB" dirty="0" smtClean="0"/>
              <a:t> </a:t>
            </a:r>
            <a:r>
              <a:rPr lang="en-GB" dirty="0" err="1" smtClean="0"/>
              <a:t>scopo</a:t>
            </a:r>
            <a:r>
              <a:rPr lang="en-GB" dirty="0" smtClean="0"/>
              <a:t> di </a:t>
            </a:r>
            <a:r>
              <a:rPr lang="en-GB" dirty="0" err="1" smtClean="0"/>
              <a:t>garantire</a:t>
            </a:r>
            <a:r>
              <a:rPr lang="en-GB" dirty="0" smtClean="0"/>
              <a:t> </a:t>
            </a:r>
            <a:r>
              <a:rPr lang="en-GB" dirty="0" err="1" smtClean="0"/>
              <a:t>il</a:t>
            </a:r>
            <a:r>
              <a:rPr lang="en-GB" dirty="0" smtClean="0"/>
              <a:t> </a:t>
            </a:r>
            <a:r>
              <a:rPr lang="en-GB" dirty="0" err="1" smtClean="0"/>
              <a:t>controllo</a:t>
            </a:r>
            <a:r>
              <a:rPr lang="en-GB" dirty="0" smtClean="0"/>
              <a:t> </a:t>
            </a:r>
            <a:r>
              <a:rPr lang="en-GB" dirty="0" err="1" smtClean="0"/>
              <a:t>collettivo</a:t>
            </a:r>
            <a:r>
              <a:rPr lang="en-GB" dirty="0" smtClean="0"/>
              <a:t> </a:t>
            </a:r>
            <a:r>
              <a:rPr lang="en-GB" dirty="0" err="1" smtClean="0"/>
              <a:t>dell’attività</a:t>
            </a:r>
            <a:r>
              <a:rPr lang="en-GB" dirty="0" smtClean="0"/>
              <a:t> </a:t>
            </a:r>
            <a:r>
              <a:rPr lang="en-GB" dirty="0" err="1" smtClean="0"/>
              <a:t>amministrativa</a:t>
            </a:r>
            <a:endParaRPr lang="it-IT" dirty="0" smtClean="0"/>
          </a:p>
          <a:p>
            <a:endParaRPr lang="it-IT" dirty="0"/>
          </a:p>
        </p:txBody>
      </p:sp>
    </p:spTree>
    <p:extLst>
      <p:ext uri="{BB962C8B-B14F-4D97-AF65-F5344CB8AC3E}">
        <p14:creationId xmlns:p14="http://schemas.microsoft.com/office/powerpoint/2010/main" val="1462673765"/>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963</TotalTime>
  <Words>8326</Words>
  <Application>Microsoft Office PowerPoint</Application>
  <PresentationFormat>Widescreen</PresentationFormat>
  <Paragraphs>228</Paragraphs>
  <Slides>80</Slides>
  <Notes>0</Notes>
  <HiddenSlides>0</HiddenSlides>
  <MMClips>0</MMClips>
  <ScaleCrop>false</ScaleCrop>
  <HeadingPairs>
    <vt:vector size="6" baseType="variant">
      <vt:variant>
        <vt:lpstr>Caratteri utilizzati</vt:lpstr>
      </vt:variant>
      <vt:variant>
        <vt:i4>3</vt:i4>
      </vt:variant>
      <vt:variant>
        <vt:lpstr>Tema</vt:lpstr>
      </vt:variant>
      <vt:variant>
        <vt:i4>1</vt:i4>
      </vt:variant>
      <vt:variant>
        <vt:lpstr>Titoli diapositive</vt:lpstr>
      </vt:variant>
      <vt:variant>
        <vt:i4>80</vt:i4>
      </vt:variant>
    </vt:vector>
  </HeadingPairs>
  <TitlesOfParts>
    <vt:vector size="84" baseType="lpstr">
      <vt:lpstr>Arial</vt:lpstr>
      <vt:lpstr>Calibri</vt:lpstr>
      <vt:lpstr>Calibri Light</vt:lpstr>
      <vt:lpstr>Tema di Office</vt:lpstr>
      <vt:lpstr>TRASPARENZA</vt:lpstr>
      <vt:lpstr>Segreto d’ufficio: Testo unico degli impiegati civili dello Stato: d.p.r. 3/1957 </vt:lpstr>
      <vt:lpstr>TU impiegati civili</vt:lpstr>
      <vt:lpstr>Presentazione standard di PowerPoint</vt:lpstr>
      <vt:lpstr>Presentazione standard di PowerPoint</vt:lpstr>
      <vt:lpstr>Presentazione standard di PowerPoint</vt:lpstr>
      <vt:lpstr>L. N. 241/1990 </vt:lpstr>
      <vt:lpstr>Presentazione standard di PowerPoint</vt:lpstr>
      <vt:lpstr>TRASPARENZA COME PUBBLICITA’</vt:lpstr>
      <vt:lpstr>Presentazione standard di PowerPoint</vt:lpstr>
      <vt:lpstr>L. 241 1990 art. 26</vt:lpstr>
      <vt:lpstr>Presentazione standard di PowerPoint</vt:lpstr>
      <vt:lpstr>Legge Brunetta (l. n. 15/2009)  e d.lgs n. 150/2009 </vt:lpstr>
      <vt:lpstr>Presentazione standard di PowerPoint</vt:lpstr>
      <vt:lpstr>Trasparenza come accessibilità totale nel D.Lgs. n. 150 del 2009 </vt:lpstr>
      <vt:lpstr>Presentazione standard di PowerPoint</vt:lpstr>
      <vt:lpstr>Finalità della trasparenza</vt:lpstr>
      <vt:lpstr>DUNQUE 2 FUNZIONI FONDAMENTALI</vt:lpstr>
      <vt:lpstr>CIVIT art. 13</vt:lpstr>
      <vt:lpstr>OIV art. 14</vt:lpstr>
      <vt:lpstr>RISCHIO: OPACITA’ PER CONFUSIONE</vt:lpstr>
      <vt:lpstr>L. 190/2012 anticorruzione</vt:lpstr>
      <vt:lpstr>D.lgs. n. 33 del 2013 “Riordino della disciplina riguardante gli obblighi di pubblicità, trasparenza e diffusione di informazioni da parte delle pubbliche amministrazioni”.</vt:lpstr>
      <vt:lpstr>Presentazione standard di PowerPoint</vt:lpstr>
      <vt:lpstr>ACCESSO CIVICO</vt:lpstr>
      <vt:lpstr>Presentazione standard di PowerPoint</vt:lpstr>
      <vt:lpstr>REGIME OPEN DATA</vt:lpstr>
      <vt:lpstr>Presentazione standard di PowerPoint</vt:lpstr>
      <vt:lpstr>Presentazione standard di PowerPoint</vt:lpstr>
      <vt:lpstr>Presentazione standard di PowerPoint</vt:lpstr>
      <vt:lpstr>REGOLE OPERATIVE</vt:lpstr>
      <vt:lpstr>Presentazione standard di PowerPoint</vt:lpstr>
      <vt:lpstr>TRASPARENZA come «livello essenziale delle prestazioni» ex 117 cost.</vt:lpstr>
      <vt:lpstr>Programma triennale per la trasparenza e l’integrità (PTT) </vt:lpstr>
      <vt:lpstr>Presentazione standard di PowerPoint</vt:lpstr>
      <vt:lpstr>ATTI SOGGETTI A PUBBLICAZIONE</vt:lpstr>
      <vt:lpstr>1. Atti obbligatoriamente pubblicizzati</vt:lpstr>
      <vt:lpstr>segue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Obblighi di pubblicazione concernenti le prestazioni di servizi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Obblighi di pubblicazione in settori speciali </vt:lpstr>
      <vt:lpstr>contratti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TRASPARENZA</dc:title>
  <dc:creator>Beta Soluzioni</dc:creator>
  <cp:lastModifiedBy>Beta Soluzioni</cp:lastModifiedBy>
  <cp:revision>18</cp:revision>
  <dcterms:created xsi:type="dcterms:W3CDTF">2014-05-12T18:58:46Z</dcterms:created>
  <dcterms:modified xsi:type="dcterms:W3CDTF">2014-06-04T22:25:46Z</dcterms:modified>
</cp:coreProperties>
</file>