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68" r:id="rId3"/>
    <p:sldId id="269" r:id="rId4"/>
    <p:sldId id="270" r:id="rId5"/>
    <p:sldId id="271" r:id="rId6"/>
    <p:sldId id="264" r:id="rId7"/>
    <p:sldId id="267" r:id="rId8"/>
    <p:sldId id="278" r:id="rId9"/>
    <p:sldId id="279" r:id="rId10"/>
    <p:sldId id="265" r:id="rId11"/>
    <p:sldId id="272" r:id="rId12"/>
    <p:sldId id="274" r:id="rId13"/>
    <p:sldId id="273" r:id="rId14"/>
    <p:sldId id="266" r:id="rId15"/>
    <p:sldId id="276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package" Target="../embeddings/Cartella_di_lavoro_di_Microsoft_Office_Excel_20071.xlsx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Cartella_di_lavoro_di_Microsoft_Office_Excel_20072.xlsx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Cartella_di_lavoro_di_Microsoft_Office_Excel_20073.xlsx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Cartella_di_lavoro_di_Microsoft_Office_Excel_20074.xlsx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Cartella_di_lavoro_di_Microsoft_Office_Excel_20075.xlsx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Cartella_di_lavoro_di_Microsoft_Office_Excel_20076.xlsx"/><Relationship Id="rId1" Type="http://schemas.openxmlformats.org/officeDocument/2006/relationships/image" Target="../media/image2.png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Cartella_di_lavoro_di_Microsoft_Office_Excel_20079.xlsx"/><Relationship Id="rId1" Type="http://schemas.openxmlformats.org/officeDocument/2006/relationships/image" Target="../media/image2.png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package" Target="../embeddings/Cartella_di_lavoro_di_Microsoft_Office_Excel_200710.xlsx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Cartella_di_lavoro_di_Microsoft_Office_Excel_200711.xlsx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view3D>
      <c:perspective val="30"/>
    </c:view3D>
    <c:sideWall>
      <c:spPr>
        <a:solidFill>
          <a:prstClr val="white"/>
        </a:solidFill>
        <a:ln>
          <a:solidFill>
            <a:srgbClr val="4F81BD"/>
          </a:solidFill>
        </a:ln>
      </c:spPr>
    </c:sideWall>
    <c:backWall>
      <c:spPr>
        <a:solidFill>
          <a:prstClr val="white"/>
        </a:solidFill>
        <a:ln>
          <a:solidFill>
            <a:srgbClr val="4F81BD"/>
          </a:solidFill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 (73)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Russian Federation (67)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solidFill>
                <a:schemeClr val="accent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Italy (42)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Romania (78)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Greece (96)</c:v>
                </c:pt>
              </c:strCache>
            </c:strRef>
          </c:tx>
          <c:spPr>
            <a:blipFill>
              <a:blip xmlns:r="http://schemas.openxmlformats.org/officeDocument/2006/relationships" r:embed="rId5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</c:ser>
        <c:shape val="box"/>
        <c:axId val="72574464"/>
        <c:axId val="72576000"/>
        <c:axId val="0"/>
      </c:bar3DChart>
      <c:catAx>
        <c:axId val="72574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400" b="1"/>
            </a:pPr>
            <a:endParaRPr lang="it-IT"/>
          </a:p>
        </c:txPr>
        <c:crossAx val="72576000"/>
        <c:crosses val="autoZero"/>
        <c:auto val="1"/>
        <c:lblAlgn val="ctr"/>
        <c:lblOffset val="100"/>
      </c:catAx>
      <c:valAx>
        <c:axId val="72576000"/>
        <c:scaling>
          <c:orientation val="minMax"/>
        </c:scaling>
        <c:axPos val="l"/>
        <c:majorGridlines/>
        <c:numFmt formatCode="General" sourceLinked="1"/>
        <c:tickLblPos val="nextTo"/>
        <c:crossAx val="7257446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6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view3D>
      <c:rotX val="10"/>
      <c:perspective val="30"/>
    </c:view3D>
    <c:sideWall>
      <c:spPr>
        <a:solidFill>
          <a:schemeClr val="bg1"/>
        </a:solidFill>
        <a:ln>
          <a:solidFill>
            <a:srgbClr val="4F81BD"/>
          </a:solidFill>
        </a:ln>
      </c:spPr>
    </c:sideWall>
    <c:backWall>
      <c:spPr>
        <a:solidFill>
          <a:schemeClr val="bg1"/>
        </a:solidFill>
        <a:ln>
          <a:solidFill>
            <a:srgbClr val="4F81BD"/>
          </a:solidFill>
        </a:ln>
      </c:spPr>
    </c:backWall>
    <c:plotArea>
      <c:layout>
        <c:manualLayout>
          <c:layoutTarget val="inner"/>
          <c:xMode val="edge"/>
          <c:yMode val="edge"/>
          <c:x val="9.5503502263598328E-2"/>
          <c:y val="4.0281436983192358E-2"/>
          <c:w val="0.8843829117736558"/>
          <c:h val="0.497701842652403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19050">
              <a:solidFill>
                <a:srgbClr val="4F81BD"/>
              </a:solidFill>
            </a:ln>
          </c:spPr>
          <c:cat>
            <c:strRef>
              <c:f>Лист1!$A$2:$A$7</c:f>
              <c:strCache>
                <c:ptCount val="6"/>
                <c:pt idx="0">
                  <c:v>Access to financing</c:v>
                </c:pt>
                <c:pt idx="1">
                  <c:v>Corruption</c:v>
                </c:pt>
                <c:pt idx="2">
                  <c:v>Tax regulations</c:v>
                </c:pt>
                <c:pt idx="3">
                  <c:v>Tax rates</c:v>
                </c:pt>
                <c:pt idx="4">
                  <c:v>Inefficient government bureaucracy</c:v>
                </c:pt>
                <c:pt idx="5">
                  <c:v>Restrictive labour regulation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15.3</c:v>
                </c:pt>
                <c:pt idx="1">
                  <c:v>14</c:v>
                </c:pt>
                <c:pt idx="2">
                  <c:v>13.6</c:v>
                </c:pt>
                <c:pt idx="3">
                  <c:v>10.5</c:v>
                </c:pt>
                <c:pt idx="4">
                  <c:v>7.9</c:v>
                </c:pt>
                <c:pt idx="5">
                  <c:v>7.9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Italy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 w="19050">
              <a:solidFill>
                <a:schemeClr val="accent1"/>
              </a:solidFill>
            </a:ln>
          </c:spPr>
          <c:cat>
            <c:strRef>
              <c:f>Лист1!$A$2:$A$7</c:f>
              <c:strCache>
                <c:ptCount val="6"/>
                <c:pt idx="0">
                  <c:v>Access to financing</c:v>
                </c:pt>
                <c:pt idx="1">
                  <c:v>Corruption</c:v>
                </c:pt>
                <c:pt idx="2">
                  <c:v>Tax regulations</c:v>
                </c:pt>
                <c:pt idx="3">
                  <c:v>Tax rates</c:v>
                </c:pt>
                <c:pt idx="4">
                  <c:v>Inefficient government bureaucracy</c:v>
                </c:pt>
                <c:pt idx="5">
                  <c:v>Restrictive labour regulation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>
                  <c:v>14.6</c:v>
                </c:pt>
                <c:pt idx="1">
                  <c:v>7.1</c:v>
                </c:pt>
                <c:pt idx="2">
                  <c:v>8.8000000000000007</c:v>
                </c:pt>
                <c:pt idx="3">
                  <c:v>17.100000000000001</c:v>
                </c:pt>
                <c:pt idx="4">
                  <c:v>16.3</c:v>
                </c:pt>
                <c:pt idx="5">
                  <c:v>10.4</c:v>
                </c:pt>
              </c:numCache>
            </c:numRef>
          </c:val>
        </c:ser>
        <c:shape val="box"/>
        <c:axId val="72716672"/>
        <c:axId val="72718208"/>
        <c:axId val="0"/>
      </c:bar3DChart>
      <c:catAx>
        <c:axId val="72716672"/>
        <c:scaling>
          <c:orientation val="minMax"/>
        </c:scaling>
        <c:axPos val="b"/>
        <c:tickLblPos val="nextTo"/>
        <c:txPr>
          <a:bodyPr rot="-1260000"/>
          <a:lstStyle/>
          <a:p>
            <a:pPr>
              <a:defRPr sz="1800" b="1" baseline="0"/>
            </a:pPr>
            <a:endParaRPr lang="it-IT"/>
          </a:p>
        </c:txPr>
        <c:crossAx val="72718208"/>
        <c:crosses val="autoZero"/>
        <c:auto val="1"/>
        <c:lblAlgn val="ctr"/>
        <c:lblOffset val="100"/>
      </c:catAx>
      <c:valAx>
        <c:axId val="72718208"/>
        <c:scaling>
          <c:orientation val="minMax"/>
        </c:scaling>
        <c:axPos val="l"/>
        <c:majorGridlines/>
        <c:numFmt formatCode="0.0" sourceLinked="1"/>
        <c:tickLblPos val="nextTo"/>
        <c:crossAx val="72716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472474369878805"/>
          <c:y val="8.5197478057993575E-2"/>
          <c:w val="0.24545587830860319"/>
          <c:h val="0.10145162442268324"/>
        </c:manualLayout>
      </c:layout>
    </c:legend>
    <c:plotVisOnly val="1"/>
  </c:chart>
  <c:txPr>
    <a:bodyPr/>
    <a:lstStyle/>
    <a:p>
      <a:pPr>
        <a:defRPr sz="1800"/>
      </a:pPr>
      <a:endParaRPr lang="it-IT"/>
    </a:p>
  </c:txPr>
  <c:externalData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view3D>
      <c:rotX val="10"/>
      <c:perspective val="30"/>
    </c:view3D>
    <c:sideWall>
      <c:spPr>
        <a:solidFill>
          <a:schemeClr val="bg1"/>
        </a:solidFill>
        <a:ln>
          <a:solidFill>
            <a:srgbClr val="4F81BD"/>
          </a:solidFill>
        </a:ln>
      </c:spPr>
    </c:sideWall>
    <c:backWall>
      <c:spPr>
        <a:solidFill>
          <a:schemeClr val="bg1"/>
        </a:solidFill>
        <a:ln>
          <a:solidFill>
            <a:srgbClr val="4F81BD"/>
          </a:solidFill>
        </a:ln>
      </c:spPr>
    </c:backWall>
    <c:plotArea>
      <c:layout>
        <c:manualLayout>
          <c:layoutTarget val="inner"/>
          <c:xMode val="edge"/>
          <c:yMode val="edge"/>
          <c:x val="9.5503502263598328E-2"/>
          <c:y val="4.0281436983192365E-2"/>
          <c:w val="0.88438291177365558"/>
          <c:h val="0.497701842652403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19050">
              <a:solidFill>
                <a:srgbClr val="4F81BD"/>
              </a:solidFill>
            </a:ln>
          </c:spPr>
          <c:cat>
            <c:strRef>
              <c:f>Лист1!$A$2:$A$5</c:f>
              <c:strCache>
                <c:ptCount val="4"/>
                <c:pt idx="0">
                  <c:v>Institutions</c:v>
                </c:pt>
                <c:pt idx="1">
                  <c:v>Infrastucture</c:v>
                </c:pt>
                <c:pt idx="2">
                  <c:v>Macroeconomic environment</c:v>
                </c:pt>
                <c:pt idx="3">
                  <c:v>Health and primary education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3.1</c:v>
                </c:pt>
                <c:pt idx="1">
                  <c:v>4.0999999999999996</c:v>
                </c:pt>
                <c:pt idx="2">
                  <c:v>4.4000000000000004</c:v>
                </c:pt>
                <c:pt idx="3">
                  <c:v>5.8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Italy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 w="19050">
              <a:solidFill>
                <a:schemeClr val="accent1"/>
              </a:solidFill>
            </a:ln>
          </c:spPr>
          <c:cat>
            <c:strRef>
              <c:f>Лист1!$A$2:$A$5</c:f>
              <c:strCache>
                <c:ptCount val="4"/>
                <c:pt idx="0">
                  <c:v>Institutions</c:v>
                </c:pt>
                <c:pt idx="1">
                  <c:v>Infrastucture</c:v>
                </c:pt>
                <c:pt idx="2">
                  <c:v>Macroeconomic environment</c:v>
                </c:pt>
                <c:pt idx="3">
                  <c:v>Health and primary education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3.6</c:v>
                </c:pt>
                <c:pt idx="1">
                  <c:v>5.2</c:v>
                </c:pt>
                <c:pt idx="2">
                  <c:v>4.2</c:v>
                </c:pt>
                <c:pt idx="3">
                  <c:v>6.3</c:v>
                </c:pt>
              </c:numCache>
            </c:numRef>
          </c:val>
        </c:ser>
        <c:shape val="box"/>
        <c:axId val="73198208"/>
        <c:axId val="73339264"/>
        <c:axId val="0"/>
      </c:bar3DChart>
      <c:catAx>
        <c:axId val="73198208"/>
        <c:scaling>
          <c:orientation val="minMax"/>
        </c:scaling>
        <c:axPos val="b"/>
        <c:tickLblPos val="nextTo"/>
        <c:txPr>
          <a:bodyPr rot="-1260000"/>
          <a:lstStyle/>
          <a:p>
            <a:pPr>
              <a:defRPr sz="1800" b="1" baseline="0"/>
            </a:pPr>
            <a:endParaRPr lang="it-IT"/>
          </a:p>
        </c:txPr>
        <c:crossAx val="73339264"/>
        <c:crosses val="autoZero"/>
        <c:auto val="1"/>
        <c:lblAlgn val="ctr"/>
        <c:lblOffset val="100"/>
      </c:catAx>
      <c:valAx>
        <c:axId val="73339264"/>
        <c:scaling>
          <c:orientation val="minMax"/>
        </c:scaling>
        <c:axPos val="l"/>
        <c:majorGridlines/>
        <c:numFmt formatCode="0.0" sourceLinked="1"/>
        <c:tickLblPos val="nextTo"/>
        <c:crossAx val="73198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933395833978381"/>
          <c:y val="4.488449696065519E-2"/>
          <c:w val="0.24545587830860319"/>
          <c:h val="0.10145162442268325"/>
        </c:manualLayout>
      </c:layout>
    </c:legend>
    <c:plotVisOnly val="1"/>
  </c:chart>
  <c:txPr>
    <a:bodyPr/>
    <a:lstStyle/>
    <a:p>
      <a:pPr>
        <a:defRPr sz="1800"/>
      </a:pPr>
      <a:endParaRPr lang="it-IT"/>
    </a:p>
  </c:txPr>
  <c:externalData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view3D>
      <c:rotX val="10"/>
      <c:perspective val="30"/>
    </c:view3D>
    <c:sideWall>
      <c:spPr>
        <a:solidFill>
          <a:schemeClr val="bg1"/>
        </a:solidFill>
        <a:ln>
          <a:solidFill>
            <a:srgbClr val="4F81BD"/>
          </a:solidFill>
        </a:ln>
      </c:spPr>
    </c:sideWall>
    <c:backWall>
      <c:spPr>
        <a:solidFill>
          <a:schemeClr val="bg1"/>
        </a:solidFill>
        <a:ln>
          <a:solidFill>
            <a:srgbClr val="4F81BD"/>
          </a:solidFill>
        </a:ln>
      </c:spPr>
    </c:backWall>
    <c:plotArea>
      <c:layout>
        <c:manualLayout>
          <c:layoutTarget val="inner"/>
          <c:xMode val="edge"/>
          <c:yMode val="edge"/>
          <c:x val="9.5503502263598328E-2"/>
          <c:y val="4.0281436983192379E-2"/>
          <c:w val="0.88438291177365547"/>
          <c:h val="0.497701842652403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19050">
              <a:solidFill>
                <a:srgbClr val="4F81BD"/>
              </a:solidFill>
            </a:ln>
          </c:spPr>
          <c:cat>
            <c:strRef>
              <c:f>Лист1!$A$2:$A$7</c:f>
              <c:strCache>
                <c:ptCount val="6"/>
                <c:pt idx="0">
                  <c:v>Higher education and training</c:v>
                </c:pt>
                <c:pt idx="1">
                  <c:v>Goods market efficiency</c:v>
                </c:pt>
                <c:pt idx="2">
                  <c:v>Labor market efficiency</c:v>
                </c:pt>
                <c:pt idx="3">
                  <c:v>Financial market development</c:v>
                </c:pt>
                <c:pt idx="4">
                  <c:v>Technological readiness</c:v>
                </c:pt>
                <c:pt idx="5">
                  <c:v>Market size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4.7</c:v>
                </c:pt>
                <c:pt idx="1">
                  <c:v>3.8</c:v>
                </c:pt>
                <c:pt idx="2">
                  <c:v>4.4000000000000004</c:v>
                </c:pt>
                <c:pt idx="3">
                  <c:v>3.5</c:v>
                </c:pt>
                <c:pt idx="4">
                  <c:v>3.6</c:v>
                </c:pt>
                <c:pt idx="5">
                  <c:v>4.5999999999999996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Italy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 w="19050">
              <a:solidFill>
                <a:schemeClr val="accent1"/>
              </a:solidFill>
            </a:ln>
          </c:spPr>
          <c:cat>
            <c:strRef>
              <c:f>Лист1!$A$2:$A$7</c:f>
              <c:strCache>
                <c:ptCount val="6"/>
                <c:pt idx="0">
                  <c:v>Higher education and training</c:v>
                </c:pt>
                <c:pt idx="1">
                  <c:v>Goods market efficiency</c:v>
                </c:pt>
                <c:pt idx="2">
                  <c:v>Labor market efficiency</c:v>
                </c:pt>
                <c:pt idx="3">
                  <c:v>Financial market development</c:v>
                </c:pt>
                <c:pt idx="4">
                  <c:v>Technological readiness</c:v>
                </c:pt>
                <c:pt idx="5">
                  <c:v>Market size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>
                  <c:v>5.0999999999999996</c:v>
                </c:pt>
                <c:pt idx="1">
                  <c:v>4.5</c:v>
                </c:pt>
                <c:pt idx="2">
                  <c:v>4.4000000000000004</c:v>
                </c:pt>
                <c:pt idx="3">
                  <c:v>4.7</c:v>
                </c:pt>
                <c:pt idx="4">
                  <c:v>5.7</c:v>
                </c:pt>
                <c:pt idx="5">
                  <c:v>5.8</c:v>
                </c:pt>
              </c:numCache>
            </c:numRef>
          </c:val>
        </c:ser>
        <c:shape val="box"/>
        <c:axId val="73487872"/>
        <c:axId val="73489408"/>
        <c:axId val="0"/>
      </c:bar3DChart>
      <c:catAx>
        <c:axId val="73487872"/>
        <c:scaling>
          <c:orientation val="minMax"/>
        </c:scaling>
        <c:axPos val="b"/>
        <c:tickLblPos val="nextTo"/>
        <c:txPr>
          <a:bodyPr rot="-1260000"/>
          <a:lstStyle/>
          <a:p>
            <a:pPr>
              <a:defRPr sz="1800" b="1" baseline="0"/>
            </a:pPr>
            <a:endParaRPr lang="it-IT"/>
          </a:p>
        </c:txPr>
        <c:crossAx val="73489408"/>
        <c:crosses val="autoZero"/>
        <c:auto val="1"/>
        <c:lblAlgn val="ctr"/>
        <c:lblOffset val="100"/>
      </c:catAx>
      <c:valAx>
        <c:axId val="73489408"/>
        <c:scaling>
          <c:orientation val="minMax"/>
        </c:scaling>
        <c:axPos val="l"/>
        <c:majorGridlines/>
        <c:numFmt formatCode="0.0" sourceLinked="1"/>
        <c:tickLblPos val="nextTo"/>
        <c:crossAx val="73487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5848605619412058"/>
          <c:y val="2.9767129049153275E-2"/>
          <c:w val="0.24545587830860319"/>
          <c:h val="0.10145162442268327"/>
        </c:manualLayout>
      </c:layout>
    </c:legend>
    <c:plotVisOnly val="1"/>
  </c:chart>
  <c:txPr>
    <a:bodyPr/>
    <a:lstStyle/>
    <a:p>
      <a:pPr>
        <a:defRPr sz="1800"/>
      </a:pPr>
      <a:endParaRPr lang="it-IT"/>
    </a:p>
  </c:txPr>
  <c:externalData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view3D>
      <c:rotX val="10"/>
      <c:perspective val="30"/>
    </c:view3D>
    <c:sideWall>
      <c:spPr>
        <a:solidFill>
          <a:schemeClr val="bg1"/>
        </a:solidFill>
        <a:ln>
          <a:solidFill>
            <a:srgbClr val="4F81BD"/>
          </a:solidFill>
        </a:ln>
      </c:spPr>
    </c:sideWall>
    <c:backWall>
      <c:spPr>
        <a:solidFill>
          <a:schemeClr val="bg1"/>
        </a:solidFill>
        <a:ln>
          <a:solidFill>
            <a:srgbClr val="4F81BD"/>
          </a:solidFill>
        </a:ln>
      </c:spPr>
    </c:backWall>
    <c:plotArea>
      <c:layout>
        <c:manualLayout>
          <c:layoutTarget val="inner"/>
          <c:xMode val="edge"/>
          <c:yMode val="edge"/>
          <c:x val="9.5503502263598328E-2"/>
          <c:y val="4.0281436983192385E-2"/>
          <c:w val="0.88438291177365536"/>
          <c:h val="0.497701842652403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19050">
              <a:solidFill>
                <a:srgbClr val="4F81BD"/>
              </a:solidFill>
            </a:ln>
          </c:spPr>
          <c:cat>
            <c:strRef>
              <c:f>Лист1!$A$2:$A$3</c:f>
              <c:strCache>
                <c:ptCount val="2"/>
                <c:pt idx="0">
                  <c:v>Business sophistication</c:v>
                </c:pt>
                <c:pt idx="1">
                  <c:v>Innovation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3.7</c:v>
                </c:pt>
                <c:pt idx="1">
                  <c:v>3.2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Italy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 w="19050">
              <a:solidFill>
                <a:schemeClr val="accent1"/>
              </a:solidFill>
            </a:ln>
          </c:spPr>
          <c:cat>
            <c:strRef>
              <c:f>Лист1!$A$2:$A$3</c:f>
              <c:strCache>
                <c:ptCount val="2"/>
                <c:pt idx="0">
                  <c:v>Business sophistication</c:v>
                </c:pt>
                <c:pt idx="1">
                  <c:v>Innovation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4.8</c:v>
                </c:pt>
                <c:pt idx="1">
                  <c:v>3.7</c:v>
                </c:pt>
              </c:numCache>
            </c:numRef>
          </c:val>
        </c:ser>
        <c:shape val="box"/>
        <c:axId val="73568640"/>
        <c:axId val="73570176"/>
        <c:axId val="0"/>
      </c:bar3DChart>
      <c:catAx>
        <c:axId val="73568640"/>
        <c:scaling>
          <c:orientation val="minMax"/>
        </c:scaling>
        <c:axPos val="b"/>
        <c:tickLblPos val="nextTo"/>
        <c:txPr>
          <a:bodyPr rot="-1260000"/>
          <a:lstStyle/>
          <a:p>
            <a:pPr>
              <a:defRPr sz="1800" b="1" baseline="0"/>
            </a:pPr>
            <a:endParaRPr lang="it-IT"/>
          </a:p>
        </c:txPr>
        <c:crossAx val="73570176"/>
        <c:crosses val="autoZero"/>
        <c:auto val="1"/>
        <c:lblAlgn val="ctr"/>
        <c:lblOffset val="100"/>
      </c:catAx>
      <c:valAx>
        <c:axId val="73570176"/>
        <c:scaling>
          <c:orientation val="minMax"/>
        </c:scaling>
        <c:axPos val="l"/>
        <c:majorGridlines/>
        <c:numFmt formatCode="0.0" sourceLinked="1"/>
        <c:tickLblPos val="nextTo"/>
        <c:crossAx val="73568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811635228144051"/>
          <c:y val="7.259967146507533E-2"/>
          <c:w val="0.24545587830860319"/>
          <c:h val="0.10145162442268328"/>
        </c:manualLayout>
      </c:layout>
    </c:legend>
    <c:plotVisOnly val="1"/>
  </c:chart>
  <c:txPr>
    <a:bodyPr/>
    <a:lstStyle/>
    <a:p>
      <a:pPr>
        <a:defRPr sz="1800"/>
      </a:pPr>
      <a:endParaRPr lang="it-IT"/>
    </a:p>
  </c:txPr>
  <c:externalData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10"/>
      <c:perspective val="30"/>
    </c:view3D>
    <c:sideWall>
      <c:spPr>
        <a:solidFill>
          <a:schemeClr val="bg1"/>
        </a:solidFill>
        <a:ln>
          <a:solidFill>
            <a:srgbClr val="4F81BD"/>
          </a:solidFill>
        </a:ln>
      </c:spPr>
    </c:sideWall>
    <c:backWall>
      <c:spPr>
        <a:solidFill>
          <a:schemeClr val="bg1"/>
        </a:solidFill>
        <a:ln>
          <a:solidFill>
            <a:srgbClr val="4F81BD"/>
          </a:solidFill>
        </a:ln>
      </c:spPr>
    </c:backWall>
    <c:plotArea>
      <c:layout>
        <c:manualLayout>
          <c:layoutTarget val="inner"/>
          <c:xMode val="edge"/>
          <c:yMode val="edge"/>
          <c:x val="9.5503502263598328E-2"/>
          <c:y val="4.0281436983192392E-2"/>
          <c:w val="0.88438291177365524"/>
          <c:h val="0.497701842652403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19050">
              <a:solidFill>
                <a:srgbClr val="4F81BD"/>
              </a:solidFill>
            </a:ln>
          </c:spPr>
          <c:dLbls>
            <c:showVal val="1"/>
          </c:dLbls>
          <c:cat>
            <c:strRef>
              <c:f>Лист1!$A$2:$A$10</c:f>
              <c:strCache>
                <c:ptCount val="9"/>
                <c:pt idx="0">
                  <c:v>Meeting friends </c:v>
                </c:pt>
                <c:pt idx="1">
                  <c:v>Computer games, Internet </c:v>
                </c:pt>
                <c:pt idx="2">
                  <c:v>Walking </c:v>
                </c:pt>
                <c:pt idx="3">
                  <c:v>Listening to music, radio </c:v>
                </c:pt>
                <c:pt idx="4">
                  <c:v>Go in for sports </c:v>
                </c:pt>
                <c:pt idx="5">
                  <c:v>Visiting cafés, bars, restaurants </c:v>
                </c:pt>
                <c:pt idx="6">
                  <c:v>Visiting disco-clubs</c:v>
                </c:pt>
                <c:pt idx="7">
                  <c:v>Visiting theatres, exhibitions </c:v>
                </c:pt>
                <c:pt idx="8">
                  <c:v>Visiting church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72</c:v>
                </c:pt>
                <c:pt idx="1">
                  <c:v>42.6</c:v>
                </c:pt>
                <c:pt idx="2">
                  <c:v>36.700000000000003</c:v>
                </c:pt>
                <c:pt idx="3">
                  <c:v>32.6</c:v>
                </c:pt>
                <c:pt idx="4">
                  <c:v>30.9</c:v>
                </c:pt>
                <c:pt idx="5">
                  <c:v>29.6</c:v>
                </c:pt>
                <c:pt idx="6">
                  <c:v>24.6</c:v>
                </c:pt>
                <c:pt idx="7">
                  <c:v>13.6</c:v>
                </c:pt>
                <c:pt idx="8">
                  <c:v>4.0999999999999996</c:v>
                </c:pt>
              </c:numCache>
            </c:numRef>
          </c:val>
        </c:ser>
        <c:shape val="box"/>
        <c:axId val="65655552"/>
        <c:axId val="65657088"/>
        <c:axId val="0"/>
      </c:bar3DChart>
      <c:catAx>
        <c:axId val="65655552"/>
        <c:scaling>
          <c:orientation val="minMax"/>
        </c:scaling>
        <c:axPos val="b"/>
        <c:tickLblPos val="nextTo"/>
        <c:txPr>
          <a:bodyPr rot="-1740000"/>
          <a:lstStyle/>
          <a:p>
            <a:pPr>
              <a:defRPr sz="1800" b="1" baseline="0"/>
            </a:pPr>
            <a:endParaRPr lang="it-IT"/>
          </a:p>
        </c:txPr>
        <c:crossAx val="65657088"/>
        <c:crosses val="autoZero"/>
        <c:auto val="1"/>
        <c:lblAlgn val="ctr"/>
        <c:lblOffset val="100"/>
      </c:catAx>
      <c:valAx>
        <c:axId val="65657088"/>
        <c:scaling>
          <c:orientation val="minMax"/>
        </c:scaling>
        <c:axPos val="l"/>
        <c:majorGridlines/>
        <c:numFmt formatCode="0.0" sourceLinked="1"/>
        <c:tickLblPos val="nextTo"/>
        <c:crossAx val="656555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layout>
        <c:manualLayout>
          <c:xMode val="edge"/>
          <c:yMode val="edge"/>
          <c:x val="4.569362364755173E-2"/>
          <c:y val="0.69272704267427121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929497562811678"/>
          <c:y val="0.12367967816151054"/>
          <c:w val="0.73433476836879752"/>
          <c:h val="0.631357081346477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Life priorities</c:v>
                </c:pt>
              </c:strCache>
            </c:strRef>
          </c:tx>
          <c:dPt>
            <c:idx val="0"/>
            <c:explosion val="15"/>
          </c:dPt>
          <c:dLbls>
            <c:dLbl>
              <c:idx val="0"/>
              <c:layout>
                <c:manualLayout>
                  <c:x val="-0.24134773555626449"/>
                  <c:y val="-0.10402609586589147"/>
                </c:manualLayout>
              </c:layout>
              <c:showVal val="1"/>
              <c:showCatName val="1"/>
            </c:dLbl>
            <c:dLbl>
              <c:idx val="1"/>
              <c:layout>
                <c:manualLayout>
                  <c:x val="2.9727518037815284E-3"/>
                  <c:y val="-5.2831510353071244E-2"/>
                </c:manualLayout>
              </c:layout>
              <c:showVal val="1"/>
              <c:showCatName val="1"/>
            </c:dLbl>
            <c:dLbl>
              <c:idx val="2"/>
              <c:layout>
                <c:manualLayout>
                  <c:x val="-6.5030584232337207E-2"/>
                  <c:y val="5.1010243820932381E-3"/>
                </c:manualLayout>
              </c:layout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Лист1!$A$2:$A$4</c:f>
              <c:strCache>
                <c:ptCount val="3"/>
                <c:pt idx="0">
                  <c:v>Family</c:v>
                </c:pt>
                <c:pt idx="1">
                  <c:v>Carrier</c:v>
                </c:pt>
                <c:pt idx="2">
                  <c:v>No answer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65.3</c:v>
                </c:pt>
                <c:pt idx="1">
                  <c:v>19.399999999999999</c:v>
                </c:pt>
                <c:pt idx="2">
                  <c:v>15.3</c:v>
                </c:pt>
              </c:numCache>
            </c:numRef>
          </c:val>
        </c:ser>
        <c:dLbls>
          <c:showVal val="1"/>
        </c:dLbls>
      </c:pie3DChart>
      <c:spPr>
        <a:ln>
          <a:noFill/>
        </a:ln>
      </c:spPr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>
        <c:manualLayout>
          <c:xMode val="edge"/>
          <c:yMode val="edge"/>
          <c:x val="0.55108592182592131"/>
          <c:y val="0.87277079167129601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5683180012198453"/>
          <c:y val="0.22656163204088434"/>
          <c:w val="0.68679778158475779"/>
          <c:h val="0.5909392590638077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Working activities</c:v>
                </c:pt>
              </c:strCache>
            </c:strRef>
          </c:tx>
          <c:dPt>
            <c:idx val="0"/>
            <c:explosion val="15"/>
          </c:dPt>
          <c:dLbls>
            <c:dLbl>
              <c:idx val="0"/>
              <c:layout>
                <c:manualLayout>
                  <c:x val="5.1379259803280355E-2"/>
                  <c:y val="-1.3192978557938012E-4"/>
                </c:manualLayout>
              </c:layout>
              <c:showVal val="1"/>
              <c:showCatName val="1"/>
            </c:dLbl>
            <c:dLbl>
              <c:idx val="1"/>
              <c:layout>
                <c:manualLayout>
                  <c:x val="5.8015317403905725E-2"/>
                  <c:y val="-4.5482793578491311E-2"/>
                </c:manualLayout>
              </c:layout>
              <c:showVal val="1"/>
              <c:showCatName val="1"/>
            </c:dLbl>
            <c:dLbl>
              <c:idx val="2"/>
              <c:layout>
                <c:manualLayout>
                  <c:x val="0.2156967929431827"/>
                  <c:y val="5.286767905417919E-2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-0.13406944289030706"/>
                  <c:y val="7.7277293263711469E-4"/>
                </c:manualLayout>
              </c:layout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Лист1!$A$2:$A$5</c:f>
              <c:strCache>
                <c:ptCount val="4"/>
                <c:pt idx="0">
                  <c:v>Working full time</c:v>
                </c:pt>
                <c:pt idx="1">
                  <c:v>Working part time</c:v>
                </c:pt>
                <c:pt idx="2">
                  <c:v>Studying</c:v>
                </c:pt>
                <c:pt idx="3">
                  <c:v>No answer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16.2</c:v>
                </c:pt>
                <c:pt idx="1">
                  <c:v>41.4</c:v>
                </c:pt>
                <c:pt idx="2">
                  <c:v>40.1</c:v>
                </c:pt>
                <c:pt idx="3">
                  <c:v>2.2999999999999998</c:v>
                </c:pt>
              </c:numCache>
            </c:numRef>
          </c:val>
        </c:ser>
        <c:dLbls>
          <c:showVal val="1"/>
        </c:dLbls>
      </c:pie3DChart>
      <c:spPr>
        <a:ln>
          <a:noFill/>
        </a:ln>
      </c:spPr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10"/>
      <c:perspective val="30"/>
    </c:view3D>
    <c:sideWall>
      <c:spPr>
        <a:solidFill>
          <a:schemeClr val="bg1"/>
        </a:solidFill>
        <a:ln>
          <a:solidFill>
            <a:srgbClr val="4F81BD"/>
          </a:solidFill>
        </a:ln>
      </c:spPr>
    </c:sideWall>
    <c:backWall>
      <c:spPr>
        <a:solidFill>
          <a:schemeClr val="bg1"/>
        </a:solidFill>
        <a:ln>
          <a:solidFill>
            <a:srgbClr val="4F81BD"/>
          </a:solidFill>
        </a:ln>
      </c:spPr>
    </c:backWall>
    <c:plotArea>
      <c:layout>
        <c:manualLayout>
          <c:layoutTarget val="inner"/>
          <c:xMode val="edge"/>
          <c:yMode val="edge"/>
          <c:x val="9.5503502263598328E-2"/>
          <c:y val="4.0281436983192392E-2"/>
          <c:w val="0.88438291177365502"/>
          <c:h val="0.497701842652403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19050">
              <a:solidFill>
                <a:srgbClr val="4F81BD"/>
              </a:solidFill>
            </a:ln>
          </c:spPr>
          <c:dLbls>
            <c:showVal val="1"/>
          </c:dLbls>
          <c:cat>
            <c:strRef>
              <c:f>Лист1!$A$2:$A$9</c:f>
              <c:strCache>
                <c:ptCount val="8"/>
                <c:pt idx="0">
                  <c:v>Information search </c:v>
                </c:pt>
                <c:pt idx="1">
                  <c:v>Work, study </c:v>
                </c:pt>
                <c:pt idx="2">
                  <c:v>Chats, forums, social network </c:v>
                </c:pt>
                <c:pt idx="3">
                  <c:v>Music, films, books </c:v>
                </c:pt>
                <c:pt idx="4">
                  <c:v>E-mailing</c:v>
                </c:pt>
                <c:pt idx="5">
                  <c:v>Games </c:v>
                </c:pt>
                <c:pt idx="6">
                  <c:v>Searching new friends </c:v>
                </c:pt>
                <c:pt idx="7">
                  <c:v>Shopping 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65.8</c:v>
                </c:pt>
                <c:pt idx="1">
                  <c:v>58.7</c:v>
                </c:pt>
                <c:pt idx="2">
                  <c:v>47.6</c:v>
                </c:pt>
                <c:pt idx="3">
                  <c:v>41.1</c:v>
                </c:pt>
                <c:pt idx="4">
                  <c:v>33.1</c:v>
                </c:pt>
                <c:pt idx="5">
                  <c:v>24.6</c:v>
                </c:pt>
                <c:pt idx="6">
                  <c:v>23.4</c:v>
                </c:pt>
                <c:pt idx="7">
                  <c:v>10.5</c:v>
                </c:pt>
              </c:numCache>
            </c:numRef>
          </c:val>
        </c:ser>
        <c:shape val="box"/>
        <c:axId val="78395648"/>
        <c:axId val="75817728"/>
        <c:axId val="0"/>
      </c:bar3DChart>
      <c:catAx>
        <c:axId val="78395648"/>
        <c:scaling>
          <c:orientation val="minMax"/>
        </c:scaling>
        <c:axPos val="b"/>
        <c:tickLblPos val="nextTo"/>
        <c:txPr>
          <a:bodyPr rot="-1740000"/>
          <a:lstStyle/>
          <a:p>
            <a:pPr>
              <a:defRPr sz="1800" b="1" baseline="0"/>
            </a:pPr>
            <a:endParaRPr lang="it-IT"/>
          </a:p>
        </c:txPr>
        <c:crossAx val="75817728"/>
        <c:crosses val="autoZero"/>
        <c:auto val="1"/>
        <c:lblAlgn val="ctr"/>
        <c:lblOffset val="100"/>
      </c:catAx>
      <c:valAx>
        <c:axId val="75817728"/>
        <c:scaling>
          <c:orientation val="minMax"/>
        </c:scaling>
        <c:axPos val="l"/>
        <c:majorGridlines/>
        <c:numFmt formatCode="0.0" sourceLinked="1"/>
        <c:tickLblPos val="nextTo"/>
        <c:crossAx val="7839564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2"/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view3D>
      <c:perspective val="30"/>
    </c:view3D>
    <c:sideWall>
      <c:spPr>
        <a:solidFill>
          <a:prstClr val="white"/>
        </a:solidFill>
        <a:ln>
          <a:solidFill>
            <a:srgbClr val="4F81BD"/>
          </a:solidFill>
        </a:ln>
      </c:spPr>
    </c:sideWall>
    <c:backWall>
      <c:spPr>
        <a:solidFill>
          <a:prstClr val="white"/>
        </a:solidFill>
        <a:ln>
          <a:solidFill>
            <a:srgbClr val="4F81BD"/>
          </a:solidFill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 (102)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Russian Federation (106)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solidFill>
                <a:schemeClr val="accent1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Italy (8)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Romania (88)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Greece (33)</c:v>
                </c:pt>
              </c:strCache>
            </c:strRef>
          </c:tx>
          <c:spPr>
            <a:blipFill>
              <a:blip xmlns:r="http://schemas.openxmlformats.org/officeDocument/2006/relationships" r:embed="rId5"/>
              <a:stretch>
                <a:fillRect/>
              </a:stretch>
            </a:blipFill>
            <a:ln>
              <a:solidFill>
                <a:srgbClr val="4F81BD"/>
              </a:solidFill>
            </a:ln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</c:ser>
        <c:shape val="box"/>
        <c:axId val="79052800"/>
        <c:axId val="79054336"/>
        <c:axId val="0"/>
      </c:bar3DChart>
      <c:catAx>
        <c:axId val="7905280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400" b="1"/>
            </a:pPr>
            <a:endParaRPr lang="it-IT"/>
          </a:p>
        </c:txPr>
        <c:crossAx val="79054336"/>
        <c:crosses val="autoZero"/>
        <c:auto val="1"/>
        <c:lblAlgn val="ctr"/>
        <c:lblOffset val="100"/>
      </c:catAx>
      <c:valAx>
        <c:axId val="79054336"/>
        <c:scaling>
          <c:orientation val="minMax"/>
        </c:scaling>
        <c:axPos val="l"/>
        <c:majorGridlines/>
        <c:numFmt formatCode="General" sourceLinked="1"/>
        <c:tickLblPos val="nextTo"/>
        <c:crossAx val="7905280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6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view3D>
      <c:rotX val="10"/>
      <c:perspective val="30"/>
    </c:view3D>
    <c:sideWall>
      <c:spPr>
        <a:solidFill>
          <a:schemeClr val="bg1"/>
        </a:solidFill>
        <a:ln>
          <a:solidFill>
            <a:srgbClr val="4F81BD"/>
          </a:solidFill>
        </a:ln>
      </c:spPr>
    </c:sideWall>
    <c:backWall>
      <c:spPr>
        <a:solidFill>
          <a:schemeClr val="bg1"/>
        </a:solidFill>
        <a:ln>
          <a:solidFill>
            <a:srgbClr val="4F81BD"/>
          </a:solidFill>
        </a:ln>
      </c:spPr>
    </c:backWall>
    <c:plotArea>
      <c:layout>
        <c:manualLayout>
          <c:layoutTarget val="inner"/>
          <c:xMode val="edge"/>
          <c:yMode val="edge"/>
          <c:x val="9.5503502263598328E-2"/>
          <c:y val="4.0281436983192392E-2"/>
          <c:w val="0.88438291177365502"/>
          <c:h val="0.497701842652403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Ukraine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19050">
              <a:solidFill>
                <a:srgbClr val="4F81BD"/>
              </a:solidFill>
            </a:ln>
          </c:spPr>
          <c:dLbls>
            <c:dLbl>
              <c:idx val="0"/>
              <c:layout>
                <c:manualLayout>
                  <c:x val="1.0119549558245806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8.6738996213535507E-3"/>
                  <c:y val="-5.039122637167299E-3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Broadband (&gt;4Mbps) Connectivity</c:v>
                </c:pt>
                <c:pt idx="1">
                  <c:v>High Broadband (&gt;10 Mbps) Connectivity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58.2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Italy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 w="19050">
              <a:solidFill>
                <a:schemeClr val="accent1"/>
              </a:solidFill>
            </a:ln>
          </c:spPr>
          <c:dLbls>
            <c:dLbl>
              <c:idx val="0"/>
              <c:layout>
                <c:manualLayout>
                  <c:x val="2.7467348800952918E-2"/>
                  <c:y val="2.5195613185836495E-3"/>
                </c:manualLayout>
              </c:layout>
              <c:showVal val="1"/>
            </c:dLbl>
            <c:dLbl>
              <c:idx val="1"/>
              <c:layout>
                <c:manualLayout>
                  <c:x val="1.7347799242707213E-2"/>
                  <c:y val="-1.25978065929182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Broadband (&gt;4Mbps) Connectivity</c:v>
                </c:pt>
                <c:pt idx="1">
                  <c:v>High Broadband (&gt;10 Mbps) Connectivity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52</c:v>
                </c:pt>
                <c:pt idx="1">
                  <c:v>3.7</c:v>
                </c:pt>
              </c:numCache>
            </c:numRef>
          </c:val>
        </c:ser>
        <c:shape val="box"/>
        <c:axId val="79398784"/>
        <c:axId val="79400320"/>
        <c:axId val="0"/>
      </c:bar3DChart>
      <c:catAx>
        <c:axId val="79398784"/>
        <c:scaling>
          <c:orientation val="minMax"/>
        </c:scaling>
        <c:axPos val="b"/>
        <c:tickLblPos val="nextTo"/>
        <c:txPr>
          <a:bodyPr rot="-1260000"/>
          <a:lstStyle/>
          <a:p>
            <a:pPr>
              <a:defRPr sz="1800" b="1" baseline="0"/>
            </a:pPr>
            <a:endParaRPr lang="it-IT"/>
          </a:p>
        </c:txPr>
        <c:crossAx val="79400320"/>
        <c:crosses val="autoZero"/>
        <c:auto val="1"/>
        <c:lblAlgn val="ctr"/>
        <c:lblOffset val="100"/>
      </c:catAx>
      <c:valAx>
        <c:axId val="79400320"/>
        <c:scaling>
          <c:orientation val="minMax"/>
        </c:scaling>
        <c:axPos val="l"/>
        <c:majorGridlines/>
        <c:numFmt formatCode="0.0" sourceLinked="1"/>
        <c:tickLblPos val="nextTo"/>
        <c:crossAx val="79398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5100765215522518"/>
          <c:y val="8.5197478057993575E-2"/>
          <c:w val="0.24545587830860319"/>
          <c:h val="0.10145162442268332"/>
        </c:manualLayout>
      </c:layout>
    </c:legend>
    <c:plotVisOnly val="1"/>
  </c:chart>
  <c:txPr>
    <a:bodyPr/>
    <a:lstStyle/>
    <a:p>
      <a:pPr>
        <a:defRPr sz="1800"/>
      </a:pPr>
      <a:endParaRPr lang="it-IT"/>
    </a:p>
  </c:txPr>
  <c:externalData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0.00973</cdr:x>
      <cdr:y>0.8962</cdr:y>
    </cdr:from>
    <cdr:to>
      <cdr:x>1</cdr:x>
      <cdr:y>1</cdr:y>
    </cdr:to>
    <cdr:sp macro="" textlink="">
      <cdr:nvSpPr>
        <cdr:cNvPr id="2" name="Text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4016" y="4536504"/>
          <a:ext cx="8699500" cy="5232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>
            <a:defRPr/>
          </a:pPr>
          <a:r>
            <a:rPr lang="en-US" sz="2800" b="1" dirty="0" smtClean="0">
              <a:solidFill>
                <a:srgbClr val="800000"/>
              </a:solidFill>
            </a:rPr>
            <a:t>Young people in Ukraine: free time</a:t>
          </a:r>
          <a:endParaRPr lang="en-US" sz="2800" b="1" dirty="0">
            <a:solidFill>
              <a:srgbClr val="800000"/>
            </a:solidFill>
            <a:latin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0.00973</cdr:x>
      <cdr:y>0.8962</cdr:y>
    </cdr:from>
    <cdr:to>
      <cdr:x>1</cdr:x>
      <cdr:y>1</cdr:y>
    </cdr:to>
    <cdr:sp macro="" textlink="">
      <cdr:nvSpPr>
        <cdr:cNvPr id="2" name="Text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4016" y="4536504"/>
          <a:ext cx="8699500" cy="5232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>
            <a:defRPr/>
          </a:pPr>
          <a:r>
            <a:rPr lang="en-US" sz="2800" b="1" dirty="0" smtClean="0">
              <a:solidFill>
                <a:srgbClr val="800000"/>
              </a:solidFill>
            </a:rPr>
            <a:t>Young people in Ukraine: purpose of Internet usage</a:t>
          </a:r>
          <a:endParaRPr lang="en-US" sz="2800" b="1" dirty="0">
            <a:solidFill>
              <a:srgbClr val="800000"/>
            </a:solidFill>
            <a:latin typeface="Calibri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585B9-01C5-4918-9075-D4935D7C3CBE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D12C5-C3CB-40D3-A8A1-7C738616BD6E}" type="slidenum">
              <a:rPr lang="ru-RU" smtClean="0"/>
              <a:pPr/>
              <a:t>‹N›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541C2-B36A-4FF2-B4F7-25E447AD650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F9F5D-CD04-4356-B7C1-56F08A4CFADC}" type="datetimeFigureOut">
              <a:rPr lang="ru-RU" smtClean="0"/>
              <a:pPr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2EF58-19A8-490C-AEFF-9D31A72324A8}" type="slidenum">
              <a:rPr lang="ru-RU" smtClean="0"/>
              <a:pPr/>
              <a:t>‹N›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3.weforum.org/docs/WEF_GlobalCompetitivenessReport_2012-13.pdf" TargetMode="Externa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3.weforum.org/docs/WEF_GlobalCompetitivenessReport_2012-13.pdf" TargetMode="Externa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3.weforum.org/docs/WEF_GlobalCompetitivenessReport_2012-13.pdf" TargetMode="Externa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3.weforum.org/docs/WEF_GlobalCompetitivenessReport_2012-13.pdf" TargetMode="Externa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3.weforum.org/docs/WEF_GlobalCompetitivenessReport_2012-13.pdf" TargetMode="Externa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hyperlink" Target="http://institute.gorshenin.ua/researches/122_sovremennaya_molodezh_ukraini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hyperlink" Target="http://institute.gorshenin.ua/researches/120_sovremennaya_molodezh_ukraini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hyperlink" Target="http://institute.gorshenin.ua/researches/119_dlya_chego_ukrainskoy_molodezhi_nuzhen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pi.yale.edu/epi2012/countryprofiles" TargetMode="Externa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pi.yale.edu/epi2012/countryprofil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pi.yale.edu/epi2012/countryprofil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pi.yale.edu/epi2012/countryprofile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kamai.com/stateoftheinternet/soti-visualizations.html" TargetMode="Externa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akamai.com/stateoftheinternet/soti-visualizations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bitlyscience.github.io/geo_social/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Economic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323528" y="1124744"/>
          <a:ext cx="856895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79512" y="5445224"/>
            <a:ext cx="869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Global Competitiveness Index (GCI), 2012-13</a:t>
            </a:r>
            <a:endParaRPr lang="en-US" sz="2800" b="1" dirty="0">
              <a:solidFill>
                <a:srgbClr val="800000"/>
              </a:solidFill>
              <a:latin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6505599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5"/>
              </a:rPr>
              <a:t>http://www3.weforum.org/docs/WEF_GlobalCompetitivenessReport_2012-13.pdf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Economic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179512" y="1196752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92980" y="5373216"/>
            <a:ext cx="869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The most problematic factors for doing business</a:t>
            </a:r>
            <a:endParaRPr lang="en-US" sz="2800" b="1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6505599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5"/>
              </a:rPr>
              <a:t>http://www3.weforum.org/docs/WEF_GlobalCompetitivenessReport_2012-13.pdf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Economic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179512" y="1196752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92980" y="5373216"/>
            <a:ext cx="869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Basic requirements of global competitiveness (20% GCI)</a:t>
            </a:r>
            <a:endParaRPr lang="en-US" sz="2800" b="1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6505599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5"/>
              </a:rPr>
              <a:t>http://www3.weforum.org/docs/WEF_GlobalCompetitivenessReport_2012-13.pdf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Economic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179512" y="1196752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92980" y="5373216"/>
            <a:ext cx="869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Efficiency enhances of global competitiveness (50% GCI)</a:t>
            </a:r>
            <a:endParaRPr lang="en-US" sz="2800" b="1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6505599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5"/>
              </a:rPr>
              <a:t>http://www3.weforum.org/docs/WEF_GlobalCompetitivenessReport_2012-13.pdf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Economic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179512" y="1196752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92980" y="5157192"/>
            <a:ext cx="86995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Innovation and sophistication factors of global competitiveness (30% GCI)</a:t>
            </a:r>
            <a:endParaRPr lang="en-US" sz="2800" b="1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6505599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5"/>
              </a:rPr>
              <a:t>http://www3.weforum.org/docs/WEF_GlobalCompetitivenessReport_2012-13.pdf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Demographic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63688" y="6505599"/>
            <a:ext cx="7236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Cultural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6505599"/>
            <a:ext cx="8999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4"/>
              </a:rPr>
              <a:t>http://institute.gorshenin.ua/researches/122_sovremennaya_molodezh_ukraini.html</a:t>
            </a:r>
            <a:r>
              <a:rPr lang="en-US" sz="1400" dirty="0" smtClean="0"/>
              <a:t> </a:t>
            </a:r>
            <a:endParaRPr lang="ru-RU" sz="14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9512" y="1196752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Cultural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6505599"/>
            <a:ext cx="8999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smtClean="0">
                <a:hlinkClick r:id="rId4"/>
              </a:rPr>
              <a:t>http://institute.gorshenin.ua/researches/120_sovremennaya_molodezh_ukraini.html</a:t>
            </a:r>
            <a:r>
              <a:rPr lang="en-US" sz="1400" dirty="0" smtClean="0"/>
              <a:t> </a:t>
            </a:r>
            <a:endParaRPr lang="ru-RU" sz="1400" dirty="0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22251" y="5714102"/>
            <a:ext cx="8699498" cy="52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Young people in Ukraine: family VS carrier</a:t>
            </a:r>
            <a:endParaRPr lang="en-US" sz="2800" b="1" dirty="0">
              <a:solidFill>
                <a:srgbClr val="800000"/>
              </a:solidFill>
              <a:latin typeface="Calibri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07504" y="1700808"/>
          <a:ext cx="446449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3779912" y="2132856"/>
          <a:ext cx="507605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Cultural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6505599"/>
            <a:ext cx="89999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4"/>
              </a:rPr>
              <a:t>http://institute.gorshenin.ua/researches/119_dlya_chego_ukrainskoy_molodezhi_nuzhen.html</a:t>
            </a:r>
            <a:r>
              <a:rPr lang="en-US" sz="1400" dirty="0" smtClean="0"/>
              <a:t> </a:t>
            </a:r>
            <a:endParaRPr lang="ru-RU" sz="14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9512" y="1196752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Environmental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pic>
        <p:nvPicPr>
          <p:cNvPr id="8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graphicFrame>
        <p:nvGraphicFramePr>
          <p:cNvPr id="9" name="Диаграмма 8"/>
          <p:cNvGraphicFramePr/>
          <p:nvPr/>
        </p:nvGraphicFramePr>
        <p:xfrm>
          <a:off x="323528" y="1124744"/>
          <a:ext cx="856895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79512" y="5445224"/>
            <a:ext cx="869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Environmental Performance Index (EPI), 2012</a:t>
            </a:r>
            <a:endParaRPr lang="en-US" sz="2800" b="1" dirty="0">
              <a:solidFill>
                <a:srgbClr val="800000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63688" y="6505599"/>
            <a:ext cx="7236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5"/>
              </a:rPr>
              <a:t>http://epi.yale.edu/epi2012/countryprofiles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Environmental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008" y="1124744"/>
            <a:ext cx="896448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763688" y="6505599"/>
            <a:ext cx="7236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4"/>
              </a:rPr>
              <a:t>http://epi.yale.edu/epi2012/countryprofiles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Environmental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7504" y="1124744"/>
            <a:ext cx="8928992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63688" y="6505599"/>
            <a:ext cx="7236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4"/>
              </a:rPr>
              <a:t>http://epi.yale.edu/epi2012/countryprofiles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Environmental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008" y="1124744"/>
            <a:ext cx="903649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763688" y="6505599"/>
            <a:ext cx="7236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4"/>
              </a:rPr>
              <a:t>http://epi.yale.edu/epi2012/countryprofiles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Technological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763688" y="5426060"/>
            <a:ext cx="5400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Internet connectivity</a:t>
            </a:r>
            <a:endParaRPr lang="en-US" sz="2800" b="1" dirty="0">
              <a:solidFill>
                <a:srgbClr val="800000"/>
              </a:solidFill>
              <a:latin typeface="Calibri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359024" y="1124744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611560" y="6505599"/>
            <a:ext cx="8388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adopted from </a:t>
            </a:r>
            <a:r>
              <a:rPr lang="en-US" sz="1400" dirty="0" smtClean="0">
                <a:hlinkClick r:id="rId5"/>
              </a:rPr>
              <a:t>http://www.akamai.com/stateoftheinternet/soti-visualizations.html#stoi-map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Technological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971600" y="5642084"/>
            <a:ext cx="7200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Average connection / peak connection speed</a:t>
            </a:r>
            <a:endParaRPr lang="en-US" sz="2800" b="1" dirty="0">
              <a:solidFill>
                <a:srgbClr val="800000"/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1268760"/>
            <a:ext cx="42957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31196" y="1268760"/>
            <a:ext cx="43053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843808" y="1654894"/>
            <a:ext cx="1287029" cy="69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389427" y="1628800"/>
            <a:ext cx="1287029" cy="69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755576" y="6505599"/>
            <a:ext cx="8244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</a:t>
            </a:r>
            <a:r>
              <a:rPr lang="en-US" sz="1400" dirty="0" smtClean="0">
                <a:hlinkClick r:id="rId7"/>
              </a:rPr>
              <a:t>http://www.akamai.com/stateoftheinternet/soti-visualizations.html#stoi-map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6"/>
          <p:cNvSpPr>
            <a:spLocks noChangeArrowheads="1"/>
          </p:cNvSpPr>
          <p:nvPr/>
        </p:nvSpPr>
        <p:spPr bwMode="auto">
          <a:xfrm>
            <a:off x="381000" y="6451600"/>
            <a:ext cx="8763000" cy="76200"/>
          </a:xfrm>
          <a:prstGeom prst="rect">
            <a:avLst/>
          </a:prstGeom>
          <a:gradFill rotWithShape="0">
            <a:gsLst>
              <a:gs pos="0">
                <a:srgbClr val="990000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51520" y="149151"/>
            <a:ext cx="8699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800000"/>
                </a:solidFill>
              </a:rPr>
              <a:t>Technological Factors</a:t>
            </a:r>
            <a:endParaRPr lang="en-US" sz="3400" b="1" dirty="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13" name="Picture 2" descr="http://siteresources.worldbank.org/EXTECASUMECSSD/Images/ECAmap800x600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216024" y="1556792"/>
            <a:ext cx="6444208" cy="4814321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CFCFA"/>
              </a:clrFrom>
              <a:clrTo>
                <a:srgbClr val="FCFC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836712"/>
            <a:ext cx="478802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79512" y="5930116"/>
            <a:ext cx="869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Popularity of social networks</a:t>
            </a:r>
            <a:endParaRPr lang="en-US" sz="2800" b="1" dirty="0">
              <a:solidFill>
                <a:srgbClr val="800000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184482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Ukraine</a:t>
            </a:r>
            <a:endParaRPr lang="ru-RU" sz="2800" b="1" dirty="0"/>
          </a:p>
        </p:txBody>
      </p:sp>
      <p:sp>
        <p:nvSpPr>
          <p:cNvPr id="12292" name="Rectangle 21"/>
          <p:cNvSpPr>
            <a:spLocks noChangeArrowheads="1"/>
          </p:cNvSpPr>
          <p:nvPr/>
        </p:nvSpPr>
        <p:spPr bwMode="auto">
          <a:xfrm flipV="1">
            <a:off x="379413" y="838200"/>
            <a:ext cx="8763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CFCFA"/>
              </a:clrFrom>
              <a:clrTo>
                <a:srgbClr val="FCFC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5" y="908720"/>
            <a:ext cx="352839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9512" y="188640"/>
            <a:ext cx="367240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https://encrypted-tbn1.gstatic.com/images?q=tbn:ANd9GcQs1FTT9Et82ErA_g3HnkmmxqIdedOzUOVFll-33in0knh6exkn9w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2F1ED"/>
              </a:clrFrom>
              <a:clrTo>
                <a:srgbClr val="F2F1ED">
                  <a:alpha val="0"/>
                </a:srgbClr>
              </a:clrTo>
            </a:clrChange>
            <a:lum bright="10000"/>
          </a:blip>
          <a:srcRect/>
          <a:stretch>
            <a:fillRect/>
          </a:stretch>
        </p:blipFill>
        <p:spPr bwMode="auto">
          <a:xfrm>
            <a:off x="3635896" y="908720"/>
            <a:ext cx="1872208" cy="12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436096" y="184482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Italy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6505599"/>
            <a:ext cx="7236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/>
              <a:t>Source: </a:t>
            </a:r>
            <a:r>
              <a:rPr lang="en-US" sz="1400" dirty="0" smtClean="0">
                <a:hlinkClick r:id="rId8"/>
              </a:rPr>
              <a:t>http://bitlyscience.github.io/geo_social/</a:t>
            </a:r>
            <a:r>
              <a:rPr lang="en-US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274</Words>
  <Application>Microsoft Office PowerPoint</Application>
  <PresentationFormat>Presentazione su schermo (4:3)</PresentationFormat>
  <Paragraphs>71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Тема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</dc:creator>
  <cp:lastModifiedBy>Utente</cp:lastModifiedBy>
  <cp:revision>97</cp:revision>
  <dcterms:created xsi:type="dcterms:W3CDTF">2013-10-24T08:53:47Z</dcterms:created>
  <dcterms:modified xsi:type="dcterms:W3CDTF">2013-10-30T08:06:25Z</dcterms:modified>
</cp:coreProperties>
</file>