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6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535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341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2294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19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431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772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558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2338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537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245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A597F-A07E-4AB6-AC2A-E765AA1961F4}" type="datetimeFigureOut">
              <a:rPr lang="it-IT" smtClean="0"/>
              <a:t>27/04/2011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30063-CEFD-42B6-B9E9-201C1EA38C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362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/>
              <a:t>Disturbi d’Ansia e Depressione </a:t>
            </a:r>
            <a:br>
              <a:rPr lang="it-IT" b="1" dirty="0" smtClean="0"/>
            </a:br>
            <a:r>
              <a:rPr lang="it-IT" b="1" dirty="0" smtClean="0"/>
              <a:t>in Età Evolutiva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03033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3568" y="908720"/>
            <a:ext cx="76328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/>
              <a:t>Disturbi della sfera </a:t>
            </a:r>
            <a:r>
              <a:rPr lang="it-IT" sz="2800" b="1" dirty="0" smtClean="0"/>
              <a:t>affettiva</a:t>
            </a:r>
          </a:p>
          <a:p>
            <a:pPr algn="ctr"/>
            <a:endParaRPr lang="it-IT" sz="2800" b="1" dirty="0"/>
          </a:p>
          <a:p>
            <a:pPr algn="just"/>
            <a:r>
              <a:rPr lang="it-IT" sz="2800" dirty="0"/>
              <a:t>I disturbi della sfera affettiva nascono </a:t>
            </a:r>
            <a:r>
              <a:rPr lang="it-IT" sz="2800" dirty="0" smtClean="0"/>
              <a:t>in prevalenza </a:t>
            </a:r>
            <a:r>
              <a:rPr lang="it-IT" sz="2800" dirty="0"/>
              <a:t>da una alterazione del </a:t>
            </a:r>
            <a:r>
              <a:rPr lang="it-IT" sz="2800" dirty="0" smtClean="0"/>
              <a:t>vissuto emozionale </a:t>
            </a:r>
            <a:r>
              <a:rPr lang="it-IT" sz="2800" dirty="0"/>
              <a:t>e/o da una distorsione </a:t>
            </a:r>
            <a:r>
              <a:rPr lang="it-IT" sz="2800" dirty="0" smtClean="0"/>
              <a:t>delle normali </a:t>
            </a:r>
            <a:r>
              <a:rPr lang="it-IT" sz="2800" dirty="0"/>
              <a:t>tappe evolutive dello </a:t>
            </a:r>
            <a:r>
              <a:rPr lang="it-IT" sz="2800" dirty="0" smtClean="0"/>
              <a:t>sviluppo affettivo</a:t>
            </a:r>
            <a:r>
              <a:rPr lang="it-IT" sz="2800" dirty="0"/>
              <a:t>. </a:t>
            </a:r>
            <a:endParaRPr lang="it-IT" sz="2800" dirty="0" smtClean="0"/>
          </a:p>
          <a:p>
            <a:pPr algn="just"/>
            <a:r>
              <a:rPr lang="it-IT" sz="2800" dirty="0" smtClean="0"/>
              <a:t>Tutti </a:t>
            </a:r>
            <a:r>
              <a:rPr lang="it-IT" sz="2800" dirty="0"/>
              <a:t>i disturbi correlabili con </a:t>
            </a:r>
            <a:r>
              <a:rPr lang="it-IT" sz="2800" dirty="0" smtClean="0"/>
              <a:t>una anormalità </a:t>
            </a:r>
            <a:r>
              <a:rPr lang="it-IT" sz="2800" dirty="0"/>
              <a:t>della sfera affettiva non </a:t>
            </a:r>
            <a:r>
              <a:rPr lang="it-IT" sz="2800" dirty="0" smtClean="0"/>
              <a:t>si accompagnano </a:t>
            </a:r>
            <a:r>
              <a:rPr lang="it-IT" sz="2800" dirty="0"/>
              <a:t>in genere a ritardi della sfera</a:t>
            </a:r>
          </a:p>
          <a:p>
            <a:pPr algn="just"/>
            <a:r>
              <a:rPr lang="it-IT" sz="2800" dirty="0"/>
              <a:t>cognitiva né sono collegati con </a:t>
            </a:r>
            <a:r>
              <a:rPr lang="it-IT" sz="2800" dirty="0" smtClean="0"/>
              <a:t>gravi problemi </a:t>
            </a:r>
            <a:r>
              <a:rPr lang="it-IT" sz="2800" dirty="0"/>
              <a:t>maturativi e costituzionali.</a:t>
            </a:r>
          </a:p>
        </p:txBody>
      </p:sp>
    </p:spTree>
    <p:extLst>
      <p:ext uri="{BB962C8B-B14F-4D97-AF65-F5344CB8AC3E}">
        <p14:creationId xmlns:p14="http://schemas.microsoft.com/office/powerpoint/2010/main" val="259993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b="1" dirty="0"/>
              <a:t>I disturbi della sfera affettiva comprendono</a:t>
            </a:r>
            <a:r>
              <a:rPr lang="it-IT" b="1" dirty="0" smtClean="0"/>
              <a:t>:</a:t>
            </a:r>
          </a:p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dirty="0"/>
              <a:t>• </a:t>
            </a:r>
            <a:r>
              <a:rPr lang="it-IT" b="1" dirty="0"/>
              <a:t>Disturbi d’ansia</a:t>
            </a:r>
          </a:p>
          <a:p>
            <a:pPr marL="0" indent="0">
              <a:buNone/>
            </a:pPr>
            <a:r>
              <a:rPr lang="it-IT" dirty="0"/>
              <a:t>• </a:t>
            </a:r>
            <a:r>
              <a:rPr lang="it-IT" b="1" dirty="0"/>
              <a:t>Disturbi dell’identità sessuale</a:t>
            </a:r>
          </a:p>
          <a:p>
            <a:pPr marL="0" indent="0">
              <a:buNone/>
            </a:pPr>
            <a:r>
              <a:rPr lang="it-IT" dirty="0"/>
              <a:t>• </a:t>
            </a:r>
            <a:r>
              <a:rPr lang="it-IT" b="1" dirty="0"/>
              <a:t>Disturbi dell’umore</a:t>
            </a:r>
          </a:p>
          <a:p>
            <a:pPr marL="0" indent="0">
              <a:buNone/>
            </a:pPr>
            <a:r>
              <a:rPr lang="it-IT" dirty="0"/>
              <a:t>• </a:t>
            </a:r>
            <a:r>
              <a:rPr lang="it-IT" b="1" dirty="0"/>
              <a:t>Disturbo da attaccamento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861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dirty="0" smtClean="0"/>
              <a:t>DISTURBI D’ANSIA</a:t>
            </a:r>
          </a:p>
          <a:p>
            <a:pPr marL="0" indent="0" algn="ctr">
              <a:buNone/>
            </a:pPr>
            <a:endParaRPr lang="it-IT" dirty="0" smtClean="0"/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Disturbo </a:t>
            </a:r>
            <a:r>
              <a:rPr lang="it-IT" dirty="0"/>
              <a:t>d’ansia da separazione</a:t>
            </a:r>
          </a:p>
          <a:p>
            <a:pPr>
              <a:buFont typeface="Wingdings" pitchFamily="2" charset="2"/>
              <a:buChar char="v"/>
            </a:pPr>
            <a:r>
              <a:rPr lang="it-IT" dirty="0"/>
              <a:t> </a:t>
            </a:r>
            <a:r>
              <a:rPr lang="it-IT" dirty="0" smtClean="0"/>
              <a:t>Disturbi </a:t>
            </a:r>
            <a:r>
              <a:rPr lang="it-IT" dirty="0" err="1"/>
              <a:t>iper</a:t>
            </a:r>
            <a:r>
              <a:rPr lang="it-IT" dirty="0"/>
              <a:t>-ansioso o da ansia generalizzata</a:t>
            </a:r>
          </a:p>
          <a:p>
            <a:pPr>
              <a:buFont typeface="Wingdings" pitchFamily="2" charset="2"/>
              <a:buChar char="v"/>
            </a:pPr>
            <a:r>
              <a:rPr lang="it-IT" dirty="0"/>
              <a:t> </a:t>
            </a:r>
            <a:r>
              <a:rPr lang="it-IT" dirty="0" smtClean="0"/>
              <a:t>Disturbo </a:t>
            </a:r>
            <a:r>
              <a:rPr lang="it-IT" dirty="0"/>
              <a:t>da panico</a:t>
            </a:r>
          </a:p>
          <a:p>
            <a:pPr>
              <a:buFont typeface="Wingdings" pitchFamily="2" charset="2"/>
              <a:buChar char="v"/>
            </a:pPr>
            <a:r>
              <a:rPr lang="it-IT" dirty="0"/>
              <a:t> </a:t>
            </a:r>
            <a:r>
              <a:rPr lang="it-IT" dirty="0" smtClean="0"/>
              <a:t>Fobie </a:t>
            </a:r>
            <a:r>
              <a:rPr lang="it-IT" dirty="0"/>
              <a:t>specifiche</a:t>
            </a:r>
          </a:p>
          <a:p>
            <a:pPr>
              <a:buFont typeface="Wingdings" pitchFamily="2" charset="2"/>
              <a:buChar char="v"/>
            </a:pPr>
            <a:r>
              <a:rPr lang="it-IT" dirty="0"/>
              <a:t> </a:t>
            </a:r>
            <a:r>
              <a:rPr lang="it-IT" dirty="0" smtClean="0"/>
              <a:t>Fobie </a:t>
            </a:r>
            <a:r>
              <a:rPr lang="it-IT" dirty="0"/>
              <a:t>sociali</a:t>
            </a:r>
          </a:p>
          <a:p>
            <a:pPr>
              <a:buFont typeface="Wingdings" pitchFamily="2" charset="2"/>
              <a:buChar char="v"/>
            </a:pPr>
            <a:r>
              <a:rPr lang="it-IT" dirty="0"/>
              <a:t> </a:t>
            </a:r>
            <a:r>
              <a:rPr lang="it-IT" dirty="0" smtClean="0"/>
              <a:t>Disturbo </a:t>
            </a:r>
            <a:r>
              <a:rPr lang="it-IT" dirty="0"/>
              <a:t>ossessivo-compulsivo</a:t>
            </a:r>
          </a:p>
          <a:p>
            <a:pPr>
              <a:buFont typeface="Wingdings" pitchFamily="2" charset="2"/>
              <a:buChar char="v"/>
            </a:pPr>
            <a:r>
              <a:rPr lang="it-IT" dirty="0"/>
              <a:t> </a:t>
            </a:r>
            <a:r>
              <a:rPr lang="it-IT" dirty="0" smtClean="0"/>
              <a:t>Disturbo </a:t>
            </a:r>
            <a:r>
              <a:rPr lang="it-IT" dirty="0"/>
              <a:t>post traumatico da stress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884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t-IT" b="1" dirty="0"/>
              <a:t>Disturbo d’ansia da separazione </a:t>
            </a:r>
            <a:endParaRPr lang="it-IT" b="1" dirty="0" smtClean="0"/>
          </a:p>
          <a:p>
            <a:pPr marL="0" indent="0" algn="ctr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Si manifesta con esagerata ed immotivata </a:t>
            </a:r>
            <a:r>
              <a:rPr lang="it-IT" dirty="0" smtClean="0"/>
              <a:t>apprensione riguardo </a:t>
            </a:r>
            <a:r>
              <a:rPr lang="it-IT" dirty="0"/>
              <a:t>il temporaneo allontanamento dei genitori </a:t>
            </a:r>
            <a:r>
              <a:rPr lang="it-IT" dirty="0" smtClean="0"/>
              <a:t>o delle </a:t>
            </a:r>
            <a:r>
              <a:rPr lang="it-IT" dirty="0"/>
              <a:t>figure parentali. Si può manifestare anche in </a:t>
            </a:r>
            <a:r>
              <a:rPr lang="it-IT" dirty="0" smtClean="0"/>
              <a:t> seguito all’allontanamento </a:t>
            </a:r>
            <a:r>
              <a:rPr lang="it-IT" dirty="0"/>
              <a:t>del bambino </a:t>
            </a:r>
            <a:r>
              <a:rPr lang="it-IT" dirty="0" smtClean="0"/>
              <a:t>dagli ambienti </a:t>
            </a:r>
            <a:r>
              <a:rPr lang="it-IT" dirty="0"/>
              <a:t>di </a:t>
            </a:r>
            <a:r>
              <a:rPr lang="it-IT" dirty="0" smtClean="0"/>
              <a:t>vita consueti</a:t>
            </a:r>
            <a:r>
              <a:rPr lang="it-IT" dirty="0"/>
              <a:t>.</a:t>
            </a:r>
          </a:p>
          <a:p>
            <a:pPr marL="0" indent="0" algn="just">
              <a:buNone/>
            </a:pPr>
            <a:r>
              <a:rPr lang="it-IT" dirty="0"/>
              <a:t>L’ansia da separazione esordisce in genere all’inizio </a:t>
            </a:r>
            <a:r>
              <a:rPr lang="it-IT" dirty="0" smtClean="0"/>
              <a:t>del periodo </a:t>
            </a:r>
            <a:r>
              <a:rPr lang="it-IT" dirty="0"/>
              <a:t>di scolarizzazione con sintomatologia somatica </a:t>
            </a:r>
            <a:r>
              <a:rPr lang="it-IT" dirty="0" smtClean="0"/>
              <a:t>a carattere prevalentemente </a:t>
            </a:r>
            <a:r>
              <a:rPr lang="it-IT" dirty="0"/>
              <a:t>gastrointestinale (nausea, </a:t>
            </a:r>
            <a:r>
              <a:rPr lang="it-IT" dirty="0" smtClean="0"/>
              <a:t>dolori addominali</a:t>
            </a:r>
            <a:r>
              <a:rPr lang="it-IT" dirty="0"/>
              <a:t>, vomito)</a:t>
            </a:r>
          </a:p>
        </p:txBody>
      </p:sp>
    </p:spTree>
    <p:extLst>
      <p:ext uri="{BB962C8B-B14F-4D97-AF65-F5344CB8AC3E}">
        <p14:creationId xmlns:p14="http://schemas.microsoft.com/office/powerpoint/2010/main" val="262252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b="1" dirty="0"/>
              <a:t>Disturbo d’ansia da separazione (2</a:t>
            </a:r>
            <a:r>
              <a:rPr lang="it-IT" b="1" dirty="0" smtClean="0"/>
              <a:t>)</a:t>
            </a:r>
          </a:p>
          <a:p>
            <a:pPr marL="0" indent="0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Successivamente al periodo di esordio la </a:t>
            </a:r>
            <a:r>
              <a:rPr lang="it-IT" dirty="0" smtClean="0"/>
              <a:t>sintomatologia iniziale</a:t>
            </a:r>
            <a:r>
              <a:rPr lang="it-IT" dirty="0"/>
              <a:t>, a prevalente espressione somatica, si </a:t>
            </a:r>
            <a:r>
              <a:rPr lang="it-IT" dirty="0" smtClean="0"/>
              <a:t>arricchirà di </a:t>
            </a:r>
            <a:r>
              <a:rPr lang="it-IT" dirty="0"/>
              <a:t>nuove componenti. Il bambino manifesterà paura </a:t>
            </a:r>
            <a:r>
              <a:rPr lang="it-IT" dirty="0" smtClean="0"/>
              <a:t>di dormire </a:t>
            </a:r>
            <a:r>
              <a:rPr lang="it-IT" dirty="0"/>
              <a:t>da solo, paura di dormire senza luci </a:t>
            </a:r>
            <a:r>
              <a:rPr lang="it-IT" dirty="0" smtClean="0"/>
              <a:t>accese, bisogno </a:t>
            </a:r>
            <a:r>
              <a:rPr lang="it-IT" dirty="0"/>
              <a:t>persistente della presenza fisica delle </a:t>
            </a:r>
            <a:r>
              <a:rPr lang="it-IT" dirty="0" smtClean="0"/>
              <a:t>figure genitoriali </a:t>
            </a:r>
            <a:r>
              <a:rPr lang="it-IT" dirty="0"/>
              <a:t>o di riferimento. </a:t>
            </a: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Il </a:t>
            </a:r>
            <a:r>
              <a:rPr lang="it-IT" dirty="0"/>
              <a:t>disturbo tra i 4 e gli 8 </a:t>
            </a:r>
            <a:r>
              <a:rPr lang="it-IT" dirty="0" smtClean="0"/>
              <a:t>anni sarà </a:t>
            </a:r>
            <a:r>
              <a:rPr lang="it-IT" dirty="0"/>
              <a:t>caratterizzato da ansia marcata, disforia, </a:t>
            </a:r>
            <a:r>
              <a:rPr lang="it-IT" dirty="0" smtClean="0"/>
              <a:t>disturbi somatici; </a:t>
            </a:r>
            <a:r>
              <a:rPr lang="it-IT" dirty="0"/>
              <a:t>in seguito prevarrà un atteggiamento </a:t>
            </a:r>
            <a:r>
              <a:rPr lang="it-IT" dirty="0" smtClean="0"/>
              <a:t>di apprensione </a:t>
            </a:r>
            <a:r>
              <a:rPr lang="it-IT" dirty="0"/>
              <a:t>per l’integrità fisica del genitore.</a:t>
            </a:r>
          </a:p>
        </p:txBody>
      </p:sp>
    </p:spTree>
    <p:extLst>
      <p:ext uri="{BB962C8B-B14F-4D97-AF65-F5344CB8AC3E}">
        <p14:creationId xmlns:p14="http://schemas.microsoft.com/office/powerpoint/2010/main" val="90293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b="1" dirty="0"/>
              <a:t>Disturbo </a:t>
            </a:r>
            <a:r>
              <a:rPr lang="it-IT" b="1" dirty="0" err="1"/>
              <a:t>iperansioso</a:t>
            </a:r>
            <a:r>
              <a:rPr lang="it-IT" b="1" dirty="0"/>
              <a:t> o da ansia generalizzata(1</a:t>
            </a:r>
            <a:r>
              <a:rPr lang="it-IT" b="1" dirty="0" smtClean="0"/>
              <a:t>)</a:t>
            </a:r>
          </a:p>
          <a:p>
            <a:pPr marL="0" indent="0" algn="ctr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Si definisce un persistente stato d’ansia e di </a:t>
            </a:r>
            <a:r>
              <a:rPr lang="it-IT" dirty="0" smtClean="0"/>
              <a:t>apprensione anche </a:t>
            </a:r>
            <a:r>
              <a:rPr lang="it-IT" dirty="0"/>
              <a:t>immotivata </a:t>
            </a:r>
            <a:r>
              <a:rPr lang="it-IT" dirty="0" smtClean="0"/>
              <a:t>(ricordiamo </a:t>
            </a:r>
            <a:r>
              <a:rPr lang="it-IT" dirty="0"/>
              <a:t>che l’ansia parossistica </a:t>
            </a:r>
            <a:r>
              <a:rPr lang="it-IT" dirty="0" smtClean="0"/>
              <a:t>si differenzia </a:t>
            </a:r>
            <a:r>
              <a:rPr lang="it-IT" dirty="0"/>
              <a:t>dall’ansia normale per l’anacronismo, </a:t>
            </a:r>
            <a:r>
              <a:rPr lang="it-IT" dirty="0" smtClean="0"/>
              <a:t>la </a:t>
            </a:r>
            <a:r>
              <a:rPr lang="it-IT" dirty="0" err="1" smtClean="0"/>
              <a:t>fantasmizzazione</a:t>
            </a:r>
            <a:r>
              <a:rPr lang="it-IT" dirty="0" smtClean="0"/>
              <a:t> </a:t>
            </a:r>
            <a:r>
              <a:rPr lang="it-IT" dirty="0"/>
              <a:t>e la stereotipia) con </a:t>
            </a:r>
            <a:r>
              <a:rPr lang="it-IT" dirty="0" smtClean="0"/>
              <a:t>visione pessimistica </a:t>
            </a:r>
            <a:r>
              <a:rPr lang="it-IT" dirty="0"/>
              <a:t>nei confronti di una serie di accadimenti. </a:t>
            </a:r>
            <a:r>
              <a:rPr lang="it-IT" dirty="0" smtClean="0"/>
              <a:t>Si presenta </a:t>
            </a:r>
            <a:r>
              <a:rPr lang="it-IT" dirty="0"/>
              <a:t>spesso anche in bambini normodotati, più </a:t>
            </a:r>
            <a:r>
              <a:rPr lang="it-IT" dirty="0" smtClean="0"/>
              <a:t>maturi rispetto </a:t>
            </a:r>
            <a:r>
              <a:rPr lang="it-IT" dirty="0"/>
              <a:t>ai coetanei. La sintomatologia è caratterizzata </a:t>
            </a:r>
            <a:r>
              <a:rPr lang="it-IT" dirty="0" smtClean="0"/>
              <a:t>in prevalenza </a:t>
            </a:r>
            <a:r>
              <a:rPr lang="it-IT" dirty="0"/>
              <a:t>da fenomeni di iperattività </a:t>
            </a:r>
            <a:r>
              <a:rPr lang="it-IT" dirty="0" smtClean="0"/>
              <a:t>neurovegetativa: sudorazione.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4672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b="1" dirty="0"/>
              <a:t>Disturbo </a:t>
            </a:r>
            <a:r>
              <a:rPr lang="it-IT" b="1" dirty="0" err="1"/>
              <a:t>iperansioso</a:t>
            </a:r>
            <a:r>
              <a:rPr lang="it-IT" b="1" dirty="0"/>
              <a:t> o d’ansia generalizzata(2</a:t>
            </a:r>
            <a:r>
              <a:rPr lang="it-IT" b="1" dirty="0" smtClean="0"/>
              <a:t>)</a:t>
            </a:r>
          </a:p>
          <a:p>
            <a:pPr marL="0" indent="0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Respiro affannoso, palpitazioni, sensazione di nodo </a:t>
            </a:r>
            <a:r>
              <a:rPr lang="it-IT" dirty="0" smtClean="0"/>
              <a:t>alla gola</a:t>
            </a:r>
            <a:r>
              <a:rPr lang="it-IT" dirty="0"/>
              <a:t>, fenomeni gastroenterici </a:t>
            </a:r>
            <a:r>
              <a:rPr lang="it-IT" dirty="0" err="1"/>
              <a:t>ecc</a:t>
            </a:r>
            <a:r>
              <a:rPr lang="it-IT" dirty="0"/>
              <a:t>: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L’eziopatogenesi </a:t>
            </a:r>
            <a:r>
              <a:rPr lang="it-IT" dirty="0"/>
              <a:t>del disturbo è spesso da ricondurre </a:t>
            </a:r>
            <a:r>
              <a:rPr lang="it-IT" dirty="0" smtClean="0"/>
              <a:t>alla perdita </a:t>
            </a:r>
            <a:r>
              <a:rPr lang="it-IT" dirty="0"/>
              <a:t>di figure di particolare riferimento </a:t>
            </a:r>
            <a:r>
              <a:rPr lang="it-IT" dirty="0" smtClean="0"/>
              <a:t>durante l’infanzia </a:t>
            </a:r>
            <a:r>
              <a:rPr lang="it-IT" dirty="0"/>
              <a:t>o al verificarsi sempre durante lo </a:t>
            </a:r>
            <a:r>
              <a:rPr lang="it-IT" dirty="0" smtClean="0"/>
              <a:t>stesso periodo </a:t>
            </a:r>
            <a:r>
              <a:rPr lang="it-IT" dirty="0"/>
              <a:t>di vita di eventi particolarmente stressanti </a:t>
            </a:r>
            <a:r>
              <a:rPr lang="it-IT" dirty="0" smtClean="0"/>
              <a:t>sul piano emotivo.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8115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t-IT" b="1" dirty="0"/>
              <a:t>Disturbi da attacchi di </a:t>
            </a:r>
            <a:r>
              <a:rPr lang="it-IT" b="1" dirty="0" smtClean="0"/>
              <a:t>panico</a:t>
            </a:r>
          </a:p>
          <a:p>
            <a:pPr marL="0" indent="0" algn="ctr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I risultati degli studi di questi quadri patologici ha dato </a:t>
            </a:r>
            <a:r>
              <a:rPr lang="it-IT" dirty="0" smtClean="0"/>
              <a:t>risultati particolarmente </a:t>
            </a:r>
            <a:r>
              <a:rPr lang="it-IT" dirty="0"/>
              <a:t>contrastanti</a:t>
            </a:r>
            <a:r>
              <a:rPr lang="it-IT" dirty="0" smtClean="0"/>
              <a:t>. Molti </a:t>
            </a:r>
            <a:r>
              <a:rPr lang="it-IT" dirty="0"/>
              <a:t>autori sostengono </a:t>
            </a:r>
            <a:r>
              <a:rPr lang="it-IT" dirty="0" smtClean="0"/>
              <a:t>l’effettiva difficoltà </a:t>
            </a:r>
            <a:r>
              <a:rPr lang="it-IT" dirty="0"/>
              <a:t>di fare diagnosi di DAP durante l’età evolutiva; </a:t>
            </a:r>
            <a:r>
              <a:rPr lang="it-IT" dirty="0" smtClean="0"/>
              <a:t>per molti </a:t>
            </a:r>
            <a:r>
              <a:rPr lang="it-IT" dirty="0"/>
              <a:t>di essi sembra però verosimile che molte di </a:t>
            </a:r>
            <a:r>
              <a:rPr lang="it-IT" dirty="0" smtClean="0"/>
              <a:t>queste patologie </a:t>
            </a:r>
            <a:r>
              <a:rPr lang="it-IT" dirty="0"/>
              <a:t>riscontrate nel soggetto adulto non siano </a:t>
            </a:r>
            <a:r>
              <a:rPr lang="it-IT" dirty="0" smtClean="0"/>
              <a:t>che riconducibili </a:t>
            </a:r>
            <a:r>
              <a:rPr lang="it-IT" dirty="0"/>
              <a:t>a quadri patologici presenti in fase di </a:t>
            </a:r>
            <a:r>
              <a:rPr lang="it-IT" dirty="0" smtClean="0"/>
              <a:t>latenza sintomatologica </a:t>
            </a:r>
            <a:r>
              <a:rPr lang="it-IT" dirty="0"/>
              <a:t>già durante l’età </a:t>
            </a:r>
            <a:r>
              <a:rPr lang="it-IT" dirty="0" smtClean="0"/>
              <a:t>evolutiva. Sembrerebbero predisporre </a:t>
            </a:r>
            <a:r>
              <a:rPr lang="it-IT" dirty="0"/>
              <a:t>alla patologia conclamata la familiarità, </a:t>
            </a:r>
            <a:r>
              <a:rPr lang="it-IT" dirty="0" smtClean="0"/>
              <a:t>il temperamento </a:t>
            </a:r>
            <a:r>
              <a:rPr lang="it-IT" dirty="0"/>
              <a:t>ansioso-fobico, la difficoltà del bambino </a:t>
            </a:r>
            <a:r>
              <a:rPr lang="it-IT" dirty="0" smtClean="0"/>
              <a:t>di staccarsi </a:t>
            </a:r>
            <a:r>
              <a:rPr lang="it-IT" dirty="0"/>
              <a:t>dalle figure e dagli ambienti familiari.</a:t>
            </a:r>
          </a:p>
        </p:txBody>
      </p:sp>
    </p:spTree>
    <p:extLst>
      <p:ext uri="{BB962C8B-B14F-4D97-AF65-F5344CB8AC3E}">
        <p14:creationId xmlns:p14="http://schemas.microsoft.com/office/powerpoint/2010/main" val="88677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b="1" dirty="0"/>
              <a:t>Fobie (1</a:t>
            </a:r>
            <a:r>
              <a:rPr lang="it-IT" b="1" dirty="0" smtClean="0"/>
              <a:t>)</a:t>
            </a:r>
          </a:p>
          <a:p>
            <a:pPr marL="0" indent="0" algn="ctr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Si manifestano frequentemente in età </a:t>
            </a:r>
            <a:r>
              <a:rPr lang="it-IT" dirty="0" smtClean="0"/>
              <a:t>evolutiva, rappresentando </a:t>
            </a:r>
            <a:r>
              <a:rPr lang="it-IT" dirty="0"/>
              <a:t>una esperienza abituale </a:t>
            </a:r>
            <a:r>
              <a:rPr lang="it-IT" dirty="0" smtClean="0"/>
              <a:t>dello sviluppo</a:t>
            </a:r>
            <a:r>
              <a:rPr lang="it-IT" dirty="0"/>
              <a:t>, al punto che la loro assenza </a:t>
            </a:r>
            <a:r>
              <a:rPr lang="it-IT" dirty="0" smtClean="0"/>
              <a:t>venne considerata </a:t>
            </a:r>
            <a:r>
              <a:rPr lang="it-IT" dirty="0"/>
              <a:t>da alcuni autori (</a:t>
            </a:r>
            <a:r>
              <a:rPr lang="it-IT" dirty="0" err="1"/>
              <a:t>Winnicot</a:t>
            </a:r>
            <a:r>
              <a:rPr lang="it-IT" dirty="0"/>
              <a:t>) </a:t>
            </a:r>
            <a:r>
              <a:rPr lang="it-IT" dirty="0" smtClean="0"/>
              <a:t>segno specifico </a:t>
            </a:r>
            <a:r>
              <a:rPr lang="it-IT" dirty="0"/>
              <a:t>della presenza di alterazioni </a:t>
            </a:r>
            <a:r>
              <a:rPr lang="it-IT" dirty="0" smtClean="0"/>
              <a:t>psichiche strutturate</a:t>
            </a:r>
            <a:r>
              <a:rPr lang="it-IT" dirty="0"/>
              <a:t>.</a:t>
            </a:r>
          </a:p>
          <a:p>
            <a:pPr marL="0" indent="0" algn="just">
              <a:buNone/>
            </a:pPr>
            <a:r>
              <a:rPr lang="it-IT" dirty="0"/>
              <a:t>Il quadro fobico in quanto condizione patologica </a:t>
            </a:r>
            <a:r>
              <a:rPr lang="it-IT" dirty="0" smtClean="0"/>
              <a:t>è caratterizzato </a:t>
            </a:r>
            <a:r>
              <a:rPr lang="it-IT" dirty="0"/>
              <a:t>da una paura immotivata ed </a:t>
            </a:r>
            <a:r>
              <a:rPr lang="it-IT" dirty="0" smtClean="0"/>
              <a:t>esagerata nei </a:t>
            </a:r>
            <a:r>
              <a:rPr lang="it-IT" dirty="0"/>
              <a:t>confronti di oggetti e situazioni.</a:t>
            </a:r>
          </a:p>
        </p:txBody>
      </p:sp>
    </p:spTree>
    <p:extLst>
      <p:ext uri="{BB962C8B-B14F-4D97-AF65-F5344CB8AC3E}">
        <p14:creationId xmlns:p14="http://schemas.microsoft.com/office/powerpoint/2010/main" val="169038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it-IT" b="1" dirty="0"/>
              <a:t>Fobie (2</a:t>
            </a:r>
            <a:r>
              <a:rPr lang="it-IT" b="1" dirty="0" smtClean="0"/>
              <a:t>)</a:t>
            </a:r>
          </a:p>
          <a:p>
            <a:pPr marL="0" indent="0" algn="ctr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I quadri fobici si caratterizzano per la presenza di </a:t>
            </a:r>
            <a:r>
              <a:rPr lang="it-IT" dirty="0" smtClean="0"/>
              <a:t>alcuni elementi </a:t>
            </a:r>
            <a:r>
              <a:rPr lang="it-IT" dirty="0"/>
              <a:t>essenziali </a:t>
            </a:r>
            <a:r>
              <a:rPr lang="it-IT" dirty="0" smtClean="0"/>
              <a:t>: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• Il quadro fobico è anacronistico rispetto all’età e </a:t>
            </a:r>
            <a:r>
              <a:rPr lang="it-IT" dirty="0" smtClean="0"/>
              <a:t>presenta   cristallizzazione </a:t>
            </a:r>
            <a:r>
              <a:rPr lang="it-IT" dirty="0"/>
              <a:t>del sintomo.</a:t>
            </a:r>
          </a:p>
          <a:p>
            <a:pPr marL="0" indent="0" algn="just">
              <a:buNone/>
            </a:pPr>
            <a:r>
              <a:rPr lang="it-IT" dirty="0"/>
              <a:t>• Le paure si realizzano nei confronti di cose e </a:t>
            </a:r>
            <a:r>
              <a:rPr lang="it-IT" dirty="0" smtClean="0"/>
              <a:t>situazioni che </a:t>
            </a:r>
            <a:r>
              <a:rPr lang="it-IT" dirty="0"/>
              <a:t>di per sé non costituiscono pericolo reale.</a:t>
            </a:r>
          </a:p>
          <a:p>
            <a:pPr marL="0" indent="0" algn="just">
              <a:buNone/>
            </a:pPr>
            <a:r>
              <a:rPr lang="it-IT" dirty="0"/>
              <a:t>• Presenza della cosiddetta condotta di </a:t>
            </a:r>
            <a:r>
              <a:rPr lang="it-IT" dirty="0" err="1"/>
              <a:t>evitamento</a:t>
            </a:r>
            <a:r>
              <a:rPr lang="it-IT" dirty="0"/>
              <a:t> </a:t>
            </a:r>
            <a:r>
              <a:rPr lang="it-IT" dirty="0" smtClean="0"/>
              <a:t>ovvero la </a:t>
            </a:r>
            <a:r>
              <a:rPr lang="it-IT" dirty="0"/>
              <a:t>condizione attraverso la quale il soggetto evita </a:t>
            </a:r>
            <a:r>
              <a:rPr lang="it-IT" dirty="0" smtClean="0"/>
              <a:t>in maniera </a:t>
            </a:r>
            <a:r>
              <a:rPr lang="it-IT" dirty="0"/>
              <a:t>chiara l’oggetto o la situazione </a:t>
            </a:r>
            <a:r>
              <a:rPr lang="it-IT" dirty="0" err="1"/>
              <a:t>fobogena</a:t>
            </a:r>
            <a:r>
              <a:rPr lang="it-IT" dirty="0"/>
              <a:t>.</a:t>
            </a:r>
          </a:p>
          <a:p>
            <a:pPr marL="0" indent="0" algn="just">
              <a:buNone/>
            </a:pPr>
            <a:r>
              <a:rPr lang="it-IT" dirty="0"/>
              <a:t>• Le paure non riguardano l’oggetto o la situazione ma </a:t>
            </a:r>
            <a:r>
              <a:rPr lang="it-IT" dirty="0" smtClean="0"/>
              <a:t>le conseguenze</a:t>
            </a:r>
            <a:r>
              <a:rPr lang="it-IT" dirty="0"/>
              <a:t>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2998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t-IT" b="1" dirty="0"/>
              <a:t>Fobie(3</a:t>
            </a:r>
            <a:r>
              <a:rPr lang="it-IT" b="1" dirty="0" smtClean="0"/>
              <a:t>)</a:t>
            </a:r>
          </a:p>
          <a:p>
            <a:pPr marL="0" indent="0" algn="ctr">
              <a:buNone/>
            </a:pPr>
            <a:endParaRPr lang="it-IT" b="1" dirty="0"/>
          </a:p>
          <a:p>
            <a:pPr marL="354013" indent="-354013">
              <a:buNone/>
            </a:pPr>
            <a:r>
              <a:rPr lang="it-IT" dirty="0"/>
              <a:t>I principali quadri fobici dell’età evolutiva sono</a:t>
            </a:r>
            <a:r>
              <a:rPr lang="it-IT" dirty="0" smtClean="0"/>
              <a:t>: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• Fobia scolare che può organizzarsi e </a:t>
            </a:r>
            <a:r>
              <a:rPr lang="it-IT" dirty="0" smtClean="0"/>
              <a:t>strutturarsi trasformandosi </a:t>
            </a:r>
            <a:r>
              <a:rPr lang="it-IT" dirty="0"/>
              <a:t>in un quadro psicotico.</a:t>
            </a:r>
          </a:p>
          <a:p>
            <a:pPr marL="0" indent="0" algn="just">
              <a:buNone/>
            </a:pPr>
            <a:r>
              <a:rPr lang="it-IT" dirty="0" smtClean="0"/>
              <a:t>• Fobia </a:t>
            </a:r>
            <a:r>
              <a:rPr lang="it-IT" dirty="0"/>
              <a:t>delle trasformazioni </a:t>
            </a:r>
            <a:r>
              <a:rPr lang="it-IT" dirty="0" smtClean="0"/>
              <a:t>somatiche(dismorfofobia)</a:t>
            </a:r>
            <a:endParaRPr lang="it-IT" dirty="0"/>
          </a:p>
          <a:p>
            <a:pPr marL="0" indent="0" algn="just">
              <a:buNone/>
            </a:pPr>
            <a:r>
              <a:rPr lang="it-IT" dirty="0"/>
              <a:t>• Fobia sociale con chiara difficoltà a gestire in </a:t>
            </a:r>
            <a:r>
              <a:rPr lang="it-IT" dirty="0" smtClean="0"/>
              <a:t>maniera serena </a:t>
            </a:r>
            <a:r>
              <a:rPr lang="it-IT" dirty="0"/>
              <a:t>il rapporto dinamico con l’ambiente che </a:t>
            </a:r>
            <a:r>
              <a:rPr lang="it-IT" dirty="0" smtClean="0"/>
              <a:t>ci circonda</a:t>
            </a:r>
            <a:r>
              <a:rPr lang="it-IT" dirty="0"/>
              <a:t>.</a:t>
            </a:r>
          </a:p>
          <a:p>
            <a:pPr marL="0" indent="0" algn="just">
              <a:buNone/>
            </a:pPr>
            <a:r>
              <a:rPr lang="it-IT" dirty="0"/>
              <a:t>• La fobia di </a:t>
            </a:r>
            <a:r>
              <a:rPr lang="it-IT" dirty="0" smtClean="0"/>
              <a:t>impulso </a:t>
            </a:r>
            <a:r>
              <a:rPr lang="it-IT" dirty="0"/>
              <a:t>ovvero la paura di non </a:t>
            </a:r>
            <a:r>
              <a:rPr lang="it-IT" dirty="0" smtClean="0"/>
              <a:t>poter evitare </a:t>
            </a:r>
            <a:r>
              <a:rPr lang="it-IT" dirty="0"/>
              <a:t>un atto ritenuto riprovevole.</a:t>
            </a:r>
          </a:p>
        </p:txBody>
      </p:sp>
    </p:spTree>
    <p:extLst>
      <p:ext uri="{BB962C8B-B14F-4D97-AF65-F5344CB8AC3E}">
        <p14:creationId xmlns:p14="http://schemas.microsoft.com/office/powerpoint/2010/main" val="260567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/>
              <a:t>Disturbo ossessivo –compulsivo (1</a:t>
            </a:r>
            <a:r>
              <a:rPr lang="it-IT" b="1" dirty="0" smtClean="0"/>
              <a:t>)</a:t>
            </a:r>
          </a:p>
          <a:p>
            <a:pPr marL="0" indent="0" algn="ctr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Il disturbo ossessivo-compulsivo è caratterizzato </a:t>
            </a:r>
            <a:r>
              <a:rPr lang="it-IT" dirty="0" smtClean="0"/>
              <a:t>dalla presenza </a:t>
            </a:r>
            <a:r>
              <a:rPr lang="it-IT" dirty="0"/>
              <a:t>persistente di rappresentazioni mentali </a:t>
            </a:r>
            <a:r>
              <a:rPr lang="it-IT" dirty="0" smtClean="0"/>
              <a:t>ed atteggiamenti </a:t>
            </a:r>
            <a:r>
              <a:rPr lang="it-IT" dirty="0"/>
              <a:t>ritualistici che la volontà non riesce </a:t>
            </a:r>
            <a:r>
              <a:rPr lang="it-IT" dirty="0" smtClean="0"/>
              <a:t>ad eliminare </a:t>
            </a:r>
            <a:r>
              <a:rPr lang="it-IT" dirty="0"/>
              <a:t>dal campo della coscienza e che </a:t>
            </a:r>
            <a:r>
              <a:rPr lang="it-IT" dirty="0" smtClean="0"/>
              <a:t>costituiscono spesso </a:t>
            </a:r>
            <a:r>
              <a:rPr lang="it-IT" dirty="0"/>
              <a:t>motivo di disagio per il soggetto che ne è </a:t>
            </a:r>
            <a:r>
              <a:rPr lang="it-IT" dirty="0" smtClean="0"/>
              <a:t>affetto (vi </a:t>
            </a:r>
            <a:r>
              <a:rPr lang="it-IT" dirty="0"/>
              <a:t>è infatti consapevolezza del disturbo ).</a:t>
            </a:r>
          </a:p>
        </p:txBody>
      </p:sp>
    </p:spTree>
    <p:extLst>
      <p:ext uri="{BB962C8B-B14F-4D97-AF65-F5344CB8AC3E}">
        <p14:creationId xmlns:p14="http://schemas.microsoft.com/office/powerpoint/2010/main" val="265776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dirty="0" smtClean="0"/>
              <a:t>I rituali, presenti fisiologicamente in età evolutiva con modalità diversa a seconda dell’età divengono quadri ossessivo-compulsivi quando acquisiscono le seguenti caratteristiche peculiari:</a:t>
            </a:r>
          </a:p>
          <a:p>
            <a:pPr marL="0" indent="0" algn="just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• Disturbo anacronistico ed insistente</a:t>
            </a:r>
          </a:p>
          <a:p>
            <a:pPr marL="0" indent="0" algn="just">
              <a:buNone/>
            </a:pPr>
            <a:r>
              <a:rPr lang="it-IT" dirty="0"/>
              <a:t>• Vissuto con angoscia</a:t>
            </a:r>
          </a:p>
          <a:p>
            <a:pPr marL="0" indent="0" algn="just">
              <a:buNone/>
            </a:pPr>
            <a:r>
              <a:rPr lang="it-IT" dirty="0"/>
              <a:t>• Presenza di contenuti insoliti</a:t>
            </a:r>
          </a:p>
          <a:p>
            <a:pPr marL="0" indent="0" algn="just">
              <a:buNone/>
            </a:pPr>
            <a:r>
              <a:rPr lang="it-IT" dirty="0"/>
              <a:t>• Si osserva in personalità con vissuti </a:t>
            </a:r>
            <a:r>
              <a:rPr lang="it-IT" dirty="0" smtClean="0"/>
              <a:t>particolari (tendenza </a:t>
            </a:r>
            <a:r>
              <a:rPr lang="it-IT" dirty="0"/>
              <a:t>al pessimismo, </a:t>
            </a:r>
            <a:r>
              <a:rPr lang="it-IT" dirty="0" smtClean="0"/>
              <a:t>insicurezza, eccessivo controllo </a:t>
            </a:r>
            <a:r>
              <a:rPr lang="it-IT" dirty="0"/>
              <a:t>dell’affettività)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536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it-IT" b="1" dirty="0"/>
          </a:p>
          <a:p>
            <a:pPr marL="0" indent="0" algn="ctr">
              <a:buNone/>
            </a:pPr>
            <a:r>
              <a:rPr lang="it-IT" b="1" dirty="0"/>
              <a:t>Disturbo post traumatico da </a:t>
            </a:r>
            <a:r>
              <a:rPr lang="it-IT" b="1" dirty="0" smtClean="0"/>
              <a:t>stress</a:t>
            </a:r>
          </a:p>
          <a:p>
            <a:pPr marL="0" indent="0" algn="ctr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Fa seguito ad un episodio traumatico o ad una serie </a:t>
            </a:r>
            <a:r>
              <a:rPr lang="it-IT" dirty="0" smtClean="0"/>
              <a:t>di eventi </a:t>
            </a:r>
            <a:r>
              <a:rPr lang="it-IT" dirty="0"/>
              <a:t>traumatici successivi (aggressioni, abuso fisico </a:t>
            </a:r>
            <a:r>
              <a:rPr lang="it-IT" dirty="0" smtClean="0"/>
              <a:t>e psichico</a:t>
            </a:r>
            <a:r>
              <a:rPr lang="it-IT" dirty="0"/>
              <a:t>, disastri naturali </a:t>
            </a:r>
            <a:r>
              <a:rPr lang="it-IT" dirty="0" err="1"/>
              <a:t>ecc</a:t>
            </a:r>
            <a:r>
              <a:rPr lang="it-IT" dirty="0"/>
              <a:t>). Il quadro </a:t>
            </a:r>
            <a:r>
              <a:rPr lang="it-IT" dirty="0" smtClean="0"/>
              <a:t>clinico, variegato </a:t>
            </a:r>
            <a:r>
              <a:rPr lang="it-IT" dirty="0"/>
              <a:t>nella sua estrinsecazione dipende non </a:t>
            </a:r>
            <a:r>
              <a:rPr lang="it-IT" dirty="0" smtClean="0"/>
              <a:t>soltanto dalle </a:t>
            </a:r>
            <a:r>
              <a:rPr lang="it-IT" dirty="0"/>
              <a:t>caratteristiche del trauma stesso ma anche </a:t>
            </a:r>
            <a:r>
              <a:rPr lang="it-IT" dirty="0" smtClean="0"/>
              <a:t>da quella </a:t>
            </a:r>
            <a:r>
              <a:rPr lang="it-IT" dirty="0"/>
              <a:t>che è la personalità del bambino compresa la </a:t>
            </a:r>
            <a:r>
              <a:rPr lang="it-IT" dirty="0" smtClean="0"/>
              <a:t>sua capacità </a:t>
            </a:r>
            <a:r>
              <a:rPr lang="it-IT" dirty="0"/>
              <a:t>di elaborare l’esperienza </a:t>
            </a:r>
            <a:r>
              <a:rPr lang="it-IT" dirty="0" smtClean="0"/>
              <a:t>traumatica superandola</a:t>
            </a:r>
            <a:r>
              <a:rPr lang="it-IT" dirty="0"/>
              <a:t>. Importante l’atteggiamento delle </a:t>
            </a:r>
            <a:r>
              <a:rPr lang="it-IT" dirty="0" smtClean="0"/>
              <a:t>figure genitoriali </a:t>
            </a:r>
            <a:r>
              <a:rPr lang="it-IT" dirty="0"/>
              <a:t>e di quelle di riferimento.</a:t>
            </a:r>
          </a:p>
        </p:txBody>
      </p:sp>
    </p:spTree>
    <p:extLst>
      <p:ext uri="{BB962C8B-B14F-4D97-AF65-F5344CB8AC3E}">
        <p14:creationId xmlns:p14="http://schemas.microsoft.com/office/powerpoint/2010/main" val="131540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b="1" dirty="0"/>
              <a:t>Disturbo </a:t>
            </a:r>
            <a:r>
              <a:rPr lang="it-IT" b="1" dirty="0" smtClean="0"/>
              <a:t>bipolare</a:t>
            </a:r>
          </a:p>
          <a:p>
            <a:pPr marL="0" indent="0" algn="ctr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Si manifesta con una chiara oscillazione del </a:t>
            </a:r>
            <a:r>
              <a:rPr lang="it-IT" dirty="0" smtClean="0"/>
              <a:t>tono dell’umore </a:t>
            </a:r>
            <a:r>
              <a:rPr lang="it-IT" dirty="0"/>
              <a:t>che passa con facilità da una condizione </a:t>
            </a:r>
            <a:r>
              <a:rPr lang="it-IT" dirty="0" smtClean="0"/>
              <a:t>di depressione </a:t>
            </a:r>
            <a:r>
              <a:rPr lang="it-IT" dirty="0"/>
              <a:t>all’irritabilità alle manifestazioni </a:t>
            </a:r>
            <a:r>
              <a:rPr lang="it-IT" dirty="0" smtClean="0"/>
              <a:t>di grandiosità </a:t>
            </a:r>
            <a:r>
              <a:rPr lang="it-IT" dirty="0"/>
              <a:t>.</a:t>
            </a:r>
          </a:p>
          <a:p>
            <a:pPr marL="0" indent="0" algn="just">
              <a:buNone/>
            </a:pPr>
            <a:r>
              <a:rPr lang="it-IT" dirty="0"/>
              <a:t>Il corredo sintomatologico marcato e </a:t>
            </a:r>
            <a:r>
              <a:rPr lang="it-IT" dirty="0" smtClean="0"/>
              <a:t>persistente evidenzia </a:t>
            </a:r>
            <a:r>
              <a:rPr lang="it-IT" dirty="0"/>
              <a:t>una marcata irritabilità scoppi d’ira </a:t>
            </a:r>
            <a:r>
              <a:rPr lang="it-IT" dirty="0" smtClean="0"/>
              <a:t>e aggressività </a:t>
            </a:r>
            <a:r>
              <a:rPr lang="it-IT" dirty="0"/>
              <a:t>disorganizzata alternata a fasi di </a:t>
            </a:r>
            <a:r>
              <a:rPr lang="it-IT" dirty="0" smtClean="0"/>
              <a:t>completa depressione </a:t>
            </a:r>
            <a:r>
              <a:rPr lang="it-IT" dirty="0"/>
              <a:t>o di grandiosità </a:t>
            </a:r>
            <a:r>
              <a:rPr lang="it-IT" dirty="0" smtClean="0"/>
              <a:t>maniacale.</a:t>
            </a:r>
          </a:p>
          <a:p>
            <a:pPr marL="0" indent="0" algn="just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262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b="1" dirty="0"/>
              <a:t>Depressione infantile (1</a:t>
            </a:r>
            <a:r>
              <a:rPr lang="it-IT" b="1" dirty="0" smtClean="0"/>
              <a:t>)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Il capitolo delle forme depressive infantili è stato senza dubbio </a:t>
            </a:r>
            <a:r>
              <a:rPr lang="it-IT" dirty="0" smtClean="0"/>
              <a:t>uno dei </a:t>
            </a:r>
            <a:r>
              <a:rPr lang="it-IT" dirty="0"/>
              <a:t>più controversi della letteratura psichiatrica dell’età evolutiva.</a:t>
            </a:r>
          </a:p>
          <a:p>
            <a:pPr marL="0" indent="0" algn="just">
              <a:buNone/>
            </a:pPr>
            <a:r>
              <a:rPr lang="it-IT" dirty="0"/>
              <a:t>Le principali teorie in merito all’argomento possono essere </a:t>
            </a:r>
            <a:r>
              <a:rPr lang="it-IT" dirty="0" smtClean="0"/>
              <a:t>così semplicisticamente </a:t>
            </a:r>
            <a:r>
              <a:rPr lang="it-IT" dirty="0"/>
              <a:t>rappresentate:</a:t>
            </a:r>
          </a:p>
          <a:p>
            <a:pPr algn="just">
              <a:buFont typeface="Wingdings" pitchFamily="2" charset="2"/>
              <a:buChar char="§"/>
            </a:pPr>
            <a:r>
              <a:rPr lang="it-IT" dirty="0"/>
              <a:t> La depressione infantile non esiste.</a:t>
            </a:r>
          </a:p>
          <a:p>
            <a:pPr algn="just">
              <a:buFont typeface="Wingdings" pitchFamily="2" charset="2"/>
              <a:buChar char="§"/>
            </a:pPr>
            <a:r>
              <a:rPr lang="it-IT" dirty="0"/>
              <a:t> La depressione si realizza ma con modalità diverse </a:t>
            </a:r>
            <a:r>
              <a:rPr lang="it-IT" dirty="0" smtClean="0"/>
              <a:t>rispetto  all’adulto</a:t>
            </a:r>
            <a:endParaRPr lang="it-IT" dirty="0"/>
          </a:p>
          <a:p>
            <a:pPr algn="just">
              <a:buFont typeface="Wingdings" pitchFamily="2" charset="2"/>
              <a:buChar char="§"/>
            </a:pPr>
            <a:r>
              <a:rPr lang="it-IT" dirty="0"/>
              <a:t> La depressione infantile esiste ma non ha </a:t>
            </a:r>
            <a:r>
              <a:rPr lang="it-IT"/>
              <a:t>una </a:t>
            </a:r>
            <a:r>
              <a:rPr lang="it-IT" smtClean="0"/>
              <a:t>chiara classificazione </a:t>
            </a:r>
            <a:r>
              <a:rPr lang="it-IT" dirty="0"/>
              <a:t>nosografica.</a:t>
            </a:r>
          </a:p>
        </p:txBody>
      </p:sp>
    </p:spTree>
    <p:extLst>
      <p:ext uri="{BB962C8B-B14F-4D97-AF65-F5344CB8AC3E}">
        <p14:creationId xmlns:p14="http://schemas.microsoft.com/office/powerpoint/2010/main" val="133716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539005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b="1" dirty="0"/>
              <a:t>La depressione infantile (2</a:t>
            </a:r>
            <a:r>
              <a:rPr lang="it-IT" b="1" dirty="0" smtClean="0"/>
              <a:t>)</a:t>
            </a:r>
          </a:p>
          <a:p>
            <a:pPr marL="0" indent="0" algn="just">
              <a:buNone/>
            </a:pPr>
            <a:endParaRPr lang="it-IT" b="1" dirty="0"/>
          </a:p>
          <a:p>
            <a:pPr marL="0" indent="0" algn="just">
              <a:buNone/>
            </a:pPr>
            <a:r>
              <a:rPr lang="it-IT" dirty="0"/>
              <a:t>Le difficoltà nel riconoscere il quadro clinico </a:t>
            </a:r>
            <a:r>
              <a:rPr lang="it-IT" dirty="0" smtClean="0"/>
              <a:t>sono dovute </a:t>
            </a:r>
            <a:r>
              <a:rPr lang="it-IT" dirty="0"/>
              <a:t>al fatto che in età evolutiva spesso non </a:t>
            </a:r>
            <a:r>
              <a:rPr lang="it-IT" dirty="0" smtClean="0"/>
              <a:t>è presente </a:t>
            </a:r>
            <a:r>
              <a:rPr lang="it-IT" dirty="0"/>
              <a:t>il quadro sintomatologico presente </a:t>
            </a:r>
            <a:r>
              <a:rPr lang="it-IT" dirty="0" smtClean="0"/>
              <a:t>nell’adulto (senso </a:t>
            </a:r>
            <a:r>
              <a:rPr lang="it-IT" dirty="0"/>
              <a:t>di colpa, vissuto depressivo</a:t>
            </a:r>
            <a:r>
              <a:rPr lang="it-IT" dirty="0" smtClean="0"/>
              <a:t>, perdita dell’autostima </a:t>
            </a:r>
            <a:r>
              <a:rPr lang="it-IT" dirty="0" err="1"/>
              <a:t>ecc</a:t>
            </a:r>
            <a:r>
              <a:rPr lang="it-IT" dirty="0"/>
              <a:t> ).</a:t>
            </a:r>
          </a:p>
          <a:p>
            <a:pPr marL="0" indent="0" algn="just">
              <a:buNone/>
            </a:pPr>
            <a:r>
              <a:rPr lang="it-IT" dirty="0"/>
              <a:t>Allo stato attuale esiste un consenso generale </a:t>
            </a:r>
            <a:r>
              <a:rPr lang="it-IT" dirty="0" smtClean="0"/>
              <a:t>sulla teoria </a:t>
            </a:r>
            <a:r>
              <a:rPr lang="it-IT" dirty="0"/>
              <a:t>che nessuna età sia immune dalla </a:t>
            </a:r>
            <a:r>
              <a:rPr lang="it-IT" dirty="0" smtClean="0"/>
              <a:t>patologia depressiva </a:t>
            </a:r>
            <a:r>
              <a:rPr lang="it-IT" dirty="0"/>
              <a:t>pur ammettendo la reale difficoltà </a:t>
            </a:r>
            <a:r>
              <a:rPr lang="it-IT" dirty="0" smtClean="0"/>
              <a:t>di diagnosi </a:t>
            </a:r>
            <a:r>
              <a:rPr lang="it-IT" dirty="0"/>
              <a:t>durante l’età evolutiva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4433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b="1" dirty="0"/>
              <a:t>La Depressione infantile (3</a:t>
            </a:r>
            <a:r>
              <a:rPr lang="it-IT" b="1" dirty="0" smtClean="0"/>
              <a:t>)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La maggior parte degli autori è oggi propenso </a:t>
            </a:r>
            <a:r>
              <a:rPr lang="it-IT" dirty="0" smtClean="0"/>
              <a:t>ad affermare </a:t>
            </a:r>
            <a:r>
              <a:rPr lang="it-IT" dirty="0"/>
              <a:t>che le patologie depressive dell’infanzia </a:t>
            </a:r>
            <a:r>
              <a:rPr lang="it-IT" dirty="0" smtClean="0"/>
              <a:t>e dell’adolescenza </a:t>
            </a:r>
            <a:r>
              <a:rPr lang="it-IT" dirty="0"/>
              <a:t>abbiano un carattere </a:t>
            </a:r>
            <a:r>
              <a:rPr lang="it-IT" dirty="0" smtClean="0"/>
              <a:t>prevalentemente reattivo </a:t>
            </a:r>
            <a:r>
              <a:rPr lang="it-IT" dirty="0"/>
              <a:t>(risposta a situazioni frustranti e sfavorevoli).</a:t>
            </a:r>
          </a:p>
          <a:p>
            <a:pPr marL="0" indent="0" algn="just">
              <a:buNone/>
            </a:pPr>
            <a:r>
              <a:rPr lang="it-IT" dirty="0"/>
              <a:t>La depressione endogena è rara in età evolutiva </a:t>
            </a:r>
            <a:r>
              <a:rPr lang="it-IT" dirty="0" smtClean="0"/>
              <a:t>e ritenuta </a:t>
            </a:r>
            <a:r>
              <a:rPr lang="it-IT" dirty="0"/>
              <a:t>possibile solo dopo i 10 anni quando le </a:t>
            </a:r>
            <a:r>
              <a:rPr lang="it-IT" dirty="0" smtClean="0"/>
              <a:t>strutture della </a:t>
            </a:r>
            <a:r>
              <a:rPr lang="it-IT" dirty="0"/>
              <a:t>personalità rendono possibile l’elaborazione di </a:t>
            </a:r>
            <a:r>
              <a:rPr lang="it-IT" dirty="0" smtClean="0"/>
              <a:t>un conflitto </a:t>
            </a:r>
            <a:r>
              <a:rPr lang="it-IT" dirty="0"/>
              <a:t>interno e la consapevolezza del proprio vissuto</a:t>
            </a:r>
          </a:p>
        </p:txBody>
      </p:sp>
    </p:spTree>
    <p:extLst>
      <p:ext uri="{BB962C8B-B14F-4D97-AF65-F5344CB8AC3E}">
        <p14:creationId xmlns:p14="http://schemas.microsoft.com/office/powerpoint/2010/main" val="250755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it-IT" dirty="0"/>
              <a:t>La sintomatologia depressiva si manifesta in maniera </a:t>
            </a:r>
            <a:r>
              <a:rPr lang="it-IT" dirty="0" smtClean="0"/>
              <a:t>diversa a </a:t>
            </a:r>
            <a:r>
              <a:rPr lang="it-IT" dirty="0"/>
              <a:t>seconda dell’età:</a:t>
            </a:r>
          </a:p>
          <a:p>
            <a:pPr algn="just"/>
            <a:r>
              <a:rPr lang="it-IT" dirty="0"/>
              <a:t> Nella prima infanzia le manifestazioni depressive </a:t>
            </a:r>
            <a:r>
              <a:rPr lang="it-IT" dirty="0" smtClean="0"/>
              <a:t>vengono espresse </a:t>
            </a:r>
            <a:r>
              <a:rPr lang="it-IT" dirty="0"/>
              <a:t>a livello comportamentale (pianto, </a:t>
            </a:r>
            <a:r>
              <a:rPr lang="it-IT" dirty="0" err="1"/>
              <a:t>ipoattività</a:t>
            </a:r>
            <a:r>
              <a:rPr lang="it-IT" dirty="0"/>
              <a:t>, </a:t>
            </a:r>
            <a:r>
              <a:rPr lang="it-IT" dirty="0" smtClean="0"/>
              <a:t>scarso interesse </a:t>
            </a:r>
            <a:r>
              <a:rPr lang="it-IT" dirty="0"/>
              <a:t>per ciò che succede attorno).</a:t>
            </a:r>
          </a:p>
          <a:p>
            <a:pPr algn="just"/>
            <a:r>
              <a:rPr lang="it-IT" dirty="0" smtClean="0"/>
              <a:t>Nella </a:t>
            </a:r>
            <a:r>
              <a:rPr lang="it-IT" dirty="0"/>
              <a:t>seconda infanzia e durante l’adolescenza, essendo </a:t>
            </a:r>
            <a:r>
              <a:rPr lang="it-IT" dirty="0" smtClean="0"/>
              <a:t>i meccanismi </a:t>
            </a:r>
            <a:r>
              <a:rPr lang="it-IT" dirty="0"/>
              <a:t>dell’io più evoluti, le manifestazioni del </a:t>
            </a:r>
            <a:r>
              <a:rPr lang="it-IT" dirty="0" smtClean="0"/>
              <a:t>disturbo vengono </a:t>
            </a:r>
            <a:r>
              <a:rPr lang="it-IT" dirty="0"/>
              <a:t>estrinsecate anche attraverso le alterazioni del </a:t>
            </a:r>
            <a:r>
              <a:rPr lang="it-IT" dirty="0" smtClean="0"/>
              <a:t>tono dell’umore, alterazioni </a:t>
            </a:r>
            <a:r>
              <a:rPr lang="it-IT" dirty="0"/>
              <a:t>dell’attività motoria che </a:t>
            </a:r>
            <a:r>
              <a:rPr lang="it-IT" dirty="0" smtClean="0"/>
              <a:t>appare complessivamente </a:t>
            </a:r>
            <a:r>
              <a:rPr lang="it-IT" dirty="0"/>
              <a:t>depressa con scarsa partecipazione </a:t>
            </a:r>
            <a:r>
              <a:rPr lang="it-IT" dirty="0" smtClean="0"/>
              <a:t>alle attività </a:t>
            </a:r>
            <a:r>
              <a:rPr lang="it-IT" dirty="0"/>
              <a:t>ludiche di gruppo, ansia, </a:t>
            </a:r>
            <a:r>
              <a:rPr lang="it-IT" dirty="0" smtClean="0"/>
              <a:t>abbassamento dell’autostima</a:t>
            </a:r>
            <a:r>
              <a:rPr lang="it-IT" dirty="0"/>
              <a:t>, sentimenti di colpa, disturbi fisici </a:t>
            </a:r>
          </a:p>
        </p:txBody>
      </p:sp>
    </p:spTree>
    <p:extLst>
      <p:ext uri="{BB962C8B-B14F-4D97-AF65-F5344CB8AC3E}">
        <p14:creationId xmlns:p14="http://schemas.microsoft.com/office/powerpoint/2010/main" val="247133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it-IT" b="1" dirty="0"/>
              <a:t>La depressione infantile (5</a:t>
            </a:r>
            <a:r>
              <a:rPr lang="it-IT" b="1" dirty="0" smtClean="0"/>
              <a:t>)</a:t>
            </a:r>
          </a:p>
          <a:p>
            <a:pPr marL="0" indent="0" algn="ctr">
              <a:buNone/>
            </a:pPr>
            <a:endParaRPr lang="it-IT" b="1" dirty="0"/>
          </a:p>
          <a:p>
            <a:pPr marL="0" indent="0">
              <a:buNone/>
            </a:pPr>
            <a:r>
              <a:rPr lang="it-IT" dirty="0"/>
              <a:t>La depressione dell’età evolutiva è caratterizzata da:</a:t>
            </a:r>
          </a:p>
          <a:p>
            <a:r>
              <a:rPr lang="it-IT" dirty="0"/>
              <a:t>Aspetto triste con difficoltà a provare piacere.</a:t>
            </a:r>
          </a:p>
          <a:p>
            <a:r>
              <a:rPr lang="it-IT" dirty="0"/>
              <a:t>Atteggiamento di apatia o di noia. </a:t>
            </a:r>
            <a:endParaRPr lang="it-IT" dirty="0" smtClean="0"/>
          </a:p>
          <a:p>
            <a:r>
              <a:rPr lang="it-IT" dirty="0" smtClean="0"/>
              <a:t>Incapacità </a:t>
            </a:r>
            <a:r>
              <a:rPr lang="it-IT" dirty="0"/>
              <a:t>a </a:t>
            </a:r>
            <a:r>
              <a:rPr lang="it-IT" dirty="0" smtClean="0"/>
              <a:t>chiedere aiuto</a:t>
            </a:r>
            <a:r>
              <a:rPr lang="it-IT" dirty="0"/>
              <a:t>. </a:t>
            </a:r>
            <a:endParaRPr lang="it-IT" dirty="0" smtClean="0"/>
          </a:p>
          <a:p>
            <a:r>
              <a:rPr lang="it-IT" dirty="0" smtClean="0"/>
              <a:t>Disturbi </a:t>
            </a:r>
            <a:r>
              <a:rPr lang="it-IT" dirty="0"/>
              <a:t>del sonno. </a:t>
            </a:r>
            <a:endParaRPr lang="it-IT" dirty="0" smtClean="0"/>
          </a:p>
          <a:p>
            <a:r>
              <a:rPr lang="it-IT" dirty="0" smtClean="0"/>
              <a:t>Incapacità </a:t>
            </a:r>
            <a:r>
              <a:rPr lang="it-IT" dirty="0"/>
              <a:t>a stabilire </a:t>
            </a:r>
            <a:r>
              <a:rPr lang="it-IT" dirty="0" smtClean="0"/>
              <a:t>dei corretti </a:t>
            </a:r>
            <a:r>
              <a:rPr lang="it-IT" dirty="0"/>
              <a:t>rapporti affettivi.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A </a:t>
            </a:r>
            <a:r>
              <a:rPr lang="it-IT" dirty="0"/>
              <a:t>questa sintomatologia di base spesso si aggiunge:</a:t>
            </a:r>
          </a:p>
          <a:p>
            <a:r>
              <a:rPr lang="it-IT" dirty="0"/>
              <a:t>Improvviso cambiamento di umore. </a:t>
            </a:r>
            <a:endParaRPr lang="it-IT" dirty="0" smtClean="0"/>
          </a:p>
          <a:p>
            <a:r>
              <a:rPr lang="it-IT" dirty="0" smtClean="0"/>
              <a:t>Scarso rendimento scolastico</a:t>
            </a:r>
            <a:r>
              <a:rPr lang="it-IT" dirty="0"/>
              <a:t>. </a:t>
            </a:r>
            <a:endParaRPr lang="it-IT" dirty="0" smtClean="0"/>
          </a:p>
          <a:p>
            <a:r>
              <a:rPr lang="it-IT" dirty="0" smtClean="0"/>
              <a:t>Disturbi </a:t>
            </a:r>
            <a:r>
              <a:rPr lang="it-IT" dirty="0"/>
              <a:t>dell’alimentazione</a:t>
            </a:r>
          </a:p>
        </p:txBody>
      </p:sp>
    </p:spTree>
    <p:extLst>
      <p:ext uri="{BB962C8B-B14F-4D97-AF65-F5344CB8AC3E}">
        <p14:creationId xmlns:p14="http://schemas.microsoft.com/office/powerpoint/2010/main" val="107313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it-IT" b="1" dirty="0"/>
              <a:t>La depressione infantile (6</a:t>
            </a:r>
            <a:r>
              <a:rPr lang="it-IT" b="1" dirty="0" smtClean="0"/>
              <a:t>)</a:t>
            </a:r>
          </a:p>
          <a:p>
            <a:pPr marL="0" indent="0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Accettata l’esistenza di una patologia depressiva </a:t>
            </a:r>
            <a:r>
              <a:rPr lang="it-IT" dirty="0" smtClean="0"/>
              <a:t>dell’età evolutiva </a:t>
            </a:r>
            <a:r>
              <a:rPr lang="it-IT" dirty="0"/>
              <a:t>e la sua natura prevalentemente </a:t>
            </a:r>
            <a:r>
              <a:rPr lang="it-IT" dirty="0" smtClean="0"/>
              <a:t>reattiva, l’intervento </a:t>
            </a:r>
            <a:r>
              <a:rPr lang="it-IT" dirty="0"/>
              <a:t>relazionale rappresenterà il trattamento </a:t>
            </a:r>
            <a:r>
              <a:rPr lang="it-IT" dirty="0" smtClean="0"/>
              <a:t>di elezione</a:t>
            </a:r>
            <a:r>
              <a:rPr lang="it-IT" dirty="0"/>
              <a:t>. </a:t>
            </a: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L’intervento </a:t>
            </a:r>
            <a:r>
              <a:rPr lang="it-IT" dirty="0"/>
              <a:t>terapeutico sarà orientato sia </a:t>
            </a:r>
            <a:r>
              <a:rPr lang="it-IT" dirty="0" smtClean="0"/>
              <a:t>sul bambino </a:t>
            </a:r>
            <a:r>
              <a:rPr lang="it-IT" dirty="0"/>
              <a:t>che sull’ambiente e sulle figure di </a:t>
            </a:r>
            <a:r>
              <a:rPr lang="it-IT" dirty="0" smtClean="0"/>
              <a:t>riferimento. Bisognerà </a:t>
            </a:r>
            <a:r>
              <a:rPr lang="it-IT" dirty="0"/>
              <a:t>cercare di riequilibrare il contesto familiare </a:t>
            </a:r>
            <a:r>
              <a:rPr lang="it-IT" dirty="0" smtClean="0"/>
              <a:t>e sociale </a:t>
            </a:r>
            <a:r>
              <a:rPr lang="it-IT" dirty="0"/>
              <a:t>del bambino al fine di permettere lo </a:t>
            </a:r>
            <a:r>
              <a:rPr lang="it-IT" dirty="0" smtClean="0"/>
              <a:t>strutturarsi di </a:t>
            </a:r>
            <a:r>
              <a:rPr lang="it-IT" dirty="0"/>
              <a:t>nuovi rapporti positivi permettendo al </a:t>
            </a:r>
            <a:r>
              <a:rPr lang="it-IT" dirty="0" smtClean="0"/>
              <a:t>fanciullo depresso </a:t>
            </a:r>
            <a:r>
              <a:rPr lang="it-IT" dirty="0"/>
              <a:t>di sviluppare sentimenti di fiducia negli </a:t>
            </a:r>
            <a:r>
              <a:rPr lang="it-IT" dirty="0" smtClean="0"/>
              <a:t>altri con </a:t>
            </a:r>
            <a:r>
              <a:rPr lang="it-IT" dirty="0"/>
              <a:t>un più alto livello di autostima.</a:t>
            </a:r>
          </a:p>
        </p:txBody>
      </p:sp>
    </p:spTree>
    <p:extLst>
      <p:ext uri="{BB962C8B-B14F-4D97-AF65-F5344CB8AC3E}">
        <p14:creationId xmlns:p14="http://schemas.microsoft.com/office/powerpoint/2010/main" val="265797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b="1" dirty="0"/>
              <a:t>La depressione infantile (7</a:t>
            </a:r>
            <a:r>
              <a:rPr lang="it-IT" b="1" dirty="0" smtClean="0"/>
              <a:t>)</a:t>
            </a:r>
          </a:p>
          <a:p>
            <a:pPr marL="0" indent="0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Al momento si sostiene che la maggior parte delle </a:t>
            </a:r>
            <a:r>
              <a:rPr lang="it-IT" dirty="0" smtClean="0"/>
              <a:t>forme depressive </a:t>
            </a:r>
            <a:r>
              <a:rPr lang="it-IT" dirty="0"/>
              <a:t>dell’età evolutive siano di breve durata </a:t>
            </a:r>
            <a:r>
              <a:rPr lang="it-IT" dirty="0" smtClean="0"/>
              <a:t>legate prevalentemente </a:t>
            </a:r>
            <a:r>
              <a:rPr lang="it-IT" dirty="0"/>
              <a:t>ad un evento traumatizzante </a:t>
            </a:r>
            <a:r>
              <a:rPr lang="it-IT" dirty="0" smtClean="0"/>
              <a:t>che implica </a:t>
            </a:r>
            <a:r>
              <a:rPr lang="it-IT" dirty="0"/>
              <a:t>la perdita dell’oggetto amato.</a:t>
            </a:r>
          </a:p>
          <a:p>
            <a:pPr marL="0" indent="0" algn="just">
              <a:buNone/>
            </a:pPr>
            <a:r>
              <a:rPr lang="it-IT" dirty="0"/>
              <a:t>Solo in casi particolari sono presenti </a:t>
            </a:r>
            <a:r>
              <a:rPr lang="it-IT" dirty="0" smtClean="0"/>
              <a:t>recidive sintomatologiche </a:t>
            </a:r>
            <a:r>
              <a:rPr lang="it-IT" dirty="0"/>
              <a:t>che talora evolvono verso </a:t>
            </a:r>
            <a:r>
              <a:rPr lang="it-IT" dirty="0" smtClean="0"/>
              <a:t>forme croniche </a:t>
            </a:r>
            <a:r>
              <a:rPr lang="it-IT" dirty="0"/>
              <a:t>(forme maniaco-depressive dell’adulto </a:t>
            </a:r>
            <a:r>
              <a:rPr lang="it-IT" dirty="0" smtClean="0"/>
              <a:t>o psicosi </a:t>
            </a:r>
            <a:r>
              <a:rPr lang="it-IT" dirty="0"/>
              <a:t>schizofreniche)</a:t>
            </a:r>
          </a:p>
        </p:txBody>
      </p:sp>
    </p:spTree>
    <p:extLst>
      <p:ext uri="{BB962C8B-B14F-4D97-AF65-F5344CB8AC3E}">
        <p14:creationId xmlns:p14="http://schemas.microsoft.com/office/powerpoint/2010/main" val="191067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1459</Words>
  <Application>Microsoft Office PowerPoint</Application>
  <PresentationFormat>Presentazione su schermo (4:3)</PresentationFormat>
  <Paragraphs>117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Tema di Office</vt:lpstr>
      <vt:lpstr>Disturbi d’Ansia e Depressione  in Età Evolutiva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FEDERICA</dc:creator>
  <cp:lastModifiedBy>FEDERICA</cp:lastModifiedBy>
  <cp:revision>9</cp:revision>
  <dcterms:created xsi:type="dcterms:W3CDTF">2011-04-26T21:08:41Z</dcterms:created>
  <dcterms:modified xsi:type="dcterms:W3CDTF">2011-04-27T10:15:30Z</dcterms:modified>
</cp:coreProperties>
</file>