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58" r:id="rId6"/>
    <p:sldId id="261" r:id="rId7"/>
    <p:sldId id="262" r:id="rId8"/>
    <p:sldId id="263" r:id="rId9"/>
    <p:sldId id="264" r:id="rId10"/>
    <p:sldId id="265" r:id="rId11"/>
    <p:sldId id="266" r:id="rId12"/>
    <p:sldId id="268" r:id="rId13"/>
    <p:sldId id="267" r:id="rId14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54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735D61-DFE6-42AE-B6D2-DD54EE87F21D}" type="datetimeFigureOut">
              <a:rPr lang="it-IT" smtClean="0"/>
              <a:pPr/>
              <a:t>13/02/2010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9674-1BF9-462F-975F-D9855BB575FA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mailto:valacchif@unimc.it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://docenti.unimc.it/docenti/federico-valacchi" TargetMode="External"/><Relationship Id="rId2" Type="http://schemas.openxmlformats.org/officeDocument/2006/relationships/hyperlink" Target="http://docenti.unimc.it/docenti/federico-valacchi/2009/archivistica-generale-2009-3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archimacerata.splinder.com/" TargetMode="External"/><Relationship Id="rId4" Type="http://schemas.openxmlformats.org/officeDocument/2006/relationships/hyperlink" Target="http://docenti.unimc.it/docenti/federico-valacchi/2009/archivistica-generale-i-2009-3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://www.archiviodistato.prato.it/gener/htm/benvenut.htm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imagoitalia.com/img/conservazione-img.gif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ationalarchives.gov.uk/" TargetMode="External"/><Relationship Id="rId2" Type="http://schemas.openxmlformats.org/officeDocument/2006/relationships/hyperlink" Target="http://www.archivi-sias.it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mcu.es/archivos/docs/MC/AGS/Imago_Hispaniae/CastillaLaMancha/flash.html#/1/" TargetMode="Externa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500034" y="357166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Archivistica generale I </a:t>
            </a:r>
            <a:br>
              <a:rPr lang="it-IT" dirty="0" smtClean="0"/>
            </a:br>
            <a:r>
              <a:rPr lang="it-IT" dirty="0" err="1" smtClean="0"/>
              <a:t>a.a.</a:t>
            </a:r>
            <a:r>
              <a:rPr lang="it-IT" dirty="0" smtClean="0"/>
              <a:t> 2009 – 2010</a:t>
            </a:r>
            <a:br>
              <a:rPr lang="it-IT" dirty="0" smtClean="0"/>
            </a:b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prof. </a:t>
            </a:r>
            <a:r>
              <a:rPr lang="it-IT" dirty="0" smtClean="0">
                <a:hlinkClick r:id="rId2"/>
              </a:rPr>
              <a:t>Federico Valacchi</a:t>
            </a:r>
            <a:endParaRPr lang="it-IT" dirty="0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214414" y="3571876"/>
            <a:ext cx="6400800" cy="1752600"/>
          </a:xfrm>
          <a:noFill/>
          <a:ln>
            <a:solidFill>
              <a:schemeClr val="tx2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it-IT" sz="4800" dirty="0" smtClean="0">
                <a:solidFill>
                  <a:srgbClr val="FF0000"/>
                </a:solidFill>
              </a:rPr>
              <a:t>Presentazione del corso</a:t>
            </a:r>
            <a:endParaRPr lang="it-IT" sz="4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Informazioni e strumenti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it-IT" dirty="0" smtClean="0">
                <a:hlinkClick r:id="rId2"/>
              </a:rPr>
              <a:t>Obiettivi e programma </a:t>
            </a:r>
            <a:r>
              <a:rPr lang="it-IT" dirty="0" smtClean="0"/>
              <a:t>(</a:t>
            </a:r>
            <a:r>
              <a:rPr lang="it-IT" dirty="0" smtClean="0">
                <a:hlinkClick r:id="rId2"/>
              </a:rPr>
              <a:t>http://</a:t>
            </a:r>
            <a:r>
              <a:rPr lang="it-IT" dirty="0" smtClean="0">
                <a:hlinkClick r:id="rId2"/>
              </a:rPr>
              <a:t>docenti.unimc.it/docenti/federico-valacchi/2009/archivistica-generale-2009-3</a:t>
            </a:r>
            <a:r>
              <a:rPr lang="it-IT" dirty="0" smtClean="0"/>
              <a:t>)</a:t>
            </a:r>
            <a:endParaRPr lang="it-IT" dirty="0" smtClean="0"/>
          </a:p>
          <a:p>
            <a:pPr>
              <a:buNone/>
            </a:pPr>
            <a:endParaRPr lang="it-IT" dirty="0" smtClean="0"/>
          </a:p>
          <a:p>
            <a:r>
              <a:rPr lang="it-IT" dirty="0" smtClean="0">
                <a:hlinkClick r:id="rId3"/>
              </a:rPr>
              <a:t>Pagina docente</a:t>
            </a:r>
            <a:r>
              <a:rPr lang="it-IT" dirty="0" smtClean="0"/>
              <a:t> (controllarla!) http://docenti.unimc.it/docenti/federico-valacchi</a:t>
            </a:r>
          </a:p>
          <a:p>
            <a:endParaRPr lang="it-IT" dirty="0" smtClean="0"/>
          </a:p>
          <a:p>
            <a:r>
              <a:rPr lang="it-IT" dirty="0" smtClean="0">
                <a:hlinkClick r:id="rId4"/>
              </a:rPr>
              <a:t>Materiali didattici </a:t>
            </a:r>
            <a:r>
              <a:rPr lang="it-IT" dirty="0" smtClean="0"/>
              <a:t>(http://docenti.unimc.it/docenti/federico-valacchi/2009/archivistica-generale-i-2009-3)</a:t>
            </a:r>
          </a:p>
          <a:p>
            <a:pPr lvl="1"/>
            <a:r>
              <a:rPr lang="it-IT" dirty="0" smtClean="0"/>
              <a:t>(</a:t>
            </a:r>
            <a:r>
              <a:rPr lang="it-IT" dirty="0" err="1" smtClean="0"/>
              <a:t>slides</a:t>
            </a:r>
            <a:r>
              <a:rPr lang="it-IT" dirty="0" smtClean="0"/>
              <a:t>)</a:t>
            </a:r>
          </a:p>
          <a:p>
            <a:pPr lvl="1"/>
            <a:r>
              <a:rPr lang="it-IT" dirty="0" smtClean="0"/>
              <a:t>dispensa</a:t>
            </a:r>
          </a:p>
          <a:p>
            <a:pPr lvl="1"/>
            <a:r>
              <a:rPr lang="it-IT" dirty="0" smtClean="0"/>
              <a:t>Glossario 1</a:t>
            </a:r>
          </a:p>
          <a:p>
            <a:pPr lvl="1"/>
            <a:r>
              <a:rPr lang="it-IT" dirty="0" smtClean="0"/>
              <a:t>Glossario 2</a:t>
            </a:r>
          </a:p>
          <a:p>
            <a:pPr lvl="1"/>
            <a:r>
              <a:rPr lang="it-IT" dirty="0" smtClean="0"/>
              <a:t>Link ad articoli</a:t>
            </a:r>
          </a:p>
          <a:p>
            <a:r>
              <a:rPr lang="it-IT" dirty="0" smtClean="0"/>
              <a:t>Il blog </a:t>
            </a:r>
            <a:r>
              <a:rPr lang="it-IT" dirty="0" smtClean="0">
                <a:hlinkClick r:id="rId5"/>
              </a:rPr>
              <a:t>Archivistica e dintorni</a:t>
            </a:r>
            <a:r>
              <a:rPr lang="it-IT" dirty="0" smtClean="0"/>
              <a:t>    http://www.archimacerata.splinder.com/</a:t>
            </a:r>
          </a:p>
          <a:p>
            <a:r>
              <a:rPr lang="it-IT" dirty="0" smtClean="0"/>
              <a:t>Contatti urgenti: valacchif@unimc.it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Le due facce della stessa </a:t>
            </a:r>
            <a:r>
              <a:rPr lang="it-IT" dirty="0" err="1" smtClean="0"/>
              <a:t>medaglia…</a:t>
            </a:r>
            <a:endParaRPr lang="it-IT" dirty="0"/>
          </a:p>
        </p:txBody>
      </p:sp>
      <p:pic>
        <p:nvPicPr>
          <p:cNvPr id="2050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1472" y="1857364"/>
            <a:ext cx="2857500" cy="428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40621" y="2714620"/>
            <a:ext cx="3746195" cy="3619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err="1" smtClean="0"/>
              <a:t>…e</a:t>
            </a:r>
            <a:r>
              <a:rPr lang="it-IT" dirty="0" smtClean="0"/>
              <a:t> uno sguardo al prossimo futuro</a:t>
            </a:r>
            <a:endParaRPr lang="it-IT" dirty="0"/>
          </a:p>
        </p:txBody>
      </p:sp>
      <p:pic>
        <p:nvPicPr>
          <p:cNvPr id="3074" name="Picture 2">
            <a:hlinkClick r:id="rId2"/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57290" y="1737076"/>
            <a:ext cx="5424512" cy="45320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A cosa servono gli archivi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571472" y="2000240"/>
            <a:ext cx="8229600" cy="4525963"/>
          </a:xfrm>
        </p:spPr>
        <p:txBody>
          <a:bodyPr/>
          <a:lstStyle/>
          <a:p>
            <a:r>
              <a:rPr lang="it-IT" dirty="0" smtClean="0"/>
              <a:t>Definire l’archivio</a:t>
            </a:r>
          </a:p>
          <a:p>
            <a:r>
              <a:rPr lang="it-IT" dirty="0" smtClean="0"/>
              <a:t>La percezione degli archivi: dai luoghi comuni alla funzione giuridica e culturale dell’archivio</a:t>
            </a:r>
          </a:p>
          <a:p>
            <a:r>
              <a:rPr lang="it-IT" dirty="0" smtClean="0"/>
              <a:t>Testimonianza giuridica e fonte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500166" y="357166"/>
            <a:ext cx="5486400" cy="566738"/>
          </a:xfrm>
        </p:spPr>
        <p:txBody>
          <a:bodyPr>
            <a:noAutofit/>
          </a:bodyPr>
          <a:lstStyle/>
          <a:p>
            <a:r>
              <a:rPr lang="it-IT" sz="3200" dirty="0" smtClean="0"/>
              <a:t>Cos’è l’archivistica</a:t>
            </a:r>
            <a:endParaRPr lang="it-IT" sz="3200" dirty="0"/>
          </a:p>
        </p:txBody>
      </p:sp>
      <p:pic>
        <p:nvPicPr>
          <p:cNvPr id="4099" name="Picture 3"/>
          <p:cNvPicPr>
            <a:picLocks noGrp="1" noChangeAspect="1" noChangeArrowheads="1"/>
          </p:cNvPicPr>
          <p:nvPr>
            <p:ph type="pic" idx="1"/>
          </p:nvPr>
        </p:nvPicPr>
        <p:blipFill>
          <a:blip r:embed="rId2" cstate="print"/>
          <a:srcRect t="21875" b="21875"/>
          <a:stretch>
            <a:fillRect/>
          </a:stretch>
        </p:blipFill>
        <p:spPr bwMode="auto">
          <a:xfrm>
            <a:off x="1643042" y="1071546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Segnaposto testo 6"/>
          <p:cNvSpPr>
            <a:spLocks noGrp="1"/>
          </p:cNvSpPr>
          <p:nvPr>
            <p:ph type="body" sz="half" idx="2"/>
          </p:nvPr>
        </p:nvSpPr>
        <p:spPr>
          <a:xfrm>
            <a:off x="0" y="5367338"/>
            <a:ext cx="9001156" cy="804862"/>
          </a:xfrm>
        </p:spPr>
        <p:txBody>
          <a:bodyPr>
            <a:noAutofit/>
          </a:bodyPr>
          <a:lstStyle/>
          <a:p>
            <a:pPr algn="ctr"/>
            <a:r>
              <a:rPr lang="it-IT" sz="3200" dirty="0" smtClean="0"/>
              <a:t>Una scienza (una disciplina?) articolata sia rispetto ai suoi obiettivi che rispetto agli strumenti che deve governare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Per una breve storia dell’archivistica</a:t>
            </a:r>
            <a:endParaRPr lang="it-IT" dirty="0"/>
          </a:p>
        </p:txBody>
      </p:sp>
      <p:sp>
        <p:nvSpPr>
          <p:cNvPr id="6" name="Segnaposto contenuto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it-IT" dirty="0" smtClean="0"/>
              <a:t>L’archivistica come “precettistica di gestione dei documenti”</a:t>
            </a:r>
          </a:p>
          <a:p>
            <a:pPr lvl="1"/>
            <a:r>
              <a:rPr lang="it-IT" dirty="0" smtClean="0"/>
              <a:t>L’età classica</a:t>
            </a:r>
          </a:p>
          <a:p>
            <a:pPr lvl="1"/>
            <a:r>
              <a:rPr lang="it-IT" dirty="0" smtClean="0"/>
              <a:t>Il Medioevo</a:t>
            </a:r>
          </a:p>
          <a:p>
            <a:pPr lvl="1"/>
            <a:r>
              <a:rPr lang="it-IT" dirty="0" smtClean="0"/>
              <a:t>L’età moderna</a:t>
            </a:r>
          </a:p>
          <a:p>
            <a:r>
              <a:rPr lang="it-IT" dirty="0" smtClean="0"/>
              <a:t>La “frattura” settecentesca e la nascita dell’archivistica come disciplina “anche” scientifica</a:t>
            </a:r>
          </a:p>
          <a:p>
            <a:r>
              <a:rPr lang="it-IT" dirty="0" smtClean="0"/>
              <a:t>L’unità archivistica nazionale: tendenze e modelli di sviluppo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L’archivio e il ciclo vitale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Il concetto di archivio</a:t>
            </a:r>
          </a:p>
          <a:p>
            <a:r>
              <a:rPr lang="it-IT" dirty="0" smtClean="0"/>
              <a:t>Il documento: dall’analogico al digitale</a:t>
            </a:r>
          </a:p>
          <a:p>
            <a:r>
              <a:rPr lang="it-IT" dirty="0" smtClean="0"/>
              <a:t>Le fasi del ciclo vitale e le finalità dell’archivio</a:t>
            </a:r>
          </a:p>
          <a:p>
            <a:pPr lvl="1"/>
            <a:r>
              <a:rPr lang="it-IT" dirty="0" smtClean="0"/>
              <a:t>Archivio corrente</a:t>
            </a:r>
          </a:p>
          <a:p>
            <a:pPr lvl="1"/>
            <a:r>
              <a:rPr lang="it-IT" dirty="0" smtClean="0"/>
              <a:t>Archivio di deposito</a:t>
            </a:r>
          </a:p>
          <a:p>
            <a:pPr lvl="1"/>
            <a:r>
              <a:rPr lang="it-IT" dirty="0" smtClean="0"/>
              <a:t>Archivio storico</a:t>
            </a:r>
          </a:p>
          <a:p>
            <a:r>
              <a:rPr lang="it-IT" dirty="0" smtClean="0"/>
              <a:t>Archivi e ricerca storica: strumenti e metodologie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Il quadro normativo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Norme preunitarie</a:t>
            </a:r>
          </a:p>
          <a:p>
            <a:r>
              <a:rPr lang="it-IT" dirty="0" smtClean="0"/>
              <a:t>La normativa archivistica postunitaria </a:t>
            </a:r>
          </a:p>
          <a:p>
            <a:r>
              <a:rPr lang="it-IT" dirty="0" smtClean="0"/>
              <a:t>Il quadro normativo attuale e le complicazioni introdotte dal documento informatico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L’organizzazione del modello conservativo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Tra obbligo di conservazione e vigilanza</a:t>
            </a:r>
          </a:p>
          <a:p>
            <a:r>
              <a:rPr lang="it-IT" dirty="0" smtClean="0"/>
              <a:t>Archivio Centrale dello Stato</a:t>
            </a:r>
          </a:p>
          <a:p>
            <a:r>
              <a:rPr lang="it-IT" dirty="0" smtClean="0"/>
              <a:t>Archivi di Stato</a:t>
            </a:r>
          </a:p>
          <a:p>
            <a:r>
              <a:rPr lang="it-IT" dirty="0" smtClean="0"/>
              <a:t>Soprintendenze e archivi vigilati</a:t>
            </a:r>
          </a:p>
          <a:p>
            <a:r>
              <a:rPr lang="it-IT" dirty="0" smtClean="0"/>
              <a:t>Le tipologie di soggetti produttori e i loro archivi</a:t>
            </a:r>
            <a:endParaRPr lang="it-IT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Tecnologia e archivi storici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L’utilizzazione dell’informatica per la valorizzazione delle fonti documentaria</a:t>
            </a:r>
          </a:p>
          <a:p>
            <a:r>
              <a:rPr lang="it-IT" dirty="0" smtClean="0"/>
              <a:t>I principali strumenti di lavoro</a:t>
            </a:r>
          </a:p>
          <a:p>
            <a:r>
              <a:rPr lang="it-IT" dirty="0" smtClean="0">
                <a:hlinkClick r:id="rId2"/>
              </a:rPr>
              <a:t>I sistemi informativi archivistici</a:t>
            </a:r>
            <a:endParaRPr lang="it-IT" dirty="0" smtClean="0"/>
          </a:p>
          <a:p>
            <a:r>
              <a:rPr lang="it-IT" dirty="0" smtClean="0">
                <a:hlinkClick r:id="rId3"/>
              </a:rPr>
              <a:t>Il web archivistico</a:t>
            </a:r>
            <a:endParaRPr lang="it-IT" dirty="0" smtClean="0"/>
          </a:p>
          <a:p>
            <a:r>
              <a:rPr lang="it-IT" dirty="0" smtClean="0">
                <a:hlinkClick r:id="rId4"/>
              </a:rPr>
              <a:t>La digitalizzazione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it-IT" dirty="0" smtClean="0"/>
              <a:t>Dall’archivistica alla gestione degli archivi</a:t>
            </a:r>
            <a:endParaRPr lang="it-IT" dirty="0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it-IT" dirty="0" smtClean="0"/>
              <a:t>La cultura della gestione come garanzia di tutela e valorizzazione e opportunità professionale</a:t>
            </a:r>
          </a:p>
          <a:p>
            <a:r>
              <a:rPr lang="it-IT" dirty="0" smtClean="0"/>
              <a:t>Archivi chiusi e lontani o archivi aperti e vicini?</a:t>
            </a:r>
          </a:p>
          <a:p>
            <a:r>
              <a:rPr lang="it-IT" dirty="0" smtClean="0"/>
              <a:t>La gestione come elemento di ottimizzazione degli interventi 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La realtà degli archivi</a:t>
            </a:r>
            <a:endParaRPr lang="it-IT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72132" y="3286124"/>
            <a:ext cx="2552715" cy="2997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CasellaDiTesto 4"/>
          <p:cNvSpPr txBox="1"/>
          <p:nvPr/>
        </p:nvSpPr>
        <p:spPr>
          <a:xfrm>
            <a:off x="785786" y="3214686"/>
            <a:ext cx="37147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dirty="0" smtClean="0"/>
              <a:t>Visita all’archivio di Stato di Macerata</a:t>
            </a:r>
            <a:endParaRPr lang="it-IT" sz="3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539</TotalTime>
  <Words>318</Words>
  <Application>Microsoft Office PowerPoint</Application>
  <PresentationFormat>Presentazione su schermo (4:3)</PresentationFormat>
  <Paragraphs>60</Paragraphs>
  <Slides>13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13</vt:i4>
      </vt:variant>
    </vt:vector>
  </HeadingPairs>
  <TitlesOfParts>
    <vt:vector size="14" baseType="lpstr">
      <vt:lpstr>Tema di Office</vt:lpstr>
      <vt:lpstr>   Archivistica generale I  a.a. 2009 – 2010  prof. Federico Valacchi</vt:lpstr>
      <vt:lpstr>Informazioni e strumenti</vt:lpstr>
      <vt:lpstr>Le due facce della stessa medaglia…</vt:lpstr>
      <vt:lpstr>…e uno sguardo al prossimo futuro</vt:lpstr>
      <vt:lpstr>A cosa servono gli archivi</vt:lpstr>
      <vt:lpstr>Cos’è l’archivistica</vt:lpstr>
      <vt:lpstr>Per una breve storia dell’archivistica</vt:lpstr>
      <vt:lpstr>L’archivio e il ciclo vitale</vt:lpstr>
      <vt:lpstr>Il quadro normativo</vt:lpstr>
      <vt:lpstr>L’organizzazione del modello conservativo</vt:lpstr>
      <vt:lpstr>Tecnologia e archivi storici</vt:lpstr>
      <vt:lpstr>Dall’archivistica alla gestione degli archivi</vt:lpstr>
      <vt:lpstr>La realtà degli archivi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Archivistica generale I  a.a. 2009 – 2010 prof. Federico Valachi</dc:title>
  <dc:creator>Federico</dc:creator>
  <cp:lastModifiedBy>Federico</cp:lastModifiedBy>
  <cp:revision>56</cp:revision>
  <dcterms:created xsi:type="dcterms:W3CDTF">2009-09-25T14:11:12Z</dcterms:created>
  <dcterms:modified xsi:type="dcterms:W3CDTF">2010-02-13T15:55:00Z</dcterms:modified>
</cp:coreProperties>
</file>