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9" r:id="rId5"/>
    <p:sldId id="259" r:id="rId6"/>
    <p:sldId id="260" r:id="rId7"/>
    <p:sldId id="258" r:id="rId8"/>
    <p:sldId id="261" r:id="rId9"/>
    <p:sldId id="262" r:id="rId10"/>
    <p:sldId id="273" r:id="rId11"/>
    <p:sldId id="263" r:id="rId12"/>
    <p:sldId id="271" r:id="rId13"/>
    <p:sldId id="274" r:id="rId14"/>
    <p:sldId id="264" r:id="rId15"/>
    <p:sldId id="265" r:id="rId16"/>
    <p:sldId id="266" r:id="rId17"/>
    <p:sldId id="268" r:id="rId18"/>
    <p:sldId id="267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35D61-DFE6-42AE-B6D2-DD54EE87F21D}" type="datetimeFigureOut">
              <a:rPr lang="it-IT" smtClean="0"/>
              <a:pPr/>
              <a:t>30/09/2011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valacchif@unimc.i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ocenti.unimc.it/docenti/federico-valacchi" TargetMode="External"/><Relationship Id="rId2" Type="http://schemas.openxmlformats.org/officeDocument/2006/relationships/hyperlink" Target="http://docenti.unimc.it/docenti/federico-valacchi/2011/archivistica-generale-i-201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valacchif@unimc.it" TargetMode="External"/><Relationship Id="rId5" Type="http://schemas.openxmlformats.org/officeDocument/2006/relationships/hyperlink" Target="http://www.unimc.it/ricerca/dipartimenti/dipartimento-di-beni-culturali/utility/bibliografia-archivistica" TargetMode="External"/><Relationship Id="rId4" Type="http://schemas.openxmlformats.org/officeDocument/2006/relationships/hyperlink" Target="http://www.archimacerata.splinder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ages/Direzione-Generale-per-gli-Archivi/129378280427152" TargetMode="External"/><Relationship Id="rId7" Type="http://schemas.openxmlformats.org/officeDocument/2006/relationships/hyperlink" Target="http://www.ica.org/" TargetMode="External"/><Relationship Id="rId2" Type="http://schemas.openxmlformats.org/officeDocument/2006/relationships/hyperlink" Target="http://www.archivi.beniculturali.i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nai.org/anai-cms/" TargetMode="External"/><Relationship Id="rId5" Type="http://schemas.openxmlformats.org/officeDocument/2006/relationships/hyperlink" Target="http://www.icar.beniculturali.it/" TargetMode="External"/><Relationship Id="rId4" Type="http://schemas.openxmlformats.org/officeDocument/2006/relationships/hyperlink" Target="http://www.youtube.com/user/CanaleDGA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archiviodistato.prato.it/gener/htm/benvenut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imagoitalia.com/img/conservazione-img.gi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tudorbritain.org/joust/" TargetMode="Externa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ionalarchives.gov.uk/" TargetMode="External"/><Relationship Id="rId2" Type="http://schemas.openxmlformats.org/officeDocument/2006/relationships/hyperlink" Target="http://www.archivi-sias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cu.es/archivos/docs/MC/AGS/Imago_Hispaniae/CastillaLaMancha/flash.html#/1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mc.it/riviste/index.php/cap-cult/article/view/19" TargetMode="External"/><Relationship Id="rId2" Type="http://schemas.openxmlformats.org/officeDocument/2006/relationships/hyperlink" Target="http://www.nationalarchives.gov.uk/education/students/activities-and-games.ht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00034" y="35716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Archivistica generale I </a:t>
            </a:r>
            <a:br>
              <a:rPr lang="it-IT" dirty="0" smtClean="0"/>
            </a:br>
            <a:r>
              <a:rPr lang="it-IT" dirty="0" err="1" smtClean="0"/>
              <a:t>a.a.</a:t>
            </a:r>
            <a:r>
              <a:rPr lang="it-IT" dirty="0" smtClean="0"/>
              <a:t> 2011 – 2012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prof. </a:t>
            </a:r>
            <a:r>
              <a:rPr lang="it-IT" dirty="0" smtClean="0">
                <a:hlinkClick r:id="rId2"/>
              </a:rPr>
              <a:t>Federico Valacchi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87624" y="1916832"/>
            <a:ext cx="6400800" cy="1752600"/>
          </a:xfr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it-IT" sz="4800" dirty="0" smtClean="0">
                <a:solidFill>
                  <a:srgbClr val="FF0000"/>
                </a:solidFill>
              </a:rPr>
              <a:t>Presentazione del corso</a:t>
            </a:r>
            <a:endParaRPr lang="it-IT" sz="48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789040"/>
            <a:ext cx="2880320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logo_facoltà_bein_cultural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188640"/>
            <a:ext cx="1224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logo-unimc-master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28960"/>
            <a:ext cx="115212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Informazioni e strumenti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endParaRPr lang="it-IT" dirty="0" smtClean="0"/>
          </a:p>
          <a:p>
            <a:r>
              <a:rPr lang="it-IT" dirty="0" smtClean="0">
                <a:hlinkClick r:id="rId2"/>
              </a:rPr>
              <a:t>Obiettivi e programma </a:t>
            </a:r>
            <a:r>
              <a:rPr lang="it-IT" dirty="0" smtClean="0"/>
              <a:t>(http://docenti.unimc.it/docenti/federico-valacchi/2010/archivistica-generale-i-2010)</a:t>
            </a:r>
          </a:p>
          <a:p>
            <a:r>
              <a:rPr lang="it-IT" dirty="0" smtClean="0">
                <a:hlinkClick r:id="rId3"/>
              </a:rPr>
              <a:t>Pagina docente</a:t>
            </a:r>
            <a:r>
              <a:rPr lang="it-IT" dirty="0" smtClean="0"/>
              <a:t> (controllarla!) </a:t>
            </a:r>
            <a:r>
              <a:rPr lang="it-IT" dirty="0" smtClean="0"/>
              <a:t>http://docenti.unimc.it/docenti/federico-valacchi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>
                <a:hlinkClick r:id="rId2"/>
              </a:rPr>
              <a:t>Materiali didattici </a:t>
            </a:r>
            <a:r>
              <a:rPr lang="it-IT" dirty="0" smtClean="0"/>
              <a:t>(http://docenti.unimc.it/docenti/federico-valacchi/2011/archivistica-generale-i-2011)</a:t>
            </a:r>
            <a:endParaRPr lang="it-IT" dirty="0" smtClean="0"/>
          </a:p>
          <a:p>
            <a:pPr lvl="1"/>
            <a:r>
              <a:rPr lang="it-IT" dirty="0" smtClean="0"/>
              <a:t>(</a:t>
            </a:r>
            <a:r>
              <a:rPr lang="it-IT" dirty="0" err="1" smtClean="0"/>
              <a:t>slides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/>
              <a:t>dispensa</a:t>
            </a:r>
          </a:p>
          <a:p>
            <a:pPr lvl="1"/>
            <a:r>
              <a:rPr lang="it-IT" dirty="0" smtClean="0"/>
              <a:t>Glossario 1</a:t>
            </a:r>
          </a:p>
          <a:p>
            <a:pPr lvl="1"/>
            <a:r>
              <a:rPr lang="it-IT" dirty="0" smtClean="0"/>
              <a:t>Glossario 2</a:t>
            </a:r>
          </a:p>
          <a:p>
            <a:pPr lvl="1"/>
            <a:r>
              <a:rPr lang="it-IT" dirty="0" smtClean="0"/>
              <a:t>Link ad articoli</a:t>
            </a:r>
          </a:p>
          <a:p>
            <a:r>
              <a:rPr lang="it-IT" dirty="0" smtClean="0"/>
              <a:t>Il blog </a:t>
            </a:r>
            <a:r>
              <a:rPr lang="it-IT" dirty="0" smtClean="0">
                <a:hlinkClick r:id="rId4"/>
              </a:rPr>
              <a:t>Archivistica e dintorni</a:t>
            </a:r>
            <a:r>
              <a:rPr lang="it-IT" dirty="0" smtClean="0"/>
              <a:t>    </a:t>
            </a:r>
            <a:r>
              <a:rPr lang="it-IT" dirty="0" smtClean="0">
                <a:hlinkClick r:id="rId4"/>
              </a:rPr>
              <a:t>http://www.archimacerata.splinder.com</a:t>
            </a:r>
            <a:r>
              <a:rPr lang="it-IT" dirty="0" smtClean="0">
                <a:hlinkClick r:id="rId4"/>
              </a:rPr>
              <a:t>/</a:t>
            </a:r>
            <a:endParaRPr lang="it-IT" dirty="0" smtClean="0"/>
          </a:p>
          <a:p>
            <a:r>
              <a:rPr lang="it-IT" dirty="0" smtClean="0">
                <a:hlinkClick r:id="rId5"/>
              </a:rPr>
              <a:t>Approfondimenti bibliografici </a:t>
            </a:r>
            <a:r>
              <a:rPr lang="it-IT" dirty="0" smtClean="0"/>
              <a:t>(Dipartimento di Beni </a:t>
            </a:r>
            <a:r>
              <a:rPr lang="it-IT" dirty="0" smtClean="0"/>
              <a:t>Culturali) </a:t>
            </a:r>
            <a:r>
              <a:rPr lang="it-IT" dirty="0" smtClean="0">
                <a:hlinkClick r:id="rId5"/>
              </a:rPr>
              <a:t>http://</a:t>
            </a:r>
            <a:r>
              <a:rPr lang="it-IT" dirty="0" smtClean="0">
                <a:hlinkClick r:id="rId5"/>
              </a:rPr>
              <a:t>www.unimc.it/ricerca/dipartimenti/</a:t>
            </a:r>
            <a:r>
              <a:rPr lang="it-IT" dirty="0" err="1" smtClean="0">
                <a:hlinkClick r:id="rId5"/>
              </a:rPr>
              <a:t>dipartimento-di-beni-culturali</a:t>
            </a:r>
            <a:r>
              <a:rPr lang="it-IT" dirty="0" smtClean="0">
                <a:hlinkClick r:id="rId5"/>
              </a:rPr>
              <a:t>/utility/bibliografia-archivistica</a:t>
            </a:r>
            <a:endParaRPr lang="it-IT" dirty="0" smtClean="0"/>
          </a:p>
          <a:p>
            <a:r>
              <a:rPr lang="it-IT" dirty="0" smtClean="0"/>
              <a:t>Contatti urgenti: </a:t>
            </a:r>
            <a:r>
              <a:rPr lang="it-IT" dirty="0" smtClean="0">
                <a:hlinkClick r:id="rId6"/>
              </a:rPr>
              <a:t>valacchif@unimc.it</a:t>
            </a:r>
            <a:r>
              <a:rPr lang="it-IT" dirty="0" smtClean="0"/>
              <a:t> 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Risorse web per gli archivi: alcuni punti di riferimento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hlinkClick r:id="rId2"/>
              </a:rPr>
              <a:t>Il sito della Direzione Generale per gli Archivi</a:t>
            </a:r>
            <a:endParaRPr lang="it-IT" dirty="0" smtClean="0"/>
          </a:p>
          <a:p>
            <a:r>
              <a:rPr lang="it-IT" dirty="0" smtClean="0">
                <a:hlinkClick r:id="rId3"/>
              </a:rPr>
              <a:t>DGA su FB</a:t>
            </a:r>
            <a:endParaRPr lang="it-IT" dirty="0" smtClean="0"/>
          </a:p>
          <a:p>
            <a:r>
              <a:rPr lang="it-IT" dirty="0" smtClean="0">
                <a:hlinkClick r:id="rId4"/>
              </a:rPr>
              <a:t>Canale DGA su </a:t>
            </a:r>
            <a:r>
              <a:rPr lang="it-IT" dirty="0" err="1" smtClean="0">
                <a:hlinkClick r:id="rId4"/>
              </a:rPr>
              <a:t>YouTube</a:t>
            </a:r>
            <a:endParaRPr lang="it-IT" dirty="0" smtClean="0"/>
          </a:p>
          <a:p>
            <a:r>
              <a:rPr lang="it-IT" dirty="0" smtClean="0"/>
              <a:t>Il sito dell’Istituto Centrale per gli Archivi (</a:t>
            </a:r>
            <a:r>
              <a:rPr lang="it-IT" dirty="0" smtClean="0">
                <a:hlinkClick r:id="rId5"/>
              </a:rPr>
              <a:t>ICAR</a:t>
            </a:r>
            <a:r>
              <a:rPr lang="it-IT" dirty="0" smtClean="0"/>
              <a:t>)</a:t>
            </a:r>
          </a:p>
          <a:p>
            <a:r>
              <a:rPr lang="it-IT" dirty="0" smtClean="0"/>
              <a:t>Il sito dell’Associazione Nazionale Archivisti Italiani (</a:t>
            </a:r>
            <a:r>
              <a:rPr lang="it-IT" dirty="0" smtClean="0">
                <a:hlinkClick r:id="rId6"/>
              </a:rPr>
              <a:t>ANAI</a:t>
            </a:r>
            <a:r>
              <a:rPr lang="it-IT" dirty="0" smtClean="0"/>
              <a:t>)</a:t>
            </a:r>
          </a:p>
          <a:p>
            <a:r>
              <a:rPr lang="it-IT" dirty="0" smtClean="0"/>
              <a:t>Il sito del Consiglio Internazionale degli Archivi (</a:t>
            </a:r>
            <a:r>
              <a:rPr lang="it-IT" dirty="0" smtClean="0">
                <a:hlinkClick r:id="rId7"/>
              </a:rPr>
              <a:t>ICA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Contro i luoghi comuni</a:t>
            </a:r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628800"/>
            <a:ext cx="4109220" cy="4901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 due facce della stessa </a:t>
            </a:r>
            <a:r>
              <a:rPr lang="it-IT" dirty="0" err="1" smtClean="0"/>
              <a:t>medaglia…</a:t>
            </a:r>
            <a:endParaRPr lang="it-IT" dirty="0"/>
          </a:p>
        </p:txBody>
      </p:sp>
      <p:pic>
        <p:nvPicPr>
          <p:cNvPr id="2050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857364"/>
            <a:ext cx="2857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0621" y="2714620"/>
            <a:ext cx="3746195" cy="361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…e</a:t>
            </a:r>
            <a:r>
              <a:rPr lang="it-IT" dirty="0" smtClean="0"/>
              <a:t> uno sguardo al prossimo futuro</a:t>
            </a:r>
            <a:endParaRPr lang="it-IT" dirty="0"/>
          </a:p>
        </p:txBody>
      </p:sp>
      <p:pic>
        <p:nvPicPr>
          <p:cNvPr id="3074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737076"/>
            <a:ext cx="5424512" cy="45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cosa servono gli archivi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1472" y="2000240"/>
            <a:ext cx="8229600" cy="4525963"/>
          </a:xfrm>
        </p:spPr>
        <p:txBody>
          <a:bodyPr/>
          <a:lstStyle/>
          <a:p>
            <a:r>
              <a:rPr lang="it-IT" dirty="0" smtClean="0"/>
              <a:t>Definire l’archivio</a:t>
            </a:r>
          </a:p>
          <a:p>
            <a:r>
              <a:rPr lang="it-IT" dirty="0" smtClean="0"/>
              <a:t>La percezione degli archivi: dai luoghi comuni alla funzione giuridica e culturale dell’archivio</a:t>
            </a:r>
          </a:p>
          <a:p>
            <a:r>
              <a:rPr lang="it-IT" dirty="0" smtClean="0"/>
              <a:t>Testimonianza giuridica e fonte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5486400" cy="566738"/>
          </a:xfrm>
        </p:spPr>
        <p:txBody>
          <a:bodyPr>
            <a:noAutofit/>
          </a:bodyPr>
          <a:lstStyle/>
          <a:p>
            <a:r>
              <a:rPr lang="it-IT" sz="3200" dirty="0" smtClean="0"/>
              <a:t>Cos’è l’archivistica</a:t>
            </a:r>
            <a:endParaRPr lang="it-IT" sz="32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 bwMode="auto">
          <a:xfrm>
            <a:off x="1643042" y="1071546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egnaposto testo 6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9001156" cy="804862"/>
          </a:xfrm>
        </p:spPr>
        <p:txBody>
          <a:bodyPr>
            <a:noAutofit/>
          </a:bodyPr>
          <a:lstStyle/>
          <a:p>
            <a:pPr algn="ctr"/>
            <a:r>
              <a:rPr lang="it-IT" sz="3200" dirty="0" smtClean="0"/>
              <a:t>Una scienza (una disciplina?) articolata sia rispetto ai suoi obiettivi che rispetto agli strumenti che deve governare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Per una breve storia dell’archivistica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L’archivistica come “precettistica di gestione dei documenti”</a:t>
            </a:r>
          </a:p>
          <a:p>
            <a:pPr lvl="1"/>
            <a:r>
              <a:rPr lang="it-IT" dirty="0" smtClean="0"/>
              <a:t>L’età classica</a:t>
            </a:r>
          </a:p>
          <a:p>
            <a:pPr lvl="1"/>
            <a:r>
              <a:rPr lang="it-IT" dirty="0" smtClean="0"/>
              <a:t>Il Medioevo</a:t>
            </a:r>
          </a:p>
          <a:p>
            <a:pPr lvl="1"/>
            <a:r>
              <a:rPr lang="it-IT" dirty="0" smtClean="0"/>
              <a:t>L’età moderna</a:t>
            </a:r>
          </a:p>
          <a:p>
            <a:r>
              <a:rPr lang="it-IT" dirty="0" smtClean="0"/>
              <a:t>La “frattura” settecentesca e la nascita dell’archivistica come disciplina “anche” scientifica</a:t>
            </a:r>
          </a:p>
          <a:p>
            <a:r>
              <a:rPr lang="it-IT" dirty="0" smtClean="0"/>
              <a:t>L’unità archivistica nazionale: tendenze e modelli di sviluppo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documento: dall’analogico al digitale</a:t>
            </a:r>
            <a:endParaRPr lang="it-IT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4512501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852936"/>
            <a:ext cx="5436096" cy="408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L’archivio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27584" y="1268760"/>
            <a:ext cx="6960096" cy="5220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ciclo vitale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/>
          <a:lstStyle/>
          <a:p>
            <a:r>
              <a:rPr lang="it-IT" dirty="0" smtClean="0"/>
              <a:t>Le fasi del ciclo vitale e le finalità dell’archivio</a:t>
            </a:r>
          </a:p>
          <a:p>
            <a:pPr lvl="1"/>
            <a:r>
              <a:rPr lang="it-IT" dirty="0" smtClean="0"/>
              <a:t>Archivio corrente</a:t>
            </a:r>
          </a:p>
          <a:p>
            <a:pPr lvl="1"/>
            <a:r>
              <a:rPr lang="it-IT" dirty="0" smtClean="0"/>
              <a:t>Archivio di deposito</a:t>
            </a:r>
          </a:p>
          <a:p>
            <a:pPr lvl="1"/>
            <a:r>
              <a:rPr lang="it-IT" dirty="0" smtClean="0"/>
              <a:t>Archivio storico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Archivi e ricerca storica: strumenti e metodologie</a:t>
            </a:r>
            <a:br>
              <a:rPr lang="it-IT" dirty="0" smtClean="0"/>
            </a:br>
            <a:endParaRPr lang="it-I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18722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556792"/>
            <a:ext cx="4395192" cy="266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221088"/>
            <a:ext cx="2707718" cy="196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4365104"/>
            <a:ext cx="223224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quadro normativo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Norme preunitarie</a:t>
            </a:r>
          </a:p>
          <a:p>
            <a:r>
              <a:rPr lang="it-IT" dirty="0" smtClean="0"/>
              <a:t>La normativa archivistica postunitaria </a:t>
            </a:r>
          </a:p>
          <a:p>
            <a:r>
              <a:rPr lang="it-IT" dirty="0" smtClean="0"/>
              <a:t>Il quadro normativo attuale e le complicazioni introdotte dal documento informatico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L’organizzazione del modello conservativo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Tra obbligo di conservazione e vigilanza</a:t>
            </a:r>
          </a:p>
          <a:p>
            <a:r>
              <a:rPr lang="it-IT" dirty="0" smtClean="0"/>
              <a:t>Archivio Centrale dello Stato</a:t>
            </a:r>
          </a:p>
          <a:p>
            <a:r>
              <a:rPr lang="it-IT" dirty="0" smtClean="0"/>
              <a:t>Archivi di Stato</a:t>
            </a:r>
          </a:p>
          <a:p>
            <a:r>
              <a:rPr lang="it-IT" dirty="0" smtClean="0"/>
              <a:t>Soprintendenze e archivi vigilati</a:t>
            </a:r>
          </a:p>
          <a:p>
            <a:r>
              <a:rPr lang="it-IT" dirty="0" smtClean="0"/>
              <a:t>Le tipologie di soggetti produttori e i loro archivi</a:t>
            </a: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Tecnologia e archivi storici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L’utilizzazione dell’informatica per la valorizzazione delle fonti documentaria</a:t>
            </a:r>
          </a:p>
          <a:p>
            <a:r>
              <a:rPr lang="it-IT" dirty="0" smtClean="0"/>
              <a:t>I principali strumenti di lavoro</a:t>
            </a:r>
          </a:p>
          <a:p>
            <a:r>
              <a:rPr lang="it-IT" dirty="0" smtClean="0">
                <a:hlinkClick r:id="rId2"/>
              </a:rPr>
              <a:t>I sistemi informativi archivistici</a:t>
            </a:r>
            <a:endParaRPr lang="it-IT" dirty="0" smtClean="0"/>
          </a:p>
          <a:p>
            <a:r>
              <a:rPr lang="it-IT" dirty="0" smtClean="0">
                <a:hlinkClick r:id="rId3"/>
              </a:rPr>
              <a:t>Il web archivistico</a:t>
            </a:r>
            <a:endParaRPr lang="it-IT" dirty="0" smtClean="0"/>
          </a:p>
          <a:p>
            <a:r>
              <a:rPr lang="it-IT" dirty="0" smtClean="0">
                <a:hlinkClick r:id="rId4"/>
              </a:rPr>
              <a:t>La digitalizzazione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Dall’archivistica alla gestione degli archivi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cultura della gestione come garanzia di tutela e valorizzazione e opportunità professionale</a:t>
            </a:r>
          </a:p>
          <a:p>
            <a:r>
              <a:rPr lang="it-IT" dirty="0" smtClean="0"/>
              <a:t>Archivi chiusi e lontani o archivi aperti e vicini?</a:t>
            </a:r>
          </a:p>
          <a:p>
            <a:pPr lvl="1"/>
            <a:r>
              <a:rPr lang="it-IT" dirty="0" smtClean="0"/>
              <a:t>Modelli di promozione degli archivi: </a:t>
            </a:r>
            <a:r>
              <a:rPr lang="it-IT" dirty="0" smtClean="0">
                <a:hlinkClick r:id="rId2"/>
              </a:rPr>
              <a:t>un </a:t>
            </a:r>
            <a:r>
              <a:rPr lang="it-IT" dirty="0" smtClean="0">
                <a:hlinkClick r:id="rId2"/>
              </a:rPr>
              <a:t>esempio</a:t>
            </a:r>
            <a:r>
              <a:rPr lang="it-IT" dirty="0" smtClean="0"/>
              <a:t> e </a:t>
            </a:r>
            <a:r>
              <a:rPr lang="it-IT" dirty="0" smtClean="0">
                <a:hlinkClick r:id="rId3"/>
              </a:rPr>
              <a:t>ipotesi di approfondimento</a:t>
            </a:r>
            <a:endParaRPr lang="it-IT" dirty="0" smtClean="0"/>
          </a:p>
          <a:p>
            <a:r>
              <a:rPr lang="it-IT" dirty="0" smtClean="0"/>
              <a:t>La gestione come elemento di ottimizzazione degli interventi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realtà degli archivi</a:t>
            </a:r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286124"/>
            <a:ext cx="2552715" cy="2997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785786" y="3214686"/>
            <a:ext cx="371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Visita </a:t>
            </a:r>
            <a:r>
              <a:rPr lang="it-IT" sz="3200" dirty="0" smtClean="0"/>
              <a:t>all’Archivio </a:t>
            </a:r>
            <a:r>
              <a:rPr lang="it-IT" sz="3200" dirty="0" smtClean="0"/>
              <a:t>di Stato di Fermo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394</Words>
  <Application>Microsoft Office PowerPoint</Application>
  <PresentationFormat>Presentazione su schermo (4:3)</PresentationFormat>
  <Paragraphs>70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   Archivistica generale I  a.a. 2011 – 2012  prof. Federico Valacchi</vt:lpstr>
      <vt:lpstr>Informazioni e strumenti</vt:lpstr>
      <vt:lpstr>Risorse web per gli archivi: alcuni punti di riferimento</vt:lpstr>
      <vt:lpstr>Contro i luoghi comuni</vt:lpstr>
      <vt:lpstr>Le due facce della stessa medaglia…</vt:lpstr>
      <vt:lpstr>…e uno sguardo al prossimo futuro</vt:lpstr>
      <vt:lpstr>A cosa servono gli archivi</vt:lpstr>
      <vt:lpstr>Cos’è l’archivistica</vt:lpstr>
      <vt:lpstr>Per una breve storia dell’archivistica</vt:lpstr>
      <vt:lpstr>Il documento: dall’analogico al digitale</vt:lpstr>
      <vt:lpstr>L’archivio</vt:lpstr>
      <vt:lpstr>Il ciclo vitale</vt:lpstr>
      <vt:lpstr>Archivi e ricerca storica: strumenti e metodologie </vt:lpstr>
      <vt:lpstr>Il quadro normativo</vt:lpstr>
      <vt:lpstr>L’organizzazione del modello conservativo</vt:lpstr>
      <vt:lpstr>Tecnologia e archivi storici</vt:lpstr>
      <vt:lpstr>Dall’archivistica alla gestione degli archivi</vt:lpstr>
      <vt:lpstr>La realtà degli archivi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Archivistica generale I  a.a. 2009 – 2010 prof. Federico Valachi</dc:title>
  <dc:creator>Federico</dc:creator>
  <cp:lastModifiedBy>Federico</cp:lastModifiedBy>
  <cp:revision>70</cp:revision>
  <dcterms:created xsi:type="dcterms:W3CDTF">2009-09-25T14:11:12Z</dcterms:created>
  <dcterms:modified xsi:type="dcterms:W3CDTF">2011-09-30T10:28:36Z</dcterms:modified>
</cp:coreProperties>
</file>