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63"/>
  </p:notesMasterIdLst>
  <p:sldIdLst>
    <p:sldId id="328" r:id="rId2"/>
    <p:sldId id="329" r:id="rId3"/>
    <p:sldId id="257" r:id="rId4"/>
    <p:sldId id="258" r:id="rId5"/>
    <p:sldId id="259" r:id="rId6"/>
    <p:sldId id="264" r:id="rId7"/>
    <p:sldId id="265" r:id="rId8"/>
    <p:sldId id="266" r:id="rId9"/>
    <p:sldId id="331" r:id="rId10"/>
    <p:sldId id="260" r:id="rId11"/>
    <p:sldId id="261" r:id="rId12"/>
    <p:sldId id="262" r:id="rId13"/>
    <p:sldId id="332" r:id="rId14"/>
    <p:sldId id="263"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333" r:id="rId31"/>
    <p:sldId id="282" r:id="rId32"/>
    <p:sldId id="283"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34" r:id="rId47"/>
    <p:sldId id="302" r:id="rId48"/>
    <p:sldId id="303" r:id="rId49"/>
    <p:sldId id="305" r:id="rId50"/>
    <p:sldId id="306" r:id="rId51"/>
    <p:sldId id="307" r:id="rId52"/>
    <p:sldId id="308" r:id="rId53"/>
    <p:sldId id="310" r:id="rId54"/>
    <p:sldId id="314" r:id="rId55"/>
    <p:sldId id="315" r:id="rId56"/>
    <p:sldId id="316" r:id="rId57"/>
    <p:sldId id="317" r:id="rId58"/>
    <p:sldId id="318" r:id="rId59"/>
    <p:sldId id="319" r:id="rId60"/>
    <p:sldId id="320" r:id="rId61"/>
    <p:sldId id="321" r:id="rId6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7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C20DF3-B964-443C-A486-8F2D437AEB13}" type="datetimeFigureOut">
              <a:rPr lang="it-IT" smtClean="0"/>
              <a:pPr/>
              <a:t>16/11/2012</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79EBD5-EF98-4006-A575-D04035876FE0}"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1084F54E-15EE-4EE7-AD6B-6B396E3023EA}" type="slidenum">
              <a:rPr lang="it-IT" smtClean="0"/>
              <a:pPr/>
              <a:t>15</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E3848367-273D-422B-9B73-950056199F71}" type="datetimeFigureOut">
              <a:rPr lang="it-IT" smtClean="0"/>
              <a:pPr/>
              <a:t>16/11/2012</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62AA777-8E5F-4037-8646-BD3D2DFF9119}" type="slidenum">
              <a:rPr lang="it-IT" smtClean="0"/>
              <a:pPr/>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E3848367-273D-422B-9B73-950056199F71}" type="datetimeFigureOut">
              <a:rPr lang="it-IT" smtClean="0"/>
              <a:pPr/>
              <a:t>16/11/2012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E62AA777-8E5F-4037-8646-BD3D2DFF9119}" type="slidenum">
              <a:rPr lang="it-IT" smtClean="0"/>
              <a:pPr/>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E3848367-273D-422B-9B73-950056199F71}" type="datetimeFigureOut">
              <a:rPr lang="it-IT" smtClean="0"/>
              <a:pPr/>
              <a:t>16/11/2012</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E62AA777-8E5F-4037-8646-BD3D2DFF9119}" type="slidenum">
              <a:rPr lang="it-IT" smtClean="0"/>
              <a:pPr/>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E3848367-273D-422B-9B73-950056199F71}" type="datetimeFigureOut">
              <a:rPr lang="it-IT" smtClean="0"/>
              <a:pPr/>
              <a:t>16/11/2012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62AA777-8E5F-4037-8646-BD3D2DFF9119}" type="slidenum">
              <a:rPr lang="it-IT" smtClean="0"/>
              <a:pPr/>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E3848367-273D-422B-9B73-950056199F71}" type="datetimeFigureOut">
              <a:rPr lang="it-IT" smtClean="0"/>
              <a:pPr/>
              <a:t>16/11/2012</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E62AA777-8E5F-4037-8646-BD3D2DFF9119}" type="slidenum">
              <a:rPr lang="it-IT" smtClean="0"/>
              <a:pPr/>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E3848367-273D-422B-9B73-950056199F71}" type="datetimeFigureOut">
              <a:rPr lang="it-IT" smtClean="0"/>
              <a:pPr/>
              <a:t>16/11/2012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E62AA777-8E5F-4037-8646-BD3D2DFF9119}"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E3848367-273D-422B-9B73-950056199F71}" type="datetimeFigureOut">
              <a:rPr lang="it-IT" smtClean="0"/>
              <a:pPr/>
              <a:t>16/11/2012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E62AA777-8E5F-4037-8646-BD3D2DFF9119}"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E62AA777-8E5F-4037-8646-BD3D2DFF9119}" type="slidenum">
              <a:rPr lang="it-IT" smtClean="0"/>
              <a:pPr/>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E3848367-273D-422B-9B73-950056199F71}" type="datetimeFigureOut">
              <a:rPr lang="it-IT" smtClean="0"/>
              <a:pPr/>
              <a:t>16/11/2012</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E62AA777-8E5F-4037-8646-BD3D2DFF9119}" type="slidenum">
              <a:rPr lang="it-IT" smtClean="0"/>
              <a:pPr/>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E3848367-273D-422B-9B73-950056199F71}" type="datetimeFigureOut">
              <a:rPr lang="it-IT" smtClean="0"/>
              <a:pPr/>
              <a:t>16/11/2012</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E3848367-273D-422B-9B73-950056199F71}" type="datetimeFigureOut">
              <a:rPr lang="it-IT" smtClean="0"/>
              <a:pPr/>
              <a:t>16/11/2012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62AA777-8E5F-4037-8646-BD3D2DFF9119}"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E62AA777-8E5F-4037-8646-BD3D2DFF9119}" type="slidenum">
              <a:rPr lang="it-IT" smtClean="0"/>
              <a:pPr/>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E3848367-273D-422B-9B73-950056199F71}" type="datetimeFigureOut">
              <a:rPr lang="it-IT" smtClean="0"/>
              <a:pPr/>
              <a:t>16/11/2012</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E3848367-273D-422B-9B73-950056199F71}" type="datetimeFigureOut">
              <a:rPr lang="it-IT" smtClean="0"/>
              <a:pPr/>
              <a:t>16/11/2012</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E62AA777-8E5F-4037-8646-BD3D2DFF9119}" type="slidenum">
              <a:rPr lang="it-IT" smtClean="0"/>
              <a:pPr/>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proacceso.org/" TargetMode="External"/><Relationship Id="rId2" Type="http://schemas.openxmlformats.org/officeDocument/2006/relationships/hyperlink" Target="http://www.ica.org/?lid=9400"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digitpa.gov.it/sites/default/files/Regole_tecniche_conservazione%2028%2010%202011.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3423320" y="5445224"/>
            <a:ext cx="5720680" cy="766936"/>
          </a:xfrm>
        </p:spPr>
        <p:txBody>
          <a:bodyPr/>
          <a:lstStyle/>
          <a:p>
            <a:r>
              <a:rPr lang="it-IT" dirty="0" smtClean="0"/>
              <a:t>Prof. Federico Valacchi</a:t>
            </a:r>
            <a:endParaRPr lang="it-IT" dirty="0"/>
          </a:p>
        </p:txBody>
      </p:sp>
      <p:sp>
        <p:nvSpPr>
          <p:cNvPr id="2" name="Titolo 1"/>
          <p:cNvSpPr>
            <a:spLocks noGrp="1"/>
          </p:cNvSpPr>
          <p:nvPr>
            <p:ph type="ctrTitle"/>
          </p:nvPr>
        </p:nvSpPr>
        <p:spPr>
          <a:xfrm>
            <a:off x="755576" y="2420888"/>
            <a:ext cx="7772400" cy="1470025"/>
          </a:xfrm>
        </p:spPr>
        <p:txBody>
          <a:bodyPr>
            <a:normAutofit fontScale="90000"/>
          </a:bodyPr>
          <a:lstStyle/>
          <a:p>
            <a:r>
              <a:rPr lang="it-IT" b="1" dirty="0" smtClean="0"/>
              <a:t>“</a:t>
            </a:r>
            <a:r>
              <a:rPr lang="it-IT" b="1" i="1" dirty="0" smtClean="0"/>
              <a:t>L'accesso agli archivi informatici: modelli e soluzioni”</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 temi</a:t>
            </a:r>
            <a:endParaRPr lang="it-IT" dirty="0"/>
          </a:p>
        </p:txBody>
      </p:sp>
      <p:sp>
        <p:nvSpPr>
          <p:cNvPr id="3" name="Segnaposto contenuto 2"/>
          <p:cNvSpPr>
            <a:spLocks noGrp="1"/>
          </p:cNvSpPr>
          <p:nvPr>
            <p:ph sz="quarter" idx="1"/>
          </p:nvPr>
        </p:nvSpPr>
        <p:spPr/>
        <p:txBody>
          <a:bodyPr/>
          <a:lstStyle/>
          <a:p>
            <a:r>
              <a:rPr lang="it-IT" dirty="0" smtClean="0"/>
              <a:t>Gli strumenti tra passato, presente e futuro</a:t>
            </a:r>
          </a:p>
          <a:p>
            <a:r>
              <a:rPr lang="it-IT" dirty="0" smtClean="0"/>
              <a:t>Il rapporto (mutevole) tra archivio e soggetto produttore</a:t>
            </a:r>
          </a:p>
          <a:p>
            <a:r>
              <a:rPr lang="it-IT" dirty="0" smtClean="0"/>
              <a:t>Gli assetti del modello conservativo</a:t>
            </a:r>
          </a:p>
          <a:p>
            <a:r>
              <a:rPr lang="it-IT" dirty="0" smtClean="0"/>
              <a:t>L’entità di accesso</a:t>
            </a:r>
          </a:p>
          <a:p>
            <a:r>
              <a:rPr lang="it-IT" dirty="0" smtClean="0"/>
              <a:t>Elementi di progettazione</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pesca miracolosa (?)</a:t>
            </a:r>
            <a:endParaRPr lang="it-IT" dirty="0"/>
          </a:p>
        </p:txBody>
      </p:sp>
      <p:sp>
        <p:nvSpPr>
          <p:cNvPr id="3" name="Segnaposto contenuto 2"/>
          <p:cNvSpPr>
            <a:spLocks noGrp="1"/>
          </p:cNvSpPr>
          <p:nvPr>
            <p:ph sz="quarter" idx="1"/>
          </p:nvPr>
        </p:nvSpPr>
        <p:spPr/>
        <p:txBody>
          <a:bodyPr>
            <a:normAutofit lnSpcReduction="10000"/>
          </a:bodyPr>
          <a:lstStyle/>
          <a:p>
            <a:r>
              <a:rPr lang="it-IT" dirty="0"/>
              <a:t>«Saremmo eternamente in debito con lei, Pamela» disse </a:t>
            </a:r>
            <a:r>
              <a:rPr lang="it-IT" dirty="0" err="1"/>
              <a:t>Langdton</a:t>
            </a:r>
            <a:r>
              <a:rPr lang="it-IT" dirty="0"/>
              <a:t> «se riuscisse a scoprire chi è il cavaliere e dove è sepolto». «Va bene» rispose </a:t>
            </a:r>
            <a:r>
              <a:rPr lang="it-IT" dirty="0" err="1"/>
              <a:t>Gettum</a:t>
            </a:r>
            <a:r>
              <a:rPr lang="it-IT" dirty="0"/>
              <a:t> «mi presterò al gioco. Se è un argomento che riguarda il Graal, dobbiamo controllarlo sulle sue parole chiave. Aggiungo un parametro di prossimità e tolgo la ricerca tra i titoli» (...) «E quanto tempo occorrerà per la ricerca?» volle sapere </a:t>
            </a:r>
            <a:r>
              <a:rPr lang="it-IT" dirty="0" err="1"/>
              <a:t>Sophie</a:t>
            </a:r>
            <a:r>
              <a:rPr lang="it-IT" dirty="0"/>
              <a:t>. «</a:t>
            </a:r>
            <a:r>
              <a:rPr lang="it-IT" dirty="0">
                <a:solidFill>
                  <a:srgbClr val="FF0000"/>
                </a:solidFill>
              </a:rPr>
              <a:t>Poche centinaia di </a:t>
            </a:r>
            <a:r>
              <a:rPr lang="it-IT" dirty="0" err="1">
                <a:solidFill>
                  <a:srgbClr val="FF0000"/>
                </a:solidFill>
              </a:rPr>
              <a:t>terabyte</a:t>
            </a:r>
            <a:r>
              <a:rPr lang="it-IT" dirty="0">
                <a:solidFill>
                  <a:srgbClr val="FF0000"/>
                </a:solidFill>
              </a:rPr>
              <a:t> con riferimenti incrociati multipli</a:t>
            </a:r>
            <a:r>
              <a:rPr lang="it-IT" dirty="0" smtClean="0">
                <a:solidFill>
                  <a:srgbClr val="FF0000"/>
                </a:solidFill>
              </a:rPr>
              <a:t>?</a:t>
            </a:r>
            <a:r>
              <a:rPr lang="it-IT" dirty="0" smtClean="0"/>
              <a:t>». </a:t>
            </a:r>
            <a:r>
              <a:rPr lang="it-IT" dirty="0"/>
              <a:t>Con gli occhi che le brillavano, </a:t>
            </a:r>
            <a:r>
              <a:rPr lang="it-IT" dirty="0" err="1"/>
              <a:t>Gettum</a:t>
            </a:r>
            <a:r>
              <a:rPr lang="it-IT" dirty="0"/>
              <a:t> </a:t>
            </a:r>
            <a:r>
              <a:rPr lang="it-IT" dirty="0">
                <a:solidFill>
                  <a:srgbClr val="FF0000"/>
                </a:solidFill>
              </a:rPr>
              <a:t>premette il pulsante di ricerca</a:t>
            </a:r>
            <a:r>
              <a:rPr lang="it-IT" dirty="0"/>
              <a:t>. «Un semplice quarto d'ora»</a:t>
            </a:r>
            <a:r>
              <a:rPr lang="it-IT" dirty="0" smtClean="0"/>
              <a:t>  (Dan </a:t>
            </a:r>
            <a:r>
              <a:rPr lang="it-IT" dirty="0" err="1" smtClean="0"/>
              <a:t>Brown</a:t>
            </a:r>
            <a:r>
              <a:rPr lang="it-IT" dirty="0" smtClean="0"/>
              <a:t>, </a:t>
            </a:r>
            <a:r>
              <a:rPr lang="it-IT" i="1" dirty="0" smtClean="0"/>
              <a:t>Il codice Da Vinci)</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Una indicazione di tendenza</a:t>
            </a:r>
            <a:endParaRPr lang="it-IT" dirty="0"/>
          </a:p>
        </p:txBody>
      </p:sp>
      <p:sp>
        <p:nvSpPr>
          <p:cNvPr id="3" name="Segnaposto contenuto 2"/>
          <p:cNvSpPr>
            <a:spLocks noGrp="1"/>
          </p:cNvSpPr>
          <p:nvPr>
            <p:ph sz="quarter" idx="1"/>
          </p:nvPr>
        </p:nvSpPr>
        <p:spPr/>
        <p:txBody>
          <a:bodyPr/>
          <a:lstStyle/>
          <a:p>
            <a:r>
              <a:rPr lang="it-IT" dirty="0"/>
              <a:t>La tendenza a delegare all'analisi automatica di «poche centinaia di </a:t>
            </a:r>
            <a:r>
              <a:rPr lang="it-IT" dirty="0" err="1"/>
              <a:t>terabyte</a:t>
            </a:r>
            <a:r>
              <a:rPr lang="it-IT" dirty="0"/>
              <a:t>» filtrate per parole chiave il compito di individuare i documenti desiderati e, soprattutto, la mal celata presunzione che una ricerca del genere possa in qualche modo considerarsi esaustiva, può </a:t>
            </a:r>
            <a:r>
              <a:rPr lang="it-IT" dirty="0" smtClean="0"/>
              <a:t>più </a:t>
            </a:r>
            <a:r>
              <a:rPr lang="it-IT" dirty="0"/>
              <a:t>di una </a:t>
            </a:r>
            <a:r>
              <a:rPr lang="it-IT" dirty="0" smtClean="0"/>
              <a:t>perplessità ma è un segnale delle aspettative degli utenti. </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Contrappunto</a:t>
            </a:r>
            <a:endParaRPr lang="it-IT" dirty="0"/>
          </a:p>
        </p:txBody>
      </p:sp>
      <p:sp>
        <p:nvSpPr>
          <p:cNvPr id="3" name="Segnaposto contenuto 2"/>
          <p:cNvSpPr>
            <a:spLocks noGrp="1"/>
          </p:cNvSpPr>
          <p:nvPr>
            <p:ph sz="quarter" idx="1"/>
          </p:nvPr>
        </p:nvSpPr>
        <p:spPr/>
        <p:txBody>
          <a:bodyPr>
            <a:normAutofit/>
          </a:bodyPr>
          <a:lstStyle/>
          <a:p>
            <a:r>
              <a:rPr lang="it-IT" dirty="0"/>
              <a:t>«Entrando in un </a:t>
            </a:r>
            <a:r>
              <a:rPr lang="it-IT" dirty="0">
                <a:solidFill>
                  <a:srgbClr val="FF0000"/>
                </a:solidFill>
              </a:rPr>
              <a:t>grande archivio</a:t>
            </a:r>
            <a:r>
              <a:rPr lang="it-IT" dirty="0"/>
              <a:t>, l'uomo che già sa non tutto quello che v'è, ma quanto può esservi, comincia a ricercare non le materie ma le istituzioni</a:t>
            </a:r>
            <a:r>
              <a:rPr lang="it-IT" dirty="0" smtClean="0"/>
              <a:t>» (Francesco </a:t>
            </a:r>
            <a:r>
              <a:rPr lang="it-IT" dirty="0" err="1" smtClean="0"/>
              <a:t>Bonaini</a:t>
            </a:r>
            <a:r>
              <a:rPr lang="it-IT" dirty="0" smtClean="0"/>
              <a:t>)</a:t>
            </a:r>
          </a:p>
          <a:p>
            <a:r>
              <a:rPr lang="it-IT" dirty="0" smtClean="0"/>
              <a:t>La ricerca archivistica come “approssimazione successiva”</a:t>
            </a:r>
          </a:p>
          <a:p>
            <a:r>
              <a:rPr lang="it-IT" dirty="0" smtClean="0"/>
              <a:t>Gli strumenti per la ricerca come rappresentazioni esterne (necessariamente) e “approssimative”</a:t>
            </a:r>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olo 1"/>
          <p:cNvSpPr>
            <a:spLocks noGrp="1"/>
          </p:cNvSpPr>
          <p:nvPr>
            <p:ph type="title"/>
          </p:nvPr>
        </p:nvSpPr>
        <p:spPr/>
        <p:txBody>
          <a:bodyPr/>
          <a:lstStyle/>
          <a:p>
            <a:r>
              <a:rPr lang="it-IT" smtClean="0">
                <a:solidFill>
                  <a:srgbClr val="7B9899"/>
                </a:solidFill>
              </a:rPr>
              <a:t>Una definizione di inventario</a:t>
            </a:r>
          </a:p>
        </p:txBody>
      </p:sp>
      <p:sp>
        <p:nvSpPr>
          <p:cNvPr id="3" name="Segnaposto contenuto 2"/>
          <p:cNvSpPr>
            <a:spLocks noGrp="1"/>
          </p:cNvSpPr>
          <p:nvPr>
            <p:ph sz="quarter" idx="1"/>
          </p:nvPr>
        </p:nvSpPr>
        <p:spPr>
          <a:xfrm>
            <a:off x="301625" y="1527175"/>
            <a:ext cx="8504238" cy="4572000"/>
          </a:xfrm>
        </p:spPr>
        <p:txBody>
          <a:bodyPr>
            <a:normAutofit/>
          </a:bodyPr>
          <a:lstStyle/>
          <a:p>
            <a:pPr marL="274320" indent="-274320" fontAlgn="auto">
              <a:spcAft>
                <a:spcPts val="0"/>
              </a:spcAft>
              <a:buNone/>
              <a:defRPr/>
            </a:pPr>
            <a:r>
              <a:rPr lang="it-IT" dirty="0" smtClean="0"/>
              <a:t>  “Gli inventari cercano di rappresentare ciò che è lontano, ciò che a prima vista non si </a:t>
            </a:r>
            <a:r>
              <a:rPr lang="it-IT" i="1" dirty="0" smtClean="0"/>
              <a:t>vede</a:t>
            </a:r>
            <a:r>
              <a:rPr lang="it-IT" dirty="0" smtClean="0"/>
              <a:t> (…) Essi, proprio perché veicolano una serie di informazioni, sono strumenti di mediazione tra ciò che è </a:t>
            </a:r>
            <a:r>
              <a:rPr lang="it-IT" i="1" dirty="0" smtClean="0"/>
              <a:t>dentro</a:t>
            </a:r>
            <a:r>
              <a:rPr lang="it-IT" dirty="0" smtClean="0"/>
              <a:t> i complessi documentari e chi dall'esterno intende, per qualche motivo, conoscerli”. (</a:t>
            </a:r>
            <a:r>
              <a:rPr lang="it-IT" cap="small" dirty="0" smtClean="0"/>
              <a:t>I. Zanni </a:t>
            </a:r>
            <a:r>
              <a:rPr lang="it-IT" cap="small" dirty="0" err="1" smtClean="0"/>
              <a:t>Rosiello</a:t>
            </a:r>
            <a:r>
              <a:rPr lang="it-IT" dirty="0" smtClean="0"/>
              <a:t>, </a:t>
            </a:r>
            <a:r>
              <a:rPr lang="it-IT" i="1" dirty="0" smtClean="0"/>
              <a:t>Gli archivi nella società contemporanea</a:t>
            </a:r>
            <a:r>
              <a:rPr lang="it-IT" dirty="0" smtClean="0"/>
              <a:t>, Bologna, Il Mulino, 2009, p. 145</a:t>
            </a:r>
            <a:endParaRPr lang="it-IT"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Un nuovo modello </a:t>
            </a:r>
            <a:endParaRPr lang="it-IT" dirty="0"/>
          </a:p>
        </p:txBody>
      </p:sp>
      <p:sp>
        <p:nvSpPr>
          <p:cNvPr id="3" name="Segnaposto contenuto 2"/>
          <p:cNvSpPr>
            <a:spLocks noGrp="1"/>
          </p:cNvSpPr>
          <p:nvPr>
            <p:ph sz="quarter" idx="1"/>
          </p:nvPr>
        </p:nvSpPr>
        <p:spPr/>
        <p:txBody>
          <a:bodyPr>
            <a:normAutofit/>
          </a:bodyPr>
          <a:lstStyle/>
          <a:p>
            <a:r>
              <a:rPr lang="it-IT" dirty="0" smtClean="0"/>
              <a:t>Il fatto nuovo e importante è che nell’archivio informatico nella maggior parte dei casi ci troviamo di fronte a “strumenti” che sono in qualche modo non più “corredo” ma parte integrante dell'archivio, generati a partire dai metadati e/o dai contenuti informativi dell'archivio e non frutto di descrizioni esterne sviluppate in genere a posteriori per rappresentare i contenuti informativi. </a:t>
            </a:r>
          </a:p>
          <a:p>
            <a:endParaRPr lang="it-IT"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Non </a:t>
            </a:r>
            <a:r>
              <a:rPr lang="it-IT" i="1" dirty="0" smtClean="0"/>
              <a:t>come</a:t>
            </a:r>
            <a:r>
              <a:rPr lang="it-IT" dirty="0" smtClean="0"/>
              <a:t> cerco ma </a:t>
            </a:r>
            <a:r>
              <a:rPr lang="it-IT" i="1" dirty="0" smtClean="0"/>
              <a:t>cosa</a:t>
            </a:r>
            <a:r>
              <a:rPr lang="it-IT" dirty="0" smtClean="0"/>
              <a:t> trovo</a:t>
            </a:r>
            <a:endParaRPr lang="it-IT" dirty="0"/>
          </a:p>
        </p:txBody>
      </p:sp>
      <p:sp>
        <p:nvSpPr>
          <p:cNvPr id="3" name="Segnaposto contenuto 2"/>
          <p:cNvSpPr>
            <a:spLocks noGrp="1"/>
          </p:cNvSpPr>
          <p:nvPr>
            <p:ph sz="quarter" idx="1"/>
          </p:nvPr>
        </p:nvSpPr>
        <p:spPr/>
        <p:txBody>
          <a:bodyPr>
            <a:normAutofit fontScale="92500"/>
          </a:bodyPr>
          <a:lstStyle/>
          <a:p>
            <a:r>
              <a:rPr lang="it-IT" dirty="0"/>
              <a:t>Il </a:t>
            </a:r>
            <a:r>
              <a:rPr lang="it-IT" dirty="0" smtClean="0"/>
              <a:t>problema </a:t>
            </a:r>
            <a:r>
              <a:rPr lang="it-IT" dirty="0"/>
              <a:t>non sta tanto nel modo in cui si conduce la ricerca, quanto nella qualità dell'informazione che si recupera e nella consapevolezza che si ha delle potenzialità e dei limiti degli strumenti che si utilizzano. </a:t>
            </a:r>
            <a:endParaRPr lang="it-IT" dirty="0" smtClean="0"/>
          </a:p>
          <a:p>
            <a:r>
              <a:rPr lang="it-IT" dirty="0" smtClean="0"/>
              <a:t>Ciò </a:t>
            </a:r>
            <a:r>
              <a:rPr lang="it-IT" dirty="0"/>
              <a:t>significa che, per quanti si occupano di costruire strumenti per l'individuazione delle fonti, il compito più importante è proprio quello di generare risorse che, pur garantendo un'elevata accessibilità, consentano di non perdere quella profondità informativa che caratterizza un universo un po' troppo complesso per poter essere sondato in una quindicina di minuti</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2852936"/>
            <a:ext cx="8534400" cy="758952"/>
          </a:xfrm>
        </p:spPr>
        <p:txBody>
          <a:bodyPr/>
          <a:lstStyle/>
          <a:p>
            <a:r>
              <a:rPr lang="it-IT" dirty="0" smtClean="0"/>
              <a:t>Gli archivi</a:t>
            </a:r>
            <a:endParaRPr lang="it-IT" dirty="0"/>
          </a:p>
        </p:txBody>
      </p:sp>
      <p:sp>
        <p:nvSpPr>
          <p:cNvPr id="3" name="Segnaposto contenuto 2"/>
          <p:cNvSpPr>
            <a:spLocks noGrp="1"/>
          </p:cNvSpPr>
          <p:nvPr>
            <p:ph sz="quarter" idx="1"/>
          </p:nvPr>
        </p:nvSpPr>
        <p:spPr/>
        <p:txBody>
          <a:bodyPr/>
          <a:lstStyle/>
          <a:p>
            <a:endParaRPr lang="it-IT"/>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L’esigenza di una lettura diacronica del concetto di archivio</a:t>
            </a:r>
            <a:endParaRPr lang="it-IT" dirty="0"/>
          </a:p>
        </p:txBody>
      </p:sp>
      <p:sp>
        <p:nvSpPr>
          <p:cNvPr id="3" name="Segnaposto contenuto 2"/>
          <p:cNvSpPr>
            <a:spLocks noGrp="1"/>
          </p:cNvSpPr>
          <p:nvPr>
            <p:ph sz="quarter" idx="1"/>
          </p:nvPr>
        </p:nvSpPr>
        <p:spPr/>
        <p:txBody>
          <a:bodyPr>
            <a:normAutofit/>
          </a:bodyPr>
          <a:lstStyle/>
          <a:p>
            <a:r>
              <a:rPr lang="it-IT" dirty="0" smtClean="0"/>
              <a:t>Gli archivi “monolitici”, espressione di una cultura organizzativa, istituzionale e archivistica da cui derivano sedimentazioni documentarie fortemente strutturate e gerarchiche</a:t>
            </a:r>
          </a:p>
          <a:p>
            <a:r>
              <a:rPr lang="it-IT" dirty="0" smtClean="0"/>
              <a:t>Gli archivi ai tempi degli open data: si modificano i processi funzionali e organizzativi dei soggetti produttori si “moltiplicano” e si sovrappongono i loro archivi</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Open data e metodo storico (1)</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“Gli open data sono insiemi strutturati di informazioni che alcuni soggetti producono, elaborano e mantengono in ragione di una competenza loro attribuita, mettendoli a disposizione di altri soggetti in forma riutilizzabile. La prima forma di riuso di dati condivisi, nel numero e nel significato, riguarda la stessa pubblica amministrazione che, perseguendo i propri scopi istituzionali (…) non solo condivide i documenti, ma consente anche il riutilizzo dei dati dai diversi soggetti pubblici”</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Open data e metodo storico (2)</a:t>
            </a:r>
            <a:endParaRPr lang="it-IT" dirty="0"/>
          </a:p>
        </p:txBody>
      </p:sp>
      <p:sp>
        <p:nvSpPr>
          <p:cNvPr id="3" name="Segnaposto contenuto 2"/>
          <p:cNvSpPr>
            <a:spLocks noGrp="1"/>
          </p:cNvSpPr>
          <p:nvPr>
            <p:ph sz="quarter" idx="1"/>
          </p:nvPr>
        </p:nvSpPr>
        <p:spPr/>
        <p:txBody>
          <a:bodyPr>
            <a:normAutofit/>
          </a:bodyPr>
          <a:lstStyle/>
          <a:p>
            <a:r>
              <a:rPr lang="it-IT" dirty="0" smtClean="0"/>
              <a:t>“Tutto questo si sposa perfettamente con il nuovo modo di lavorare della  pubblica amministrazione che opera ormai secondo una logica di rete, non più all’interno di una struttura gerarchica, ma secondo un principio di cooperazione tra soggetti paritetici”</a:t>
            </a:r>
          </a:p>
          <a:p>
            <a:endParaRPr lang="it-IT" dirty="0"/>
          </a:p>
          <a:p>
            <a:r>
              <a:rPr lang="it-IT" dirty="0" smtClean="0"/>
              <a:t>(I. </a:t>
            </a:r>
            <a:r>
              <a:rPr lang="it-IT" dirty="0" err="1" smtClean="0"/>
              <a:t>Pescini</a:t>
            </a:r>
            <a:r>
              <a:rPr lang="it-IT" dirty="0" smtClean="0"/>
              <a:t>, W. Volpi, Open Data: i dati pubblici resi pubblici, Archivi e Computer 1/2012)</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2996952"/>
            <a:ext cx="8534400" cy="758952"/>
          </a:xfrm>
        </p:spPr>
        <p:txBody>
          <a:bodyPr/>
          <a:lstStyle/>
          <a:p>
            <a:r>
              <a:rPr lang="it-IT" dirty="0" smtClean="0"/>
              <a:t>Il modello conservativo</a:t>
            </a:r>
            <a:endParaRPr lang="it-IT" dirty="0"/>
          </a:p>
        </p:txBody>
      </p:sp>
      <p:sp>
        <p:nvSpPr>
          <p:cNvPr id="3" name="Segnaposto contenuto 2"/>
          <p:cNvSpPr>
            <a:spLocks noGrp="1"/>
          </p:cNvSpPr>
          <p:nvPr>
            <p:ph sz="quarter" idx="1"/>
          </p:nvPr>
        </p:nvSpPr>
        <p:spPr/>
        <p:txBody>
          <a:bodyPr/>
          <a:lstStyle/>
          <a:p>
            <a:endParaRPr lang="it-IT"/>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Gli archivi del presente: per un modello di accesso nel tempo</a:t>
            </a:r>
            <a:endParaRPr lang="it-IT" dirty="0"/>
          </a:p>
        </p:txBody>
      </p:sp>
      <p:sp>
        <p:nvSpPr>
          <p:cNvPr id="3" name="Segnaposto contenuto 2"/>
          <p:cNvSpPr>
            <a:spLocks noGrp="1"/>
          </p:cNvSpPr>
          <p:nvPr>
            <p:ph sz="quarter" idx="1"/>
          </p:nvPr>
        </p:nvSpPr>
        <p:spPr/>
        <p:txBody>
          <a:bodyPr/>
          <a:lstStyle/>
          <a:p>
            <a:r>
              <a:rPr lang="it-IT" i="1" dirty="0" smtClean="0"/>
              <a:t>long </a:t>
            </a:r>
            <a:r>
              <a:rPr lang="it-IT" i="1" dirty="0" err="1" smtClean="0"/>
              <a:t>time</a:t>
            </a:r>
            <a:r>
              <a:rPr lang="it-IT" i="1" dirty="0" smtClean="0"/>
              <a:t> </a:t>
            </a:r>
            <a:r>
              <a:rPr lang="it-IT" i="1" dirty="0" err="1" smtClean="0"/>
              <a:t>preservation</a:t>
            </a:r>
            <a:r>
              <a:rPr lang="it-IT" i="1" dirty="0" smtClean="0"/>
              <a:t>: A </a:t>
            </a:r>
            <a:r>
              <a:rPr lang="it-IT" i="1" dirty="0" err="1" smtClean="0"/>
              <a:t>period</a:t>
            </a:r>
            <a:r>
              <a:rPr lang="it-IT" i="1" dirty="0" smtClean="0"/>
              <a:t> </a:t>
            </a:r>
            <a:r>
              <a:rPr lang="it-IT" i="1" dirty="0" err="1" smtClean="0"/>
              <a:t>of</a:t>
            </a:r>
            <a:r>
              <a:rPr lang="it-IT" i="1" dirty="0" smtClean="0"/>
              <a:t> </a:t>
            </a:r>
            <a:r>
              <a:rPr lang="it-IT" i="1" dirty="0" err="1" smtClean="0"/>
              <a:t>time</a:t>
            </a:r>
            <a:r>
              <a:rPr lang="it-IT" i="1" dirty="0" smtClean="0"/>
              <a:t> long </a:t>
            </a:r>
            <a:r>
              <a:rPr lang="it-IT" i="1" dirty="0" err="1" smtClean="0"/>
              <a:t>enough</a:t>
            </a:r>
            <a:r>
              <a:rPr lang="it-IT" i="1" dirty="0" smtClean="0"/>
              <a:t> </a:t>
            </a:r>
            <a:r>
              <a:rPr lang="it-IT" i="1" dirty="0" err="1" smtClean="0"/>
              <a:t>for</a:t>
            </a:r>
            <a:r>
              <a:rPr lang="it-IT" i="1" dirty="0" smtClean="0"/>
              <a:t> </a:t>
            </a:r>
            <a:r>
              <a:rPr lang="it-IT" i="1" dirty="0" err="1" smtClean="0"/>
              <a:t>there</a:t>
            </a:r>
            <a:r>
              <a:rPr lang="it-IT" i="1" dirty="0" smtClean="0"/>
              <a:t> </a:t>
            </a:r>
            <a:r>
              <a:rPr lang="it-IT" i="1" dirty="0" err="1" smtClean="0"/>
              <a:t>to</a:t>
            </a:r>
            <a:r>
              <a:rPr lang="it-IT" i="1" dirty="0" smtClean="0"/>
              <a:t> </a:t>
            </a:r>
            <a:r>
              <a:rPr lang="it-IT" i="1" dirty="0" err="1" smtClean="0"/>
              <a:t>be</a:t>
            </a:r>
            <a:r>
              <a:rPr lang="it-IT" i="1" dirty="0" smtClean="0"/>
              <a:t> </a:t>
            </a:r>
            <a:r>
              <a:rPr lang="it-IT" i="1" dirty="0" err="1" smtClean="0"/>
              <a:t>concern</a:t>
            </a:r>
            <a:r>
              <a:rPr lang="it-IT" i="1" dirty="0" smtClean="0"/>
              <a:t> </a:t>
            </a:r>
            <a:r>
              <a:rPr lang="it-IT" i="1" dirty="0" err="1" smtClean="0"/>
              <a:t>about</a:t>
            </a:r>
            <a:r>
              <a:rPr lang="it-IT" i="1" dirty="0" smtClean="0"/>
              <a:t> the </a:t>
            </a:r>
            <a:r>
              <a:rPr lang="it-IT" i="1" dirty="0" err="1" smtClean="0"/>
              <a:t>impacts</a:t>
            </a:r>
            <a:r>
              <a:rPr lang="it-IT" i="1" dirty="0" smtClean="0"/>
              <a:t> </a:t>
            </a:r>
            <a:r>
              <a:rPr lang="it-IT" i="1" dirty="0" err="1" smtClean="0"/>
              <a:t>of</a:t>
            </a:r>
            <a:r>
              <a:rPr lang="it-IT" i="1" dirty="0" smtClean="0"/>
              <a:t> </a:t>
            </a:r>
            <a:r>
              <a:rPr lang="it-IT" i="1" dirty="0" err="1" smtClean="0"/>
              <a:t>changing</a:t>
            </a:r>
            <a:r>
              <a:rPr lang="it-IT" i="1" dirty="0" smtClean="0"/>
              <a:t> </a:t>
            </a:r>
            <a:r>
              <a:rPr lang="it-IT" i="1" dirty="0" err="1" smtClean="0"/>
              <a:t>technologies</a:t>
            </a:r>
            <a:r>
              <a:rPr lang="it-IT" i="1" dirty="0" smtClean="0"/>
              <a:t>, </a:t>
            </a:r>
            <a:r>
              <a:rPr lang="it-IT" i="1" dirty="0" err="1" smtClean="0"/>
              <a:t>including</a:t>
            </a:r>
            <a:r>
              <a:rPr lang="it-IT" i="1" dirty="0" smtClean="0"/>
              <a:t> </a:t>
            </a:r>
            <a:r>
              <a:rPr lang="it-IT" i="1" dirty="0" err="1" smtClean="0"/>
              <a:t>support</a:t>
            </a:r>
            <a:r>
              <a:rPr lang="it-IT" i="1" dirty="0" smtClean="0"/>
              <a:t> </a:t>
            </a:r>
            <a:r>
              <a:rPr lang="it-IT" i="1" dirty="0" err="1" smtClean="0"/>
              <a:t>for</a:t>
            </a:r>
            <a:r>
              <a:rPr lang="it-IT" i="1" dirty="0" smtClean="0"/>
              <a:t> </a:t>
            </a:r>
            <a:r>
              <a:rPr lang="it-IT" i="1" dirty="0" err="1" smtClean="0"/>
              <a:t>new</a:t>
            </a:r>
            <a:r>
              <a:rPr lang="it-IT" i="1" dirty="0" smtClean="0"/>
              <a:t> media and data </a:t>
            </a:r>
            <a:r>
              <a:rPr lang="it-IT" i="1" dirty="0" err="1" smtClean="0"/>
              <a:t>formats</a:t>
            </a:r>
            <a:r>
              <a:rPr lang="it-IT" i="1" dirty="0" smtClean="0"/>
              <a:t>, and </a:t>
            </a:r>
            <a:r>
              <a:rPr lang="it-IT" i="1" dirty="0" err="1" smtClean="0"/>
              <a:t>of</a:t>
            </a:r>
            <a:r>
              <a:rPr lang="it-IT" i="1" dirty="0" smtClean="0"/>
              <a:t> a </a:t>
            </a:r>
            <a:r>
              <a:rPr lang="it-IT" i="1" dirty="0" err="1" smtClean="0"/>
              <a:t>changing</a:t>
            </a:r>
            <a:r>
              <a:rPr lang="it-IT" i="1" dirty="0" smtClean="0"/>
              <a:t> </a:t>
            </a:r>
            <a:r>
              <a:rPr lang="it-IT" i="1" dirty="0" err="1" smtClean="0"/>
              <a:t>user</a:t>
            </a:r>
            <a:r>
              <a:rPr lang="it-IT" i="1" dirty="0" smtClean="0"/>
              <a:t> community, on the information </a:t>
            </a:r>
            <a:r>
              <a:rPr lang="it-IT" i="1" dirty="0" err="1" smtClean="0"/>
              <a:t>being</a:t>
            </a:r>
            <a:r>
              <a:rPr lang="it-IT" i="1" dirty="0" smtClean="0"/>
              <a:t> </a:t>
            </a:r>
            <a:r>
              <a:rPr lang="it-IT" i="1" dirty="0" err="1" smtClean="0"/>
              <a:t>held</a:t>
            </a:r>
            <a:r>
              <a:rPr lang="it-IT" i="1" dirty="0" smtClean="0"/>
              <a:t> in a </a:t>
            </a:r>
            <a:r>
              <a:rPr lang="it-IT" i="1" dirty="0" err="1" smtClean="0"/>
              <a:t>repository</a:t>
            </a:r>
            <a:r>
              <a:rPr lang="it-IT" i="1" dirty="0" smtClean="0"/>
              <a:t>. </a:t>
            </a:r>
            <a:r>
              <a:rPr lang="it-IT" i="1" dirty="0" err="1" smtClean="0"/>
              <a:t>This</a:t>
            </a:r>
            <a:r>
              <a:rPr lang="it-IT" i="1" dirty="0" smtClean="0"/>
              <a:t> </a:t>
            </a:r>
            <a:r>
              <a:rPr lang="it-IT" i="1" dirty="0" err="1" smtClean="0"/>
              <a:t>period</a:t>
            </a:r>
            <a:r>
              <a:rPr lang="it-IT" i="1" dirty="0" smtClean="0"/>
              <a:t> </a:t>
            </a:r>
            <a:r>
              <a:rPr lang="it-IT" i="1" dirty="0" err="1" smtClean="0"/>
              <a:t>extends</a:t>
            </a:r>
            <a:r>
              <a:rPr lang="it-IT" i="1" dirty="0" smtClean="0"/>
              <a:t> </a:t>
            </a:r>
            <a:r>
              <a:rPr lang="it-IT" i="1" dirty="0" err="1" smtClean="0"/>
              <a:t>into</a:t>
            </a:r>
            <a:r>
              <a:rPr lang="it-IT" i="1" dirty="0" smtClean="0"/>
              <a:t> </a:t>
            </a:r>
            <a:r>
              <a:rPr lang="it-IT" i="1" dirty="0" smtClean="0">
                <a:solidFill>
                  <a:srgbClr val="FF0000"/>
                </a:solidFill>
              </a:rPr>
              <a:t>the indefinite future</a:t>
            </a:r>
            <a:endParaRPr lang="it-IT" dirty="0" smtClean="0">
              <a:solidFill>
                <a:srgbClr val="FF0000"/>
              </a:solidFill>
            </a:endParaRPr>
          </a:p>
          <a:p>
            <a:pPr>
              <a:buNone/>
            </a:pPr>
            <a:endParaRPr lang="it-IT" i="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p:cNvSpPr>
            <a:spLocks noGrp="1"/>
          </p:cNvSpPr>
          <p:nvPr>
            <p:ph type="title"/>
          </p:nvPr>
        </p:nvSpPr>
        <p:spPr/>
        <p:txBody>
          <a:bodyPr>
            <a:normAutofit/>
          </a:bodyPr>
          <a:lstStyle/>
          <a:p>
            <a:pPr eaLnBrk="1" hangingPunct="1"/>
            <a:r>
              <a:rPr lang="it-IT" smtClean="0">
                <a:solidFill>
                  <a:srgbClr val="7B9899"/>
                </a:solidFill>
              </a:rPr>
              <a:t>Dalla conservazione alla consultazione</a:t>
            </a:r>
          </a:p>
        </p:txBody>
      </p:sp>
      <p:sp>
        <p:nvSpPr>
          <p:cNvPr id="14339" name="Segnaposto contenuto 2"/>
          <p:cNvSpPr>
            <a:spLocks noGrp="1"/>
          </p:cNvSpPr>
          <p:nvPr>
            <p:ph sz="quarter" idx="1"/>
          </p:nvPr>
        </p:nvSpPr>
        <p:spPr>
          <a:xfrm>
            <a:off x="301625" y="1527175"/>
            <a:ext cx="8504238" cy="4572000"/>
          </a:xfrm>
        </p:spPr>
        <p:txBody>
          <a:bodyPr>
            <a:normAutofit lnSpcReduction="10000"/>
          </a:bodyPr>
          <a:lstStyle/>
          <a:p>
            <a:pPr eaLnBrk="1" hangingPunct="1">
              <a:buFont typeface="Arial" charset="0"/>
              <a:buChar char="•"/>
            </a:pPr>
            <a:r>
              <a:rPr lang="it-IT" dirty="0" smtClean="0"/>
              <a:t>La ragione essenziale per cui si progetta un sistema di gestione documentale è quella di garantire nel tempo la possibilità di fruire per diverse finalità dei documenti conservati. </a:t>
            </a:r>
          </a:p>
          <a:p>
            <a:pPr eaLnBrk="1" hangingPunct="1">
              <a:buFont typeface="Arial" charset="0"/>
              <a:buChar char="•"/>
            </a:pPr>
            <a:r>
              <a:rPr lang="it-IT" dirty="0" smtClean="0"/>
              <a:t>Alla progettazione e realizzazione delle  funzionalità di accesso nei sistemi di gestione documentale deve quindi essere riconosciuta un’assoluta rilevanza</a:t>
            </a:r>
          </a:p>
          <a:p>
            <a:pPr eaLnBrk="1" hangingPunct="1">
              <a:buFont typeface="Arial" charset="0"/>
              <a:buChar char="•"/>
            </a:pPr>
            <a:r>
              <a:rPr lang="it-IT" dirty="0" smtClean="0"/>
              <a:t>Nella progettazione complessiva questo elemento è rimasto fin qui talvolta sullo sfondo a vantaggio di più generali tematiche organizzative della conservazione</a:t>
            </a:r>
          </a:p>
          <a:p>
            <a:pPr eaLnBrk="1" hangingPunct="1">
              <a:buFont typeface="Arial" charset="0"/>
              <a:buChar char="•"/>
            </a:pPr>
            <a:endParaRPr lang="it-IT" dirty="0" smtClean="0"/>
          </a:p>
          <a:p>
            <a:pPr eaLnBrk="1" hangingPunct="1">
              <a:buFont typeface="Arial" charset="0"/>
              <a:buChar char="•"/>
            </a:pPr>
            <a:endParaRPr lang="it-IT"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Un nuovo sistema conservativo</a:t>
            </a:r>
            <a:endParaRPr lang="it-IT" dirty="0"/>
          </a:p>
        </p:txBody>
      </p:sp>
      <p:sp>
        <p:nvSpPr>
          <p:cNvPr id="3" name="Segnaposto contenuto 2"/>
          <p:cNvSpPr>
            <a:spLocks noGrp="1"/>
          </p:cNvSpPr>
          <p:nvPr>
            <p:ph sz="quarter" idx="1"/>
          </p:nvPr>
        </p:nvSpPr>
        <p:spPr/>
        <p:txBody>
          <a:bodyPr>
            <a:normAutofit fontScale="92500" lnSpcReduction="10000"/>
          </a:bodyPr>
          <a:lstStyle/>
          <a:p>
            <a:r>
              <a:rPr lang="it-IT" dirty="0" smtClean="0"/>
              <a:t>La crescente diffusione di archivi informatici pone evidenti problemi in termini di conservazione di documenti digitali accessibili, integri e affidabili sia nel breve che nel lungo periodo</a:t>
            </a:r>
          </a:p>
          <a:p>
            <a:r>
              <a:rPr lang="it-IT" dirty="0" smtClean="0"/>
              <a:t>Cambia anche radicalmente la modalità secondo la quale si producono, utilizzano e conservano i documenti (“ubiquità digitale”e sue conseguenze)</a:t>
            </a:r>
          </a:p>
          <a:p>
            <a:r>
              <a:rPr lang="it-IT" dirty="0" smtClean="0"/>
              <a:t>Dal confronto con questa realtà emerge con evidenza che le metodologie e le strategie conservative fin qui adottate devono essere radicalmente riviste soprattutto in direzione di affidabili modelli di accesso (cioè di utilizzazione) ai documenti</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Ambito di applicazione</a:t>
            </a:r>
            <a:endParaRPr lang="it-IT" dirty="0"/>
          </a:p>
        </p:txBody>
      </p:sp>
      <p:sp>
        <p:nvSpPr>
          <p:cNvPr id="3" name="Segnaposto contenuto 2"/>
          <p:cNvSpPr>
            <a:spLocks noGrp="1"/>
          </p:cNvSpPr>
          <p:nvPr>
            <p:ph sz="quarter" idx="1"/>
          </p:nvPr>
        </p:nvSpPr>
        <p:spPr/>
        <p:txBody>
          <a:bodyPr/>
          <a:lstStyle/>
          <a:p>
            <a:r>
              <a:rPr lang="it-IT" dirty="0" smtClean="0"/>
              <a:t>Esigenza di individuare </a:t>
            </a:r>
            <a:r>
              <a:rPr lang="it-IT" dirty="0"/>
              <a:t>le componenti fondamentali dell'entità di accesso agli archivi conservati da un </a:t>
            </a:r>
            <a:r>
              <a:rPr lang="it-IT" dirty="0" smtClean="0"/>
              <a:t>ipotetico </a:t>
            </a:r>
            <a:r>
              <a:rPr lang="it-IT" b="1" dirty="0" smtClean="0"/>
              <a:t>polo </a:t>
            </a:r>
            <a:r>
              <a:rPr lang="it-IT" b="1" dirty="0"/>
              <a:t>di conservazione </a:t>
            </a:r>
            <a:r>
              <a:rPr lang="it-IT" b="1" dirty="0" smtClean="0"/>
              <a:t>digitale </a:t>
            </a:r>
            <a:r>
              <a:rPr lang="it-IT" dirty="0" smtClean="0"/>
              <a:t>e </a:t>
            </a:r>
            <a:r>
              <a:rPr lang="it-IT" dirty="0"/>
              <a:t>di individuare i requisiti di ordine organizzativo, normativo, archivistico e tecnologico necessari a garantirne la realizzazione.</a:t>
            </a:r>
          </a:p>
          <a:p>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Lo scenario</a:t>
            </a:r>
            <a:endParaRPr lang="it-IT" dirty="0"/>
          </a:p>
        </p:txBody>
      </p:sp>
      <p:sp>
        <p:nvSpPr>
          <p:cNvPr id="3" name="Segnaposto contenuto 2"/>
          <p:cNvSpPr>
            <a:spLocks noGrp="1"/>
          </p:cNvSpPr>
          <p:nvPr>
            <p:ph sz="quarter" idx="1"/>
          </p:nvPr>
        </p:nvSpPr>
        <p:spPr/>
        <p:txBody>
          <a:bodyPr>
            <a:normAutofit/>
          </a:bodyPr>
          <a:lstStyle/>
          <a:p>
            <a:r>
              <a:rPr lang="it-IT" dirty="0"/>
              <a:t>Lo scenario entro al quale ci si muove è </a:t>
            </a:r>
            <a:r>
              <a:rPr lang="it-IT" dirty="0" smtClean="0"/>
              <a:t>principalmente quello </a:t>
            </a:r>
            <a:r>
              <a:rPr lang="it-IT" dirty="0"/>
              <a:t>di un polo di conservazione che garantisca il servizio di </a:t>
            </a:r>
            <a:r>
              <a:rPr lang="it-IT" i="1" dirty="0"/>
              <a:t>long </a:t>
            </a:r>
            <a:r>
              <a:rPr lang="it-IT" i="1" dirty="0" err="1"/>
              <a:t>time</a:t>
            </a:r>
            <a:r>
              <a:rPr lang="it-IT" i="1" dirty="0"/>
              <a:t> </a:t>
            </a:r>
            <a:r>
              <a:rPr lang="it-IT" i="1" dirty="0" err="1"/>
              <a:t>preservation</a:t>
            </a:r>
            <a:r>
              <a:rPr lang="it-IT" i="1" dirty="0"/>
              <a:t> </a:t>
            </a:r>
            <a:r>
              <a:rPr lang="it-IT" dirty="0"/>
              <a:t>ad una molteplicità di soggetti produttori </a:t>
            </a:r>
            <a:endParaRPr lang="it-IT" dirty="0" smtClean="0"/>
          </a:p>
          <a:p>
            <a:r>
              <a:rPr lang="it-IT" dirty="0" smtClean="0"/>
              <a:t>Il </a:t>
            </a:r>
            <a:r>
              <a:rPr lang="it-IT" dirty="0"/>
              <a:t>modello proposto può applicarsi anche alle esigenze di un singolo soggetto che conservi “in proprio” il suo archivio </a:t>
            </a:r>
            <a:r>
              <a:rPr lang="it-IT" dirty="0" smtClean="0"/>
              <a:t>informatico, sia pure con tutti i limiti di sostenibilità che ciò comporta</a:t>
            </a:r>
            <a:endParaRPr lang="it-IT" dirty="0"/>
          </a:p>
          <a:p>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Fase di applicazione</a:t>
            </a:r>
            <a:endParaRPr lang="it-IT" dirty="0"/>
          </a:p>
        </p:txBody>
      </p:sp>
      <p:sp>
        <p:nvSpPr>
          <p:cNvPr id="3" name="Segnaposto contenuto 2"/>
          <p:cNvSpPr>
            <a:spLocks noGrp="1"/>
          </p:cNvSpPr>
          <p:nvPr>
            <p:ph sz="quarter" idx="1"/>
          </p:nvPr>
        </p:nvSpPr>
        <p:spPr/>
        <p:txBody>
          <a:bodyPr>
            <a:normAutofit/>
          </a:bodyPr>
          <a:lstStyle/>
          <a:p>
            <a:r>
              <a:rPr lang="it-IT" dirty="0"/>
              <a:t>Non ci preoccupa </a:t>
            </a:r>
            <a:r>
              <a:rPr lang="it-IT" dirty="0" smtClean="0"/>
              <a:t>degli </a:t>
            </a:r>
            <a:r>
              <a:rPr lang="it-IT" dirty="0"/>
              <a:t>aspetti di accesso alla documentazione nella fase corrente e delle problematiche di indubbia complessità che anche quella fase porta con sé ma </a:t>
            </a:r>
            <a:r>
              <a:rPr lang="it-IT" dirty="0" smtClean="0"/>
              <a:t>della fase </a:t>
            </a:r>
            <a:r>
              <a:rPr lang="it-IT" dirty="0"/>
              <a:t>che potremmo definire genericamente </a:t>
            </a:r>
            <a:r>
              <a:rPr lang="it-IT" b="1" dirty="0" smtClean="0"/>
              <a:t>conservativa,</a:t>
            </a:r>
            <a:r>
              <a:rPr lang="it-IT" dirty="0" smtClean="0"/>
              <a:t> indipendentemente </a:t>
            </a:r>
            <a:r>
              <a:rPr lang="it-IT" dirty="0"/>
              <a:t>dal contesto specifico e dagli agenti della conservazione</a:t>
            </a:r>
            <a:r>
              <a:rPr lang="it-IT" dirty="0" smtClean="0"/>
              <a:t>.</a:t>
            </a:r>
          </a:p>
          <a:p>
            <a:r>
              <a:rPr lang="it-IT" dirty="0" smtClean="0"/>
              <a:t>Si prende in esame il problema dell’accesso a partire dal momento in cui il produttore trasferisce i propri archivi al sistema di conservazione</a:t>
            </a:r>
            <a:endParaRPr lang="it-IT" dirty="0"/>
          </a:p>
          <a:p>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Un modello di ciclo vitale in ambiente digitale</a:t>
            </a:r>
            <a:endParaRPr lang="it-IT" dirty="0"/>
          </a:p>
        </p:txBody>
      </p:sp>
      <p:sp>
        <p:nvSpPr>
          <p:cNvPr id="3" name="Segnaposto contenuto 2"/>
          <p:cNvSpPr>
            <a:spLocks noGrp="1"/>
          </p:cNvSpPr>
          <p:nvPr>
            <p:ph sz="quarter" idx="1"/>
          </p:nvPr>
        </p:nvSpPr>
        <p:spPr/>
        <p:txBody>
          <a:bodyPr/>
          <a:lstStyle/>
          <a:p>
            <a:r>
              <a:rPr lang="it-IT" dirty="0" smtClean="0"/>
              <a:t>Fase attiva (presso il soggetto produttore)</a:t>
            </a:r>
          </a:p>
          <a:p>
            <a:pPr lvl="1"/>
            <a:r>
              <a:rPr lang="it-IT" dirty="0" smtClean="0"/>
              <a:t>“Concezione”</a:t>
            </a:r>
          </a:p>
          <a:p>
            <a:pPr lvl="1"/>
            <a:r>
              <a:rPr lang="it-IT" dirty="0" smtClean="0"/>
              <a:t>Produzione</a:t>
            </a:r>
          </a:p>
          <a:p>
            <a:pPr lvl="1"/>
            <a:r>
              <a:rPr lang="it-IT" dirty="0" smtClean="0"/>
              <a:t>Gestione corrente</a:t>
            </a:r>
          </a:p>
          <a:p>
            <a:r>
              <a:rPr lang="it-IT" dirty="0" smtClean="0"/>
              <a:t>Fase conservativa (presso il soggetto conservatore)</a:t>
            </a:r>
          </a:p>
          <a:p>
            <a:pPr lvl="1"/>
            <a:r>
              <a:rPr lang="it-IT" dirty="0" smtClean="0"/>
              <a:t>Deposito</a:t>
            </a:r>
          </a:p>
          <a:p>
            <a:pPr lvl="1"/>
            <a:r>
              <a:rPr lang="it-IT" dirty="0" smtClean="0"/>
              <a:t>Storico</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Gli attori</a:t>
            </a:r>
            <a:endParaRPr lang="it-IT" dirty="0"/>
          </a:p>
        </p:txBody>
      </p:sp>
      <p:sp>
        <p:nvSpPr>
          <p:cNvPr id="3" name="Segnaposto contenuto 2"/>
          <p:cNvSpPr>
            <a:spLocks noGrp="1"/>
          </p:cNvSpPr>
          <p:nvPr>
            <p:ph sz="quarter" idx="1"/>
          </p:nvPr>
        </p:nvSpPr>
        <p:spPr/>
        <p:txBody>
          <a:bodyPr>
            <a:normAutofit/>
          </a:bodyPr>
          <a:lstStyle/>
          <a:p>
            <a:r>
              <a:rPr lang="it-IT" dirty="0" smtClean="0"/>
              <a:t>La progettazione e la realizzazione dei sistemi di conservazione e dei relativi strumenti di accesso è incentrata sugli </a:t>
            </a:r>
            <a:r>
              <a:rPr lang="it-IT" b="1" dirty="0" smtClean="0"/>
              <a:t>utenti</a:t>
            </a:r>
            <a:r>
              <a:rPr lang="it-IT" dirty="0" smtClean="0"/>
              <a:t> siano essi “interni” che “esterni”</a:t>
            </a:r>
          </a:p>
          <a:p>
            <a:r>
              <a:rPr lang="it-IT" dirty="0" smtClean="0"/>
              <a:t>Esistono diverse tipologie di utenti, distinte sulla base del loro profilo giuridico e dei loro interessi/diritti alla consultazione dei documenti.</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Etica dell’accesso all’informazione</a:t>
            </a:r>
            <a:endParaRPr lang="it-IT" dirty="0"/>
          </a:p>
        </p:txBody>
      </p:sp>
      <p:sp>
        <p:nvSpPr>
          <p:cNvPr id="3" name="Segnaposto contenuto 2"/>
          <p:cNvSpPr>
            <a:spLocks noGrp="1"/>
          </p:cNvSpPr>
          <p:nvPr>
            <p:ph sz="quarter" idx="1"/>
          </p:nvPr>
        </p:nvSpPr>
        <p:spPr/>
        <p:txBody>
          <a:bodyPr/>
          <a:lstStyle/>
          <a:p>
            <a:r>
              <a:rPr lang="it-IT" dirty="0" smtClean="0"/>
              <a:t>Il diritto di accesso all’informazione rappresenta uno dei temi portanti della </a:t>
            </a:r>
            <a:r>
              <a:rPr lang="it-IT" dirty="0" err="1" smtClean="0"/>
              <a:t>mission</a:t>
            </a:r>
            <a:r>
              <a:rPr lang="it-IT" dirty="0" smtClean="0"/>
              <a:t> delle discipline documentarie</a:t>
            </a:r>
          </a:p>
          <a:p>
            <a:r>
              <a:rPr lang="it-IT" dirty="0" smtClean="0"/>
              <a:t>La bozza dei </a:t>
            </a:r>
            <a:r>
              <a:rPr lang="it-IT" dirty="0" err="1" smtClean="0">
                <a:hlinkClick r:id="rId2"/>
              </a:rPr>
              <a:t>Principles</a:t>
            </a:r>
            <a:r>
              <a:rPr lang="it-IT" dirty="0" smtClean="0">
                <a:hlinkClick r:id="rId2"/>
              </a:rPr>
              <a:t> </a:t>
            </a:r>
            <a:r>
              <a:rPr lang="it-IT" dirty="0" err="1" smtClean="0">
                <a:hlinkClick r:id="rId2"/>
              </a:rPr>
              <a:t>of</a:t>
            </a:r>
            <a:r>
              <a:rPr lang="it-IT" dirty="0" smtClean="0">
                <a:hlinkClick r:id="rId2"/>
              </a:rPr>
              <a:t> </a:t>
            </a:r>
            <a:r>
              <a:rPr lang="it-IT" dirty="0" err="1" smtClean="0">
                <a:hlinkClick r:id="rId2"/>
              </a:rPr>
              <a:t>access</a:t>
            </a:r>
            <a:r>
              <a:rPr lang="it-IT" dirty="0" smtClean="0">
                <a:hlinkClick r:id="rId2"/>
              </a:rPr>
              <a:t> </a:t>
            </a:r>
            <a:r>
              <a:rPr lang="it-IT" dirty="0" err="1" smtClean="0">
                <a:hlinkClick r:id="rId2"/>
              </a:rPr>
              <a:t>to</a:t>
            </a:r>
            <a:r>
              <a:rPr lang="it-IT" dirty="0" smtClean="0">
                <a:hlinkClick r:id="rId2"/>
              </a:rPr>
              <a:t> </a:t>
            </a:r>
            <a:r>
              <a:rPr lang="it-IT" dirty="0" err="1" smtClean="0">
                <a:hlinkClick r:id="rId2"/>
              </a:rPr>
              <a:t>archives</a:t>
            </a:r>
            <a:r>
              <a:rPr lang="it-IT" dirty="0" smtClean="0">
                <a:hlinkClick r:id="rId2"/>
              </a:rPr>
              <a:t> </a:t>
            </a:r>
            <a:r>
              <a:rPr lang="it-IT" dirty="0" smtClean="0"/>
              <a:t>(fonte ICA)</a:t>
            </a:r>
          </a:p>
          <a:p>
            <a:r>
              <a:rPr lang="it-IT" dirty="0" smtClean="0">
                <a:hlinkClick r:id="rId3"/>
              </a:rPr>
              <a:t>Pro Acceso</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La regolamentazione dell’accesso</a:t>
            </a:r>
            <a:endParaRPr lang="it-IT" dirty="0"/>
          </a:p>
        </p:txBody>
      </p:sp>
      <p:sp>
        <p:nvSpPr>
          <p:cNvPr id="3" name="Segnaposto contenuto 2"/>
          <p:cNvSpPr>
            <a:spLocks noGrp="1"/>
          </p:cNvSpPr>
          <p:nvPr>
            <p:ph sz="quarter" idx="1"/>
          </p:nvPr>
        </p:nvSpPr>
        <p:spPr/>
        <p:txBody>
          <a:bodyPr>
            <a:normAutofit fontScale="85000" lnSpcReduction="10000"/>
          </a:bodyPr>
          <a:lstStyle/>
          <a:p>
            <a:r>
              <a:rPr lang="it-IT" dirty="0" smtClean="0"/>
              <a:t>L’accesso pone rilevanti problemi di ordine giuridico:</a:t>
            </a:r>
          </a:p>
          <a:p>
            <a:pPr lvl="1"/>
            <a:r>
              <a:rPr lang="it-IT" dirty="0" smtClean="0"/>
              <a:t>livelli di </a:t>
            </a:r>
            <a:r>
              <a:rPr lang="it-IT" dirty="0" err="1" smtClean="0"/>
              <a:t>consultabilità</a:t>
            </a:r>
            <a:r>
              <a:rPr lang="it-IT" dirty="0" smtClean="0"/>
              <a:t> della documentazione conservata </a:t>
            </a:r>
          </a:p>
          <a:p>
            <a:pPr lvl="1"/>
            <a:r>
              <a:rPr lang="it-IT" dirty="0" smtClean="0"/>
              <a:t>definizione dei diritti di accesso dei singoli utenti </a:t>
            </a:r>
          </a:p>
          <a:p>
            <a:r>
              <a:rPr lang="it-IT" dirty="0" smtClean="0"/>
              <a:t>Nella progettazione delle funzionalità di accesso ha un ruolo centrale la valutazione di principi generali, leggi, regole tecniche, codici di deontologia e buona condotta che definiscono la natura e le finalità e le modalità dell’accesso alla documentazione amministrativa e le regole per la protezione dei dati (tra accesso e “diritto all’oblio”)</a:t>
            </a:r>
          </a:p>
          <a:p>
            <a:r>
              <a:rPr lang="it-IT" dirty="0" smtClean="0"/>
              <a:t>La normativa in materia di accesso, </a:t>
            </a:r>
            <a:r>
              <a:rPr lang="it-IT" dirty="0" err="1" smtClean="0"/>
              <a:t>consultabiltà</a:t>
            </a:r>
            <a:r>
              <a:rPr lang="it-IT" dirty="0" smtClean="0"/>
              <a:t> e tutela della privacy è cospicua e complessa</a:t>
            </a:r>
          </a:p>
          <a:p>
            <a:r>
              <a:rPr lang="it-IT" dirty="0" smtClean="0"/>
              <a:t>Le problematiche risultano accentuate nel contesto digitale</a:t>
            </a:r>
          </a:p>
          <a:p>
            <a:r>
              <a:rPr lang="it-IT" dirty="0" err="1" smtClean="0"/>
              <a:t>Diacronicità</a:t>
            </a:r>
            <a:r>
              <a:rPr lang="it-IT" dirty="0" smtClean="0"/>
              <a:t> della funzione di accesso</a:t>
            </a:r>
          </a:p>
          <a:p>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Verso un nuovo modello conservativo</a:t>
            </a:r>
            <a:endParaRPr lang="it-IT" dirty="0"/>
          </a:p>
        </p:txBody>
      </p:sp>
      <p:sp>
        <p:nvSpPr>
          <p:cNvPr id="3" name="Segnaposto contenuto 2"/>
          <p:cNvSpPr>
            <a:spLocks noGrp="1"/>
          </p:cNvSpPr>
          <p:nvPr>
            <p:ph sz="quarter" idx="1"/>
          </p:nvPr>
        </p:nvSpPr>
        <p:spPr/>
        <p:txBody>
          <a:bodyPr>
            <a:normAutofit fontScale="92500" lnSpcReduction="10000"/>
          </a:bodyPr>
          <a:lstStyle/>
          <a:p>
            <a:r>
              <a:rPr lang="it-IT" dirty="0" smtClean="0"/>
              <a:t>Le esigenze e le complessità della conservazione digitale impongono di rivedere l’intero modello conservativo, sia in termini di organizzazione complessiva che di procedure e responsabilità.</a:t>
            </a:r>
          </a:p>
          <a:p>
            <a:r>
              <a:rPr lang="it-IT" dirty="0" smtClean="0"/>
              <a:t>Crisi “della gestione decentralizzata nella continuità del policentrismo” anche per effetto della perdita di “fisicità” degli archivi e del processo di delocalizzazione</a:t>
            </a:r>
          </a:p>
          <a:p>
            <a:r>
              <a:rPr lang="it-IT" dirty="0" smtClean="0"/>
              <a:t>La soluzione ritenuta più efficace è quella di affidare a soggetti terzi (fermi restando i diritti e le responsabilità dei produttori) la conservazione degli archivi digitali</a:t>
            </a:r>
          </a:p>
          <a:p>
            <a:r>
              <a:rPr lang="it-IT" dirty="0" smtClean="0"/>
              <a:t>Nella normativa vigente solo di recente e in maniera non del tutto chiara ed esaustiva si è preso atto di ciò</a:t>
            </a:r>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Polo di conservazione digitale</a:t>
            </a:r>
            <a:endParaRPr lang="it-IT" dirty="0"/>
          </a:p>
        </p:txBody>
      </p:sp>
      <p:sp>
        <p:nvSpPr>
          <p:cNvPr id="3" name="Segnaposto contenuto 2"/>
          <p:cNvSpPr>
            <a:spLocks noGrp="1"/>
          </p:cNvSpPr>
          <p:nvPr>
            <p:ph sz="quarter" idx="1"/>
          </p:nvPr>
        </p:nvSpPr>
        <p:spPr/>
        <p:txBody>
          <a:bodyPr/>
          <a:lstStyle/>
          <a:p>
            <a:r>
              <a:rPr lang="it-IT" dirty="0" smtClean="0"/>
              <a:t>Il “conservatore” secondo il CAD è un soggetto</a:t>
            </a:r>
            <a:r>
              <a:rPr lang="it-IT" dirty="0"/>
              <a:t>, pubblico o privato, che svolge attività di conservazione al quale sia stato riconosciuto, da </a:t>
            </a:r>
            <a:r>
              <a:rPr lang="it-IT" dirty="0" err="1"/>
              <a:t>DigitPA</a:t>
            </a:r>
            <a:r>
              <a:rPr lang="it-IT" dirty="0"/>
              <a:t>, il possesso dei requisiti del livello più elevato, in termini di qualità e di </a:t>
            </a:r>
            <a:r>
              <a:rPr lang="it-IT" dirty="0" smtClean="0"/>
              <a:t>sicurezza. </a:t>
            </a:r>
            <a:r>
              <a:rPr lang="it-IT" dirty="0"/>
              <a:t>	</a:t>
            </a:r>
          </a:p>
          <a:p>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
            </a:r>
            <a:br>
              <a:rPr lang="it-IT" b="1" dirty="0" smtClean="0"/>
            </a:br>
            <a:r>
              <a:rPr lang="it-IT" b="1" dirty="0" smtClean="0"/>
              <a:t>Il sistema di conservazione (art. 3 </a:t>
            </a:r>
            <a:r>
              <a:rPr lang="it-IT" b="1" dirty="0" smtClean="0">
                <a:hlinkClick r:id="rId2"/>
              </a:rPr>
              <a:t>bozze regole tecniche CAD</a:t>
            </a:r>
            <a:r>
              <a:rPr lang="it-IT" b="1" dirty="0" smtClean="0"/>
              <a:t>) </a:t>
            </a:r>
            <a:br>
              <a:rPr lang="it-IT" b="1" dirty="0" smtClean="0"/>
            </a:br>
            <a:endParaRPr lang="it-IT" dirty="0"/>
          </a:p>
        </p:txBody>
      </p:sp>
      <p:sp>
        <p:nvSpPr>
          <p:cNvPr id="3" name="Segnaposto contenuto 2"/>
          <p:cNvSpPr>
            <a:spLocks noGrp="1"/>
          </p:cNvSpPr>
          <p:nvPr>
            <p:ph sz="quarter" idx="1"/>
          </p:nvPr>
        </p:nvSpPr>
        <p:spPr>
          <a:xfrm>
            <a:off x="395536" y="1268760"/>
            <a:ext cx="8229600" cy="5112568"/>
          </a:xfrm>
        </p:spPr>
        <p:txBody>
          <a:bodyPr>
            <a:normAutofit fontScale="25000" lnSpcReduction="20000"/>
          </a:bodyPr>
          <a:lstStyle/>
          <a:p>
            <a:endParaRPr lang="it-IT" dirty="0"/>
          </a:p>
          <a:p>
            <a:endParaRPr lang="it-IT" dirty="0"/>
          </a:p>
          <a:p>
            <a:r>
              <a:rPr lang="it-IT" sz="6400" dirty="0"/>
              <a:t>1. In attuazione di quanto previsto dall’articolo 44, comma 1, del Codice, il sistema di conservazione assicura, dalla presa in carico dal produttore di cui all’articolo 6 fino all’eventuale scarto, la conservazione, tramite l’adozione di regole, procedure e tecnologie, dei seguenti oggetti in esso conservati, garantendone le caratteristiche di autenticità, integrità, affidabilità, leggibilità, reperibilità: </a:t>
            </a:r>
          </a:p>
          <a:p>
            <a:endParaRPr lang="it-IT" sz="6400" dirty="0"/>
          </a:p>
          <a:p>
            <a:pPr lvl="1"/>
            <a:r>
              <a:rPr lang="it-IT" sz="6000" dirty="0"/>
              <a:t>a. i documenti informatici e i documenti amministrativi informatici con i metadati ad essi associati di cui all’allegato 5 al presente decreto; </a:t>
            </a:r>
          </a:p>
          <a:p>
            <a:pPr lvl="1"/>
            <a:endParaRPr lang="it-IT" sz="6000" dirty="0"/>
          </a:p>
          <a:p>
            <a:pPr lvl="1"/>
            <a:r>
              <a:rPr lang="it-IT" sz="6000" dirty="0"/>
              <a:t>b. i fascicoli informatici ovvero le aggregazioni documentali informatiche con i metadati ad essi associati di cui all’allegato 5 al presente decreto, contenenti i riferimenti che univocamente identificano i singoli oggetti documentali che appartengono al fascicolo o all’ aggregazione documentale. </a:t>
            </a:r>
          </a:p>
          <a:p>
            <a:endParaRPr lang="it-IT" sz="6400" dirty="0"/>
          </a:p>
          <a:p>
            <a:endParaRPr lang="it-IT" sz="6400" dirty="0"/>
          </a:p>
          <a:p>
            <a:r>
              <a:rPr lang="it-IT" sz="6400" dirty="0"/>
              <a:t>2. Le componenti funzionali del sistema di conservazione assicurano il trattamento dell’intero ciclo di gestione dell’oggetto conservato nell’ambito del processo di conservazione. </a:t>
            </a:r>
          </a:p>
          <a:p>
            <a:endParaRPr lang="it-IT" sz="6400" dirty="0"/>
          </a:p>
          <a:p>
            <a:endParaRPr lang="it-IT" sz="6400" dirty="0"/>
          </a:p>
          <a:p>
            <a:r>
              <a:rPr lang="it-IT" sz="6400" dirty="0"/>
              <a:t>3. Il sistema di conservazione garantisce l’accesso all’oggetto conservato, per il periodo prescritto dalla norma, indipendentemente dall’evolversi del contesto tecnologico. </a:t>
            </a:r>
          </a:p>
          <a:p>
            <a:pPr>
              <a:buNone/>
            </a:pPr>
            <a:endParaRPr lang="it-IT" sz="6400" dirty="0"/>
          </a:p>
          <a:p>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88640"/>
            <a:ext cx="8229600" cy="2002234"/>
          </a:xfrm>
        </p:spPr>
        <p:txBody>
          <a:bodyPr>
            <a:normAutofit fontScale="90000"/>
          </a:bodyPr>
          <a:lstStyle/>
          <a:p>
            <a:r>
              <a:rPr lang="it-IT" b="1" dirty="0" smtClean="0"/>
              <a:t/>
            </a:r>
            <a:br>
              <a:rPr lang="it-IT" b="1" dirty="0" smtClean="0"/>
            </a:br>
            <a:r>
              <a:rPr lang="it-IT" b="1" dirty="0" smtClean="0"/>
              <a:t/>
            </a:r>
            <a:br>
              <a:rPr lang="it-IT" b="1" dirty="0" smtClean="0"/>
            </a:br>
            <a:r>
              <a:rPr lang="it-IT" b="1" dirty="0" smtClean="0"/>
              <a:t>Modelli organizzativi della conservazione (art.5 bozze regole tecniche)</a:t>
            </a:r>
            <a:br>
              <a:rPr lang="it-IT" b="1" dirty="0" smtClean="0"/>
            </a:br>
            <a:endParaRPr lang="it-IT" dirty="0"/>
          </a:p>
        </p:txBody>
      </p:sp>
      <p:sp>
        <p:nvSpPr>
          <p:cNvPr id="3" name="Segnaposto contenuto 2"/>
          <p:cNvSpPr>
            <a:spLocks noGrp="1"/>
          </p:cNvSpPr>
          <p:nvPr>
            <p:ph sz="quarter" idx="1"/>
          </p:nvPr>
        </p:nvSpPr>
        <p:spPr>
          <a:xfrm>
            <a:off x="467544" y="2060848"/>
            <a:ext cx="8229600" cy="4797152"/>
          </a:xfrm>
        </p:spPr>
        <p:txBody>
          <a:bodyPr>
            <a:normAutofit fontScale="32500" lnSpcReduction="20000"/>
          </a:bodyPr>
          <a:lstStyle/>
          <a:p>
            <a:endParaRPr lang="it-IT" dirty="0"/>
          </a:p>
          <a:p>
            <a:endParaRPr lang="it-IT" dirty="0"/>
          </a:p>
          <a:p>
            <a:r>
              <a:rPr lang="it-IT" sz="4900" dirty="0"/>
              <a:t>1. Il sistema di conservazione opera secondo modelli organizzativi esplicitamente definiti che garantiscono la sua distinzione logica dal sistema di gestione documentale, se esistente. </a:t>
            </a:r>
          </a:p>
          <a:p>
            <a:endParaRPr lang="it-IT" sz="4900" dirty="0"/>
          </a:p>
          <a:p>
            <a:r>
              <a:rPr lang="it-IT" sz="4900" dirty="0" smtClean="0"/>
              <a:t>2</a:t>
            </a:r>
            <a:r>
              <a:rPr lang="it-IT" sz="4900" dirty="0"/>
              <a:t>. Ai sensi dell'articolo 44 del Codice, la conservazione può essere svolta: </a:t>
            </a:r>
          </a:p>
          <a:p>
            <a:endParaRPr lang="it-IT" sz="4900" dirty="0"/>
          </a:p>
          <a:p>
            <a:pPr lvl="1"/>
            <a:r>
              <a:rPr lang="it-IT" sz="4500" dirty="0"/>
              <a:t>a. all’interno della struttura organizzativa del soggetto produttore dei documenti informatici da conservare; </a:t>
            </a:r>
          </a:p>
          <a:p>
            <a:pPr lvl="1"/>
            <a:endParaRPr lang="it-IT" sz="4500" dirty="0"/>
          </a:p>
          <a:p>
            <a:pPr lvl="1"/>
            <a:r>
              <a:rPr lang="it-IT" sz="4500" dirty="0"/>
              <a:t>b. affidandola, in modo totale o parziale, ad altri soggetti, pubblici o privati che offrono idonee garanzie organizzative e tecnologiche, anche accreditati come conservatori presso </a:t>
            </a:r>
            <a:r>
              <a:rPr lang="it-IT" sz="4500" dirty="0" err="1"/>
              <a:t>DigitPA</a:t>
            </a:r>
            <a:r>
              <a:rPr lang="it-IT" sz="4500" dirty="0"/>
              <a:t>. </a:t>
            </a:r>
          </a:p>
          <a:p>
            <a:endParaRPr lang="it-IT" sz="4900" dirty="0"/>
          </a:p>
          <a:p>
            <a:endParaRPr lang="it-IT" sz="4900" dirty="0"/>
          </a:p>
          <a:p>
            <a:r>
              <a:rPr lang="it-IT" sz="4900" dirty="0"/>
              <a:t>3. Le pubbliche amministrazioni realizzano i propri processi di conservazione all’interno della struttura organizzativa che produce il documento informatico o affidando tali processi a conservatori accreditati, pubblici o privati, di cui all’articolo 44-</a:t>
            </a:r>
            <a:r>
              <a:rPr lang="it-IT" sz="4900" i="1" dirty="0"/>
              <a:t>bis, comma 1, del Codice, fatte salve le competenze del Ministero per i beni e le attività culturali ai sensi del decreto legislativo 22 gennaio 2004, n 42, e successive modificazioni. </a:t>
            </a:r>
            <a:r>
              <a:rPr lang="it-IT" sz="4900" dirty="0"/>
              <a:t>	</a:t>
            </a:r>
          </a:p>
          <a:p>
            <a:endParaRPr lang="it-IT" sz="49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i="1" dirty="0" smtClean="0"/>
              <a:t>Conservatori accreditati (art 44.bis CAD)</a:t>
            </a:r>
            <a:br>
              <a:rPr lang="it-IT" b="1" i="1" dirty="0" smtClean="0"/>
            </a:br>
            <a:endParaRPr lang="it-IT" dirty="0"/>
          </a:p>
        </p:txBody>
      </p:sp>
      <p:sp>
        <p:nvSpPr>
          <p:cNvPr id="3" name="Segnaposto contenuto 2"/>
          <p:cNvSpPr>
            <a:spLocks noGrp="1"/>
          </p:cNvSpPr>
          <p:nvPr>
            <p:ph sz="quarter" idx="1"/>
          </p:nvPr>
        </p:nvSpPr>
        <p:spPr/>
        <p:txBody>
          <a:bodyPr>
            <a:normAutofit/>
          </a:bodyPr>
          <a:lstStyle/>
          <a:p>
            <a:r>
              <a:rPr lang="it-IT" dirty="0" smtClean="0"/>
              <a:t>1</a:t>
            </a:r>
            <a:r>
              <a:rPr lang="it-IT" dirty="0"/>
              <a:t>. I soggetti pubblici e privati che svolgono attività di conservazione dei documenti informatici </a:t>
            </a:r>
            <a:r>
              <a:rPr lang="it-IT" dirty="0" smtClean="0"/>
              <a:t>e di </a:t>
            </a:r>
            <a:r>
              <a:rPr lang="it-IT" dirty="0"/>
              <a:t>certificazione dei relativi processi anche per conto di terzi ed intendono conseguire </a:t>
            </a:r>
            <a:r>
              <a:rPr lang="it-IT" dirty="0" smtClean="0"/>
              <a:t>il riconoscimento </a:t>
            </a:r>
            <a:r>
              <a:rPr lang="it-IT" dirty="0"/>
              <a:t>del possesso dei requisiti del livello più elevato, in termini di qualità e </a:t>
            </a:r>
            <a:r>
              <a:rPr lang="it-IT" dirty="0" smtClean="0"/>
              <a:t>di sicurezza</a:t>
            </a:r>
            <a:r>
              <a:rPr lang="it-IT" dirty="0"/>
              <a:t>, chiedono l’accreditamento presso </a:t>
            </a:r>
            <a:r>
              <a:rPr lang="it-IT" dirty="0" err="1"/>
              <a:t>DigitPA</a:t>
            </a:r>
            <a:r>
              <a:rPr lang="it-IT" dirty="0"/>
              <a:t>.</a:t>
            </a:r>
          </a:p>
          <a:p>
            <a:r>
              <a:rPr lang="it-IT" dirty="0" smtClean="0"/>
              <a:t>3</a:t>
            </a:r>
            <a:r>
              <a:rPr lang="it-IT" dirty="0"/>
              <a:t>. I soggetti privati di cui al comma 1 sono costituiti in società di capitali con capitale sociale </a:t>
            </a:r>
            <a:r>
              <a:rPr lang="it-IT" dirty="0" smtClean="0"/>
              <a:t>non inferiore </a:t>
            </a:r>
            <a:r>
              <a:rPr lang="it-IT" dirty="0"/>
              <a:t>a euro 200.000</a:t>
            </a:r>
            <a:r>
              <a:rPr lang="it-IT" dirty="0" smtClean="0"/>
              <a:t>.</a:t>
            </a:r>
          </a:p>
          <a:p>
            <a:pPr>
              <a:buNone/>
            </a:pPr>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Natura e organizzazione dei poli di conservazione</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Un polo di conservazione è una struttura complessa costituita da un insieme di </a:t>
            </a:r>
          </a:p>
          <a:p>
            <a:pPr lvl="1"/>
            <a:r>
              <a:rPr lang="it-IT" i="1" dirty="0" smtClean="0"/>
              <a:t>risorse organizzative</a:t>
            </a:r>
          </a:p>
          <a:p>
            <a:pPr lvl="1"/>
            <a:r>
              <a:rPr lang="it-IT" i="1" dirty="0" smtClean="0"/>
              <a:t>infrastrutture fisiche</a:t>
            </a:r>
          </a:p>
          <a:p>
            <a:pPr lvl="1"/>
            <a:r>
              <a:rPr lang="it-IT" i="1" dirty="0" smtClean="0"/>
              <a:t>risorse tecnologiche </a:t>
            </a:r>
            <a:r>
              <a:rPr lang="it-IT" dirty="0" smtClean="0"/>
              <a:t>(infrastrutture di rete, </a:t>
            </a:r>
            <a:r>
              <a:rPr lang="it-IT" dirty="0" err="1" smtClean="0"/>
              <a:t>hw</a:t>
            </a:r>
            <a:r>
              <a:rPr lang="it-IT" dirty="0" smtClean="0"/>
              <a:t>, </a:t>
            </a:r>
            <a:r>
              <a:rPr lang="it-IT" dirty="0" err="1" smtClean="0"/>
              <a:t>sw</a:t>
            </a:r>
            <a:r>
              <a:rPr lang="it-IT" dirty="0" smtClean="0"/>
              <a:t>, supporti</a:t>
            </a:r>
          </a:p>
          <a:p>
            <a:pPr lvl="1"/>
            <a:r>
              <a:rPr lang="it-IT" i="1" dirty="0" smtClean="0"/>
              <a:t>figure professionali altamente specializzate </a:t>
            </a:r>
            <a:r>
              <a:rPr lang="it-IT" dirty="0" smtClean="0"/>
              <a:t>(archivisti, informatici)</a:t>
            </a:r>
          </a:p>
          <a:p>
            <a:pPr lvl="1"/>
            <a:r>
              <a:rPr lang="it-IT" i="1" dirty="0" smtClean="0"/>
              <a:t>procedure rigorose e condivise e standard adeguati</a:t>
            </a:r>
          </a:p>
          <a:p>
            <a:r>
              <a:rPr lang="it-IT" dirty="0" smtClean="0"/>
              <a:t>In questo senso occorre valutare con attenzione i costi complessivi  e individuare tempestivamente le risorse da destinare al processo/sistema di conservazione</a:t>
            </a:r>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3284984"/>
            <a:ext cx="8534400" cy="758952"/>
          </a:xfrm>
        </p:spPr>
        <p:txBody>
          <a:bodyPr/>
          <a:lstStyle/>
          <a:p>
            <a:r>
              <a:rPr lang="it-IT" dirty="0" smtClean="0"/>
              <a:t>L’entità di accesso</a:t>
            </a:r>
            <a:endParaRPr lang="it-IT" dirty="0"/>
          </a:p>
        </p:txBody>
      </p:sp>
      <p:sp>
        <p:nvSpPr>
          <p:cNvPr id="3" name="Segnaposto contenuto 2"/>
          <p:cNvSpPr>
            <a:spLocks noGrp="1"/>
          </p:cNvSpPr>
          <p:nvPr>
            <p:ph sz="quarter" idx="1"/>
          </p:nvPr>
        </p:nvSpPr>
        <p:spPr/>
        <p:txBody>
          <a:bodyPr/>
          <a:lstStyle/>
          <a:p>
            <a:endParaRPr lang="it-IT"/>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Diritto di accesso</a:t>
            </a:r>
            <a:endParaRPr lang="it-IT" dirty="0"/>
          </a:p>
        </p:txBody>
      </p:sp>
      <p:sp>
        <p:nvSpPr>
          <p:cNvPr id="3" name="Segnaposto contenuto 2"/>
          <p:cNvSpPr>
            <a:spLocks noGrp="1"/>
          </p:cNvSpPr>
          <p:nvPr>
            <p:ph sz="quarter" idx="1"/>
          </p:nvPr>
        </p:nvSpPr>
        <p:spPr/>
        <p:txBody>
          <a:bodyPr/>
          <a:lstStyle/>
          <a:p>
            <a:r>
              <a:rPr lang="it-IT" dirty="0" smtClean="0"/>
              <a:t>Diritto che i soggetti interessati hanno di accedere ed eventualmente ottenere copia della documentazione su cui hanno interesse (legge 241/90 e legge 12/2005)</a:t>
            </a:r>
          </a:p>
          <a:p>
            <a:r>
              <a:rPr lang="it-IT" dirty="0" smtClean="0"/>
              <a:t>Garanzia essenziale di trasparenza amministrativa</a:t>
            </a:r>
          </a:p>
          <a:p>
            <a:r>
              <a:rPr lang="it-IT" dirty="0" smtClean="0"/>
              <a:t>Si esercita su documenti che in sostanza sono conservati negli archivi correnti e di deposito</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Consultabilità</a:t>
            </a:r>
            <a:endParaRPr lang="it-IT" dirty="0"/>
          </a:p>
        </p:txBody>
      </p:sp>
      <p:sp>
        <p:nvSpPr>
          <p:cNvPr id="3" name="Segnaposto contenuto 2"/>
          <p:cNvSpPr>
            <a:spLocks noGrp="1"/>
          </p:cNvSpPr>
          <p:nvPr>
            <p:ph sz="quarter" idx="1"/>
          </p:nvPr>
        </p:nvSpPr>
        <p:spPr/>
        <p:txBody>
          <a:bodyPr>
            <a:normAutofit/>
          </a:bodyPr>
          <a:lstStyle/>
          <a:p>
            <a:r>
              <a:rPr lang="it-IT" dirty="0" err="1" smtClean="0"/>
              <a:t>Consultabilità</a:t>
            </a:r>
            <a:r>
              <a:rPr lang="it-IT" dirty="0" smtClean="0"/>
              <a:t>: diritto di prendere visione dei documenti conservati in un archivio, con particolare riferimento agli archivi storici. </a:t>
            </a:r>
          </a:p>
          <a:p>
            <a:r>
              <a:rPr lang="it-IT" dirty="0" smtClean="0"/>
              <a:t>La </a:t>
            </a:r>
            <a:r>
              <a:rPr lang="it-IT" dirty="0" err="1" smtClean="0"/>
              <a:t>consultabilità</a:t>
            </a:r>
            <a:r>
              <a:rPr lang="it-IT" dirty="0" smtClean="0"/>
              <a:t> è subordinata ad un’ampia gamma di indicazioni normative che consentono/non </a:t>
            </a:r>
            <a:r>
              <a:rPr lang="it-IT" dirty="0"/>
              <a:t>consentono a diverse tipologie di utenti di usufruire dei contenuti </a:t>
            </a:r>
            <a:r>
              <a:rPr lang="it-IT" dirty="0" smtClean="0"/>
              <a:t>informativi</a:t>
            </a: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Entità di accesso: una definizione e le sue conseguenze</a:t>
            </a:r>
            <a:endParaRPr lang="it-IT" dirty="0"/>
          </a:p>
        </p:txBody>
      </p:sp>
      <p:sp>
        <p:nvSpPr>
          <p:cNvPr id="3" name="Segnaposto contenuto 2"/>
          <p:cNvSpPr>
            <a:spLocks noGrp="1"/>
          </p:cNvSpPr>
          <p:nvPr>
            <p:ph sz="quarter" idx="1"/>
          </p:nvPr>
        </p:nvSpPr>
        <p:spPr/>
        <p:txBody>
          <a:bodyPr/>
          <a:lstStyle/>
          <a:p>
            <a:r>
              <a:rPr lang="it-IT" dirty="0"/>
              <a:t>Secondo il modello proposto da OAIS </a:t>
            </a:r>
            <a:r>
              <a:rPr lang="it-IT" dirty="0" smtClean="0"/>
              <a:t>l'entità </a:t>
            </a:r>
            <a:r>
              <a:rPr lang="it-IT" dirty="0"/>
              <a:t>di accesso “fornisce i servizi e le funzioni che supportano gli utilizzatori nel determinare l’esistenza, la descrizione, la collocazione e la disponibilità di informazioni conservate nel sistema, e che consentono agli utilizzatori di richiedere e ricevere informazioni”.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L’oggetto dell’accesso</a:t>
            </a:r>
            <a:endParaRPr lang="it-IT" dirty="0"/>
          </a:p>
        </p:txBody>
      </p:sp>
      <p:sp>
        <p:nvSpPr>
          <p:cNvPr id="3" name="Segnaposto contenuto 2"/>
          <p:cNvSpPr>
            <a:spLocks noGrp="1"/>
          </p:cNvSpPr>
          <p:nvPr>
            <p:ph sz="quarter" idx="1"/>
          </p:nvPr>
        </p:nvSpPr>
        <p:spPr/>
        <p:txBody>
          <a:bodyPr>
            <a:normAutofit/>
          </a:bodyPr>
          <a:lstStyle/>
          <a:p>
            <a:r>
              <a:rPr lang="en-US" dirty="0" err="1"/>
              <a:t>L'accesso</a:t>
            </a:r>
            <a:r>
              <a:rPr lang="en-US" dirty="0"/>
              <a:t> è </a:t>
            </a:r>
            <a:r>
              <a:rPr lang="en-US" dirty="0" err="1" smtClean="0"/>
              <a:t>una</a:t>
            </a:r>
            <a:r>
              <a:rPr lang="en-US" dirty="0" smtClean="0"/>
              <a:t> </a:t>
            </a:r>
            <a:r>
              <a:rPr lang="en-US" dirty="0" err="1"/>
              <a:t>entità</a:t>
            </a:r>
            <a:r>
              <a:rPr lang="en-US" dirty="0"/>
              <a:t> </a:t>
            </a:r>
            <a:r>
              <a:rPr lang="en-US" dirty="0" err="1"/>
              <a:t>che</a:t>
            </a:r>
            <a:r>
              <a:rPr lang="en-US" dirty="0"/>
              <a:t> </a:t>
            </a:r>
            <a:r>
              <a:rPr lang="en-US" dirty="0" err="1"/>
              <a:t>agisce</a:t>
            </a:r>
            <a:r>
              <a:rPr lang="en-US" dirty="0"/>
              <a:t> </a:t>
            </a:r>
            <a:r>
              <a:rPr lang="en-US" dirty="0" err="1"/>
              <a:t>su</a:t>
            </a:r>
            <a:r>
              <a:rPr lang="en-US" dirty="0"/>
              <a:t> un Open Archival Information System (OAIS): “</a:t>
            </a:r>
            <a:r>
              <a:rPr lang="en-US" i="1" dirty="0"/>
              <a:t>An archive, consisting of an organization of people and systems, that has accepted the responsibility to preserve information and make it available for a Designated Community. </a:t>
            </a:r>
            <a:endParaRPr lang="it-IT" dirty="0"/>
          </a:p>
          <a:p>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Il concetto di archivio in OAIS = sistema archivio</a:t>
            </a:r>
            <a:endParaRPr lang="it-IT" dirty="0"/>
          </a:p>
        </p:txBody>
      </p:sp>
      <p:sp>
        <p:nvSpPr>
          <p:cNvPr id="3" name="Segnaposto contenuto 2"/>
          <p:cNvSpPr>
            <a:spLocks noGrp="1"/>
          </p:cNvSpPr>
          <p:nvPr>
            <p:ph sz="quarter" idx="1"/>
          </p:nvPr>
        </p:nvSpPr>
        <p:spPr/>
        <p:txBody>
          <a:bodyPr/>
          <a:lstStyle/>
          <a:p>
            <a:r>
              <a:rPr lang="it-IT" dirty="0" smtClean="0"/>
              <a:t>Parlare di “</a:t>
            </a:r>
            <a:r>
              <a:rPr lang="en-US" i="1" dirty="0" smtClean="0"/>
              <a:t>consisting of an organization of people and systems” </a:t>
            </a:r>
            <a:r>
              <a:rPr lang="en-US" dirty="0" err="1" smtClean="0"/>
              <a:t>significa</a:t>
            </a:r>
            <a:r>
              <a:rPr lang="en-US" dirty="0" smtClean="0"/>
              <a:t> </a:t>
            </a:r>
            <a:r>
              <a:rPr lang="en-US" dirty="0" err="1" smtClean="0"/>
              <a:t>prendere</a:t>
            </a:r>
            <a:r>
              <a:rPr lang="en-US" dirty="0" smtClean="0"/>
              <a:t> </a:t>
            </a:r>
            <a:r>
              <a:rPr lang="en-US" dirty="0" err="1" smtClean="0"/>
              <a:t>atto</a:t>
            </a:r>
            <a:r>
              <a:rPr lang="en-US" dirty="0" smtClean="0"/>
              <a:t> </a:t>
            </a:r>
            <a:r>
              <a:rPr lang="en-US" dirty="0" err="1" smtClean="0"/>
              <a:t>che</a:t>
            </a:r>
            <a:r>
              <a:rPr lang="en-US" dirty="0" smtClean="0"/>
              <a:t> </a:t>
            </a:r>
            <a:r>
              <a:rPr lang="en-US" dirty="0" err="1" smtClean="0"/>
              <a:t>l’archivio</a:t>
            </a:r>
            <a:r>
              <a:rPr lang="en-US" dirty="0" smtClean="0"/>
              <a:t> non è solo </a:t>
            </a:r>
            <a:r>
              <a:rPr lang="en-US" dirty="0" err="1" smtClean="0"/>
              <a:t>documenti</a:t>
            </a:r>
            <a:r>
              <a:rPr lang="en-US" dirty="0" smtClean="0"/>
              <a:t> ma un </a:t>
            </a:r>
            <a:r>
              <a:rPr lang="en-US" dirty="0" err="1" smtClean="0"/>
              <a:t>insieme</a:t>
            </a:r>
            <a:r>
              <a:rPr lang="en-US" dirty="0" smtClean="0"/>
              <a:t> </a:t>
            </a:r>
            <a:r>
              <a:rPr lang="en-US" dirty="0" err="1" smtClean="0"/>
              <a:t>di</a:t>
            </a:r>
            <a:r>
              <a:rPr lang="en-US" dirty="0" smtClean="0"/>
              <a:t> </a:t>
            </a:r>
            <a:r>
              <a:rPr lang="en-US" dirty="0" err="1" smtClean="0"/>
              <a:t>persone</a:t>
            </a:r>
            <a:r>
              <a:rPr lang="en-US" dirty="0" smtClean="0"/>
              <a:t>, </a:t>
            </a:r>
            <a:r>
              <a:rPr lang="en-US" dirty="0" err="1" smtClean="0"/>
              <a:t>funzioni</a:t>
            </a:r>
            <a:r>
              <a:rPr lang="en-US" dirty="0" smtClean="0"/>
              <a:t> e </a:t>
            </a:r>
            <a:r>
              <a:rPr lang="en-US" dirty="0" err="1" smtClean="0"/>
              <a:t>attività</a:t>
            </a:r>
            <a:r>
              <a:rPr lang="en-US" dirty="0" smtClean="0"/>
              <a:t>.</a:t>
            </a:r>
          </a:p>
          <a:p>
            <a:r>
              <a:rPr lang="en-US" dirty="0" err="1" smtClean="0"/>
              <a:t>L’archivio</a:t>
            </a:r>
            <a:r>
              <a:rPr lang="en-US" dirty="0" smtClean="0"/>
              <a:t> e </a:t>
            </a:r>
            <a:r>
              <a:rPr lang="en-US" dirty="0" err="1" smtClean="0"/>
              <a:t>il</a:t>
            </a:r>
            <a:r>
              <a:rPr lang="en-US" dirty="0" smtClean="0"/>
              <a:t> </a:t>
            </a:r>
            <a:r>
              <a:rPr lang="en-US" dirty="0" err="1" smtClean="0"/>
              <a:t>sistema</a:t>
            </a:r>
            <a:r>
              <a:rPr lang="en-US" dirty="0" smtClean="0"/>
              <a:t> </a:t>
            </a:r>
            <a:r>
              <a:rPr lang="en-US" dirty="0" err="1" smtClean="0"/>
              <a:t>archivio</a:t>
            </a:r>
            <a:r>
              <a:rPr lang="en-US" dirty="0" smtClean="0"/>
              <a:t> </a:t>
            </a:r>
            <a:r>
              <a:rPr lang="en-US" dirty="0" err="1" smtClean="0"/>
              <a:t>inteso</a:t>
            </a:r>
            <a:r>
              <a:rPr lang="en-US" dirty="0" smtClean="0"/>
              <a:t> come </a:t>
            </a:r>
            <a:r>
              <a:rPr lang="en-US" dirty="0" err="1" smtClean="0"/>
              <a:t>entità</a:t>
            </a:r>
            <a:r>
              <a:rPr lang="en-US" dirty="0" smtClean="0"/>
              <a:t> </a:t>
            </a:r>
            <a:r>
              <a:rPr lang="en-US" dirty="0" err="1" smtClean="0"/>
              <a:t>complessa</a:t>
            </a:r>
            <a:r>
              <a:rPr lang="en-US" dirty="0" smtClean="0"/>
              <a:t> </a:t>
            </a:r>
            <a:r>
              <a:rPr lang="en-US" dirty="0" err="1" smtClean="0"/>
              <a:t>da</a:t>
            </a:r>
            <a:r>
              <a:rPr lang="en-US" dirty="0" smtClean="0"/>
              <a:t> </a:t>
            </a:r>
            <a:r>
              <a:rPr lang="en-US" dirty="0" err="1" smtClean="0"/>
              <a:t>valutare</a:t>
            </a:r>
            <a:r>
              <a:rPr lang="en-US" dirty="0" smtClean="0"/>
              <a:t> in </a:t>
            </a:r>
            <a:r>
              <a:rPr lang="en-US" dirty="0" err="1" smtClean="0"/>
              <a:t>ogni</a:t>
            </a:r>
            <a:r>
              <a:rPr lang="en-US" dirty="0" smtClean="0"/>
              <a:t> </a:t>
            </a:r>
            <a:r>
              <a:rPr lang="en-US" dirty="0" err="1" smtClean="0"/>
              <a:t>sua</a:t>
            </a:r>
            <a:r>
              <a:rPr lang="en-US" dirty="0" smtClean="0"/>
              <a:t> </a:t>
            </a:r>
            <a:r>
              <a:rPr lang="en-US" dirty="0" err="1" smtClean="0"/>
              <a:t>dimensione</a:t>
            </a: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Una accezione complessa dell’accesso</a:t>
            </a:r>
            <a:endParaRPr lang="it-IT" dirty="0"/>
          </a:p>
        </p:txBody>
      </p:sp>
      <p:sp>
        <p:nvSpPr>
          <p:cNvPr id="3" name="Segnaposto contenuto 2"/>
          <p:cNvSpPr>
            <a:spLocks noGrp="1"/>
          </p:cNvSpPr>
          <p:nvPr>
            <p:ph sz="quarter" idx="1"/>
          </p:nvPr>
        </p:nvSpPr>
        <p:spPr/>
        <p:txBody>
          <a:bodyPr>
            <a:normAutofit/>
          </a:bodyPr>
          <a:lstStyle/>
          <a:p>
            <a:r>
              <a:rPr lang="it-IT" dirty="0" smtClean="0"/>
              <a:t>Così come si passa dall’archivio al sistema archivio si deve passare dall’esigenza di accesso/consultazione al sistema di accesso che coerentemente a OAIS deve essere recepito non come un’attività a valle ma come un complesso di persone funzioni e procedure che si sviluppano nel tempo e il cui esito ultimo è quello di garantire l’esibizione dei contenuti informativi nel tempo</a:t>
            </a:r>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Le complessità dell’accesso al sistema archivio</a:t>
            </a:r>
            <a:endParaRPr lang="it-IT" dirty="0"/>
          </a:p>
        </p:txBody>
      </p:sp>
      <p:sp>
        <p:nvSpPr>
          <p:cNvPr id="3" name="Segnaposto contenuto 2"/>
          <p:cNvSpPr>
            <a:spLocks noGrp="1"/>
          </p:cNvSpPr>
          <p:nvPr>
            <p:ph sz="quarter" idx="1"/>
          </p:nvPr>
        </p:nvSpPr>
        <p:spPr/>
        <p:txBody>
          <a:bodyPr>
            <a:normAutofit/>
          </a:bodyPr>
          <a:lstStyle/>
          <a:p>
            <a:r>
              <a:rPr lang="it-IT" dirty="0" smtClean="0"/>
              <a:t>Le funzionalità dell’accesso non si limitano al semplice recupero di determinate informazioni </a:t>
            </a:r>
          </a:p>
          <a:p>
            <a:r>
              <a:rPr lang="it-IT" dirty="0" smtClean="0"/>
              <a:t>Includono anche le procedure di comunicazione con le diverse tipologie di utenti in modo da consentire agli utenti stessi di ricevere richieste, applicare controlli sui limiti d’accesso delle informazioni protette e gestire le richieste d’accesso fino alla loro evasione, con la generazione della risposta e la sua restituzione al richiedente nei termini e nei limiti previsti dalla richiesta</a:t>
            </a:r>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componenti</a:t>
            </a:r>
            <a:endParaRPr lang="it-IT" dirty="0"/>
          </a:p>
        </p:txBody>
      </p:sp>
      <p:sp>
        <p:nvSpPr>
          <p:cNvPr id="3" name="Segnaposto contenuto 2"/>
          <p:cNvSpPr>
            <a:spLocks noGrp="1"/>
          </p:cNvSpPr>
          <p:nvPr>
            <p:ph sz="quarter" idx="1"/>
          </p:nvPr>
        </p:nvSpPr>
        <p:spPr/>
        <p:txBody>
          <a:bodyPr>
            <a:normAutofit fontScale="85000" lnSpcReduction="20000"/>
          </a:bodyPr>
          <a:lstStyle/>
          <a:p>
            <a:r>
              <a:rPr lang="it-IT" dirty="0" smtClean="0"/>
              <a:t>Parlare di entità di accesso significa quindi progettare e realizzare un sistema che consenta di descrivere, organizzare, individuare e distinguere all'interno di un polo di conservazione: </a:t>
            </a:r>
          </a:p>
          <a:p>
            <a:r>
              <a:rPr lang="it-IT" dirty="0" smtClean="0"/>
              <a:t>gli </a:t>
            </a:r>
            <a:r>
              <a:rPr lang="it-IT" b="1" dirty="0" smtClean="0"/>
              <a:t>oggetti</a:t>
            </a:r>
            <a:r>
              <a:rPr lang="it-IT" dirty="0" smtClean="0"/>
              <a:t> (fondi, serie, fascicoli, singoli documenti)</a:t>
            </a:r>
          </a:p>
          <a:p>
            <a:r>
              <a:rPr lang="it-IT" dirty="0" smtClean="0"/>
              <a:t>gli </a:t>
            </a:r>
            <a:r>
              <a:rPr lang="it-IT" b="1" dirty="0" smtClean="0"/>
              <a:t>attori</a:t>
            </a:r>
            <a:r>
              <a:rPr lang="it-IT" dirty="0" smtClean="0"/>
              <a:t> (categorie di utenti interessati all'accesso)</a:t>
            </a:r>
          </a:p>
          <a:p>
            <a:r>
              <a:rPr lang="it-IT" dirty="0" smtClean="0"/>
              <a:t>le </a:t>
            </a:r>
            <a:r>
              <a:rPr lang="it-IT" b="1" dirty="0" smtClean="0"/>
              <a:t>modalità</a:t>
            </a:r>
            <a:r>
              <a:rPr lang="it-IT" dirty="0" smtClean="0"/>
              <a:t> (accesso pubblico o con restrizioni sulla base dei privilegi degli specifici utenti, accesso diretto o mediato), </a:t>
            </a:r>
          </a:p>
          <a:p>
            <a:r>
              <a:rPr lang="it-IT" dirty="0" smtClean="0"/>
              <a:t>le </a:t>
            </a:r>
            <a:r>
              <a:rPr lang="it-IT" b="1" dirty="0" smtClean="0"/>
              <a:t>procedure</a:t>
            </a:r>
            <a:endParaRPr lang="it-IT" dirty="0" smtClean="0"/>
          </a:p>
          <a:p>
            <a:r>
              <a:rPr lang="it-IT" dirty="0" smtClean="0"/>
              <a:t>gli </a:t>
            </a:r>
            <a:r>
              <a:rPr lang="it-IT" b="1" dirty="0" smtClean="0"/>
              <a:t>strument</a:t>
            </a:r>
            <a:r>
              <a:rPr lang="it-IT" dirty="0" smtClean="0"/>
              <a:t>i (profili, metadati, strumenti di ricerca archivistici) e </a:t>
            </a:r>
          </a:p>
          <a:p>
            <a:r>
              <a:rPr lang="it-IT" dirty="0" smtClean="0"/>
              <a:t>la </a:t>
            </a:r>
            <a:r>
              <a:rPr lang="it-IT" b="1" dirty="0" smtClean="0"/>
              <a:t>restituzione</a:t>
            </a:r>
            <a:r>
              <a:rPr lang="it-IT" dirty="0" smtClean="0"/>
              <a:t> (modalità e procedura di restituzione delle informazioni e loro esibizione all'utente)</a:t>
            </a:r>
          </a:p>
          <a:p>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Nuove prospettive</a:t>
            </a:r>
            <a:endParaRPr lang="it-IT" dirty="0"/>
          </a:p>
        </p:txBody>
      </p:sp>
      <p:sp>
        <p:nvSpPr>
          <p:cNvPr id="3" name="Segnaposto contenuto 2"/>
          <p:cNvSpPr>
            <a:spLocks noGrp="1"/>
          </p:cNvSpPr>
          <p:nvPr>
            <p:ph sz="quarter" idx="1"/>
          </p:nvPr>
        </p:nvSpPr>
        <p:spPr/>
        <p:txBody>
          <a:bodyPr>
            <a:normAutofit/>
          </a:bodyPr>
          <a:lstStyle/>
          <a:p>
            <a:r>
              <a:rPr lang="it-IT" dirty="0" smtClean="0"/>
              <a:t>Le strategie di accesso e consultazione appaiono profondamente trasformate in ambiente digitale, per quanto esse abbiano sempre rappresentato un terreno assai infido, con il quale l’archivistica si è sempre dovuta confrontare sia dal punto di vista della elaborazione degli strumenti che da quello dell’applicazione di norme puntuali.</a:t>
            </a:r>
          </a:p>
          <a:p>
            <a:r>
              <a:rPr lang="it-IT" dirty="0" smtClean="0"/>
              <a:t>Al tempo stesso la disponibilità di archivi informatici rende possibile il superamento di limiti “classici” della descrizione e della ricerca archivistica.</a:t>
            </a:r>
          </a:p>
          <a:p>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Entità di accesso: costruire a monte un’esigenza che si manifesta a valle</a:t>
            </a:r>
            <a:endParaRPr lang="it-IT" dirty="0"/>
          </a:p>
        </p:txBody>
      </p:sp>
      <p:sp>
        <p:nvSpPr>
          <p:cNvPr id="3" name="Segnaposto contenuto 2"/>
          <p:cNvSpPr>
            <a:spLocks noGrp="1"/>
          </p:cNvSpPr>
          <p:nvPr>
            <p:ph sz="quarter" idx="1"/>
          </p:nvPr>
        </p:nvSpPr>
        <p:spPr/>
        <p:txBody>
          <a:bodyPr>
            <a:normAutofit fontScale="92500" lnSpcReduction="20000"/>
          </a:bodyPr>
          <a:lstStyle/>
          <a:p>
            <a:r>
              <a:rPr lang="it-IT" dirty="0" smtClean="0"/>
              <a:t>L’entità’ di accesso è un elemento inevitabilmente connesso al resto del sistema di gestione documentale ma dotato al tempo stesso di forte specificità</a:t>
            </a:r>
          </a:p>
          <a:p>
            <a:r>
              <a:rPr lang="it-IT" dirty="0" smtClean="0"/>
              <a:t>La formula alla luce della quale valutarla è in ultima analisi quella del rapporto tra </a:t>
            </a:r>
            <a:r>
              <a:rPr lang="it-IT" b="1" dirty="0" smtClean="0"/>
              <a:t>input</a:t>
            </a:r>
            <a:r>
              <a:rPr lang="it-IT" dirty="0" smtClean="0"/>
              <a:t> e </a:t>
            </a:r>
            <a:r>
              <a:rPr lang="it-IT" b="1" dirty="0" smtClean="0"/>
              <a:t>output</a:t>
            </a:r>
            <a:r>
              <a:rPr lang="it-IT" dirty="0" smtClean="0"/>
              <a:t>, cioè delle aspettative e delle modalità di individuazione e restituzione dei documenti e delle descrizioni immessi nel sistema nel momento di formazione dell’archivio</a:t>
            </a:r>
          </a:p>
          <a:p>
            <a:r>
              <a:rPr lang="it-IT" dirty="0" smtClean="0"/>
              <a:t>Ciò significa che anche le funzionalità di accesso in termini di standard di descrizione, metadati, strumenti e finalità devono essere attentamente valutate al momento  della progettazione complessiva, in modo da armonizzarle con l’insieme del sistema di produzione e conservazione</a:t>
            </a:r>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Input /output</a:t>
            </a:r>
            <a:endParaRPr lang="it-IT" dirty="0"/>
          </a:p>
        </p:txBody>
      </p:sp>
      <p:sp>
        <p:nvSpPr>
          <p:cNvPr id="3" name="Segnaposto contenuto 2"/>
          <p:cNvSpPr>
            <a:spLocks noGrp="1"/>
          </p:cNvSpPr>
          <p:nvPr>
            <p:ph sz="quarter" idx="1"/>
          </p:nvPr>
        </p:nvSpPr>
        <p:spPr/>
        <p:txBody>
          <a:bodyPr>
            <a:normAutofit/>
          </a:bodyPr>
          <a:lstStyle/>
          <a:p>
            <a:r>
              <a:rPr lang="it-IT" b="1" dirty="0" smtClean="0"/>
              <a:t>Input</a:t>
            </a:r>
            <a:r>
              <a:rPr lang="it-IT" dirty="0" smtClean="0"/>
              <a:t>: “costruzione” dell’archivio (produzione, organizzazione e utilizzazione dei documenti, generazione dei metadati)</a:t>
            </a:r>
          </a:p>
          <a:p>
            <a:r>
              <a:rPr lang="it-IT" b="1" dirty="0" smtClean="0"/>
              <a:t>Output</a:t>
            </a:r>
            <a:r>
              <a:rPr lang="it-IT" dirty="0" smtClean="0"/>
              <a:t>: accesso e consultazione (definizione degli strumenti, individuazione delle funzionalità di ricerca, modelli di restituzione, tipologie di esibizione)</a:t>
            </a:r>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costruzione di un archivio</a:t>
            </a:r>
            <a:endParaRPr lang="it-IT" dirty="0"/>
          </a:p>
        </p:txBody>
      </p:sp>
      <p:sp>
        <p:nvSpPr>
          <p:cNvPr id="3" name="Segnaposto contenuto 2"/>
          <p:cNvSpPr>
            <a:spLocks noGrp="1"/>
          </p:cNvSpPr>
          <p:nvPr>
            <p:ph sz="quarter" idx="1"/>
          </p:nvPr>
        </p:nvSpPr>
        <p:spPr/>
        <p:txBody>
          <a:bodyPr>
            <a:normAutofit/>
          </a:bodyPr>
          <a:lstStyle/>
          <a:p>
            <a:r>
              <a:rPr lang="it-IT" dirty="0" smtClean="0"/>
              <a:t>Fatte salve le considerazioni sviluppate in precedenza sulla spiccata granularità della produzione archivistica digitale e sulla forte articolazione che caratterizza i soggetti produttori il modello di sedimentazione su cui l’archivio si forma non sembra potere sfuggire a quello “canonico”, strutturato, </a:t>
            </a:r>
            <a:r>
              <a:rPr lang="it-IT" dirty="0" err="1" smtClean="0"/>
              <a:t>multilivellare</a:t>
            </a:r>
            <a:r>
              <a:rPr lang="it-IT" dirty="0" smtClean="0"/>
              <a:t> e fondato  sulla classificazione e sul </a:t>
            </a:r>
            <a:r>
              <a:rPr lang="it-IT" dirty="0" err="1" smtClean="0"/>
              <a:t>titolario</a:t>
            </a:r>
            <a:endParaRPr lang="it-IT" dirty="0" smtClean="0"/>
          </a:p>
          <a:p>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Accedere e consultare</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Le modalità secondo le quali si interroga un archivio digitale sono complesse e dinamiche e possono/devono essere svincolate da rigidi modelli gerarchici</a:t>
            </a:r>
          </a:p>
          <a:p>
            <a:r>
              <a:rPr lang="it-IT" dirty="0" smtClean="0"/>
              <a:t>Gli strumenti di accesso possono/devono rispondere agli utenti e non alla struttura archivistica</a:t>
            </a:r>
          </a:p>
          <a:p>
            <a:r>
              <a:rPr lang="it-IT" dirty="0" smtClean="0"/>
              <a:t>Non “come cerco” ma “cosa trovo” (contestualizzazione delle risposte alle interrogazioni)</a:t>
            </a:r>
          </a:p>
          <a:p>
            <a:r>
              <a:rPr lang="it-IT" dirty="0" smtClean="0"/>
              <a:t>L’esigenza di prevedere le esigenze delle diverse tipologie di utenti (</a:t>
            </a:r>
            <a:r>
              <a:rPr lang="it-IT" dirty="0" err="1" smtClean="0"/>
              <a:t>user</a:t>
            </a:r>
            <a:r>
              <a:rPr lang="it-IT" dirty="0" smtClean="0"/>
              <a:t> test)</a:t>
            </a:r>
          </a:p>
          <a:p>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Ridefinizione degli strumenti</a:t>
            </a:r>
            <a:endParaRPr lang="it-IT" dirty="0"/>
          </a:p>
        </p:txBody>
      </p:sp>
      <p:sp>
        <p:nvSpPr>
          <p:cNvPr id="3" name="Segnaposto contenuto 2"/>
          <p:cNvSpPr>
            <a:spLocks noGrp="1"/>
          </p:cNvSpPr>
          <p:nvPr>
            <p:ph sz="quarter" idx="1"/>
          </p:nvPr>
        </p:nvSpPr>
        <p:spPr/>
        <p:txBody>
          <a:bodyPr>
            <a:normAutofit/>
          </a:bodyPr>
          <a:lstStyle/>
          <a:p>
            <a:r>
              <a:rPr lang="it-IT" dirty="0" smtClean="0"/>
              <a:t>Da </a:t>
            </a:r>
            <a:r>
              <a:rPr lang="it-IT" dirty="0"/>
              <a:t>un punto di vista concettuale la prima conseguenza forte è quella della trasformazione profonda che </a:t>
            </a:r>
            <a:r>
              <a:rPr lang="it-IT" dirty="0" smtClean="0"/>
              <a:t>investe (o investirà) </a:t>
            </a:r>
            <a:r>
              <a:rPr lang="it-IT" dirty="0"/>
              <a:t>quelli che </a:t>
            </a:r>
            <a:r>
              <a:rPr lang="it-IT" dirty="0" smtClean="0"/>
              <a:t>definiamo </a:t>
            </a:r>
            <a:r>
              <a:rPr lang="it-IT" dirty="0"/>
              <a:t>strumenti di ricerca archivistici.</a:t>
            </a:r>
          </a:p>
          <a:p>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scomparsa degli inventari? </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Alla luce di un’elaborazione concettuale secolare  disponiamo di un ampio e consolidato numero di strumenti di ricerca</a:t>
            </a:r>
          </a:p>
          <a:p>
            <a:r>
              <a:rPr lang="it-IT" dirty="0" smtClean="0"/>
              <a:t>Tali strumenti nel contesto degli archivi informatici tenderanno a scomparire o, quanto meno, a modificarsi sostanzialmente rispetto alle forme che conosciamo.</a:t>
            </a:r>
          </a:p>
          <a:p>
            <a:r>
              <a:rPr lang="it-IT" dirty="0" smtClean="0"/>
              <a:t>La sperimentazione e la valutazione degli strumenti di ricerca in chiave storico culturale nell’ambito degli archivi informatici è però ancora in una fase embrionale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3284984"/>
            <a:ext cx="8534400" cy="758952"/>
          </a:xfrm>
        </p:spPr>
        <p:txBody>
          <a:bodyPr/>
          <a:lstStyle/>
          <a:p>
            <a:r>
              <a:rPr lang="it-IT" dirty="0" smtClean="0"/>
              <a:t>Elementi di progettazione</a:t>
            </a:r>
            <a:endParaRPr lang="it-IT" dirty="0"/>
          </a:p>
        </p:txBody>
      </p:sp>
      <p:sp>
        <p:nvSpPr>
          <p:cNvPr id="3" name="Segnaposto contenuto 2"/>
          <p:cNvSpPr>
            <a:spLocks noGrp="1"/>
          </p:cNvSpPr>
          <p:nvPr>
            <p:ph sz="quarter" idx="1"/>
          </p:nvPr>
        </p:nvSpPr>
        <p:spPr/>
        <p:txBody>
          <a:bodyPr/>
          <a:lstStyle/>
          <a:p>
            <a:endParaRPr lang="it-IT"/>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Scenari di riferimento</a:t>
            </a:r>
            <a:endParaRPr lang="it-IT" dirty="0"/>
          </a:p>
        </p:txBody>
      </p:sp>
      <p:sp>
        <p:nvSpPr>
          <p:cNvPr id="3" name="Segnaposto contenuto 2"/>
          <p:cNvSpPr>
            <a:spLocks noGrp="1"/>
          </p:cNvSpPr>
          <p:nvPr>
            <p:ph sz="quarter" idx="1"/>
          </p:nvPr>
        </p:nvSpPr>
        <p:spPr/>
        <p:txBody>
          <a:bodyPr>
            <a:normAutofit/>
          </a:bodyPr>
          <a:lstStyle/>
          <a:p>
            <a:r>
              <a:rPr lang="it-IT" dirty="0" smtClean="0"/>
              <a:t>Premessa ineludibile all'attività di progettazione è la constatazione che un Polo, anche e soprattutto per quello che riguarda l'accesso, dovrà confrontarsi con una realtà pregressa fortemente articolata non potendo e non dovendo imporre ai singoli soggetti le proprie scelte ma piuttosto garantendo l'elasticità necessaria a rispondere alle molteplici esigenze che potranno manifestarsi.</a:t>
            </a:r>
          </a:p>
          <a:p>
            <a:endParaRPr lang="it-IT"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La prima attività: analisi del pregresso</a:t>
            </a:r>
            <a:endParaRPr lang="it-IT" dirty="0"/>
          </a:p>
        </p:txBody>
      </p:sp>
      <p:sp>
        <p:nvSpPr>
          <p:cNvPr id="3" name="Segnaposto contenuto 2"/>
          <p:cNvSpPr>
            <a:spLocks noGrp="1"/>
          </p:cNvSpPr>
          <p:nvPr>
            <p:ph sz="quarter" idx="1"/>
          </p:nvPr>
        </p:nvSpPr>
        <p:spPr/>
        <p:txBody>
          <a:bodyPr/>
          <a:lstStyle/>
          <a:p>
            <a:r>
              <a:rPr lang="it-IT" dirty="0" smtClean="0"/>
              <a:t>Nella progettazione complessiva dell'intero sistema e in quella dell'entità di acceso in particolare ci si dovrà quindi attentamente confrontare con un'accurata analisi preliminare delle caratteristiche complessive del contesto all'interno del quale si dovrà calare il sistema stesso</a:t>
            </a:r>
            <a:endParaRPr lang="it-IT"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Elementi generali</a:t>
            </a:r>
            <a:endParaRPr lang="it-IT" dirty="0"/>
          </a:p>
        </p:txBody>
      </p:sp>
      <p:sp>
        <p:nvSpPr>
          <p:cNvPr id="3" name="Segnaposto contenuto 2"/>
          <p:cNvSpPr>
            <a:spLocks noGrp="1"/>
          </p:cNvSpPr>
          <p:nvPr>
            <p:ph sz="quarter" idx="1"/>
          </p:nvPr>
        </p:nvSpPr>
        <p:spPr/>
        <p:txBody>
          <a:bodyPr/>
          <a:lstStyle/>
          <a:p>
            <a:r>
              <a:rPr lang="it-IT" dirty="0" smtClean="0"/>
              <a:t>Si ritiene opportuno che in fase di progettazione e realizzazione ci si confronti attentamente con una serie di elementi di natura generale e particolare che influenzano in maniera decisiva l’architettura e le funzionalità dell’entità di accesso. Si elencano di seguito i temi da considerarsi centrali al riguardo.</a:t>
            </a:r>
          </a:p>
          <a:p>
            <a:endParaRPr lang="it-IT"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i="1" dirty="0" smtClean="0"/>
              <a:t>a) Dimensione organizzativa</a:t>
            </a:r>
            <a:r>
              <a:rPr lang="it-IT" dirty="0" smtClean="0"/>
              <a:t/>
            </a:r>
            <a:br>
              <a:rPr lang="it-IT" dirty="0" smtClean="0"/>
            </a:br>
            <a:endParaRPr lang="it-IT" dirty="0"/>
          </a:p>
        </p:txBody>
      </p:sp>
      <p:sp>
        <p:nvSpPr>
          <p:cNvPr id="3" name="Segnaposto contenuto 2"/>
          <p:cNvSpPr>
            <a:spLocks noGrp="1"/>
          </p:cNvSpPr>
          <p:nvPr>
            <p:ph sz="quarter" idx="1"/>
          </p:nvPr>
        </p:nvSpPr>
        <p:spPr/>
        <p:txBody>
          <a:bodyPr>
            <a:normAutofit fontScale="77500" lnSpcReduction="20000"/>
          </a:bodyPr>
          <a:lstStyle/>
          <a:p>
            <a:pPr lvl="0"/>
            <a:r>
              <a:rPr lang="it-IT" dirty="0" smtClean="0"/>
              <a:t>Complessità del modello organizzativo </a:t>
            </a:r>
          </a:p>
          <a:p>
            <a:pPr lvl="1"/>
            <a:r>
              <a:rPr lang="it-IT" dirty="0" smtClean="0"/>
              <a:t>Il polo nel suo complesso - e l'entità di accesso di conseguenza - devono rispondere in prospettiva ad una forte complessità organizzativa che coinvolge una molteplicità di soggetti e di modalità gestionali dei rispettivi archivi. Il sistema deve essere in grado fin dalla sua progettazione di rispondere a tale complessità.</a:t>
            </a:r>
          </a:p>
          <a:p>
            <a:pPr>
              <a:buNone/>
            </a:pPr>
            <a:r>
              <a:rPr lang="it-IT" dirty="0" smtClean="0"/>
              <a:t> </a:t>
            </a:r>
          </a:p>
          <a:p>
            <a:pPr lvl="0"/>
            <a:r>
              <a:rPr lang="it-IT" dirty="0" smtClean="0"/>
              <a:t>Pluralità di soggetti aderenti e relative esigenze e peculiarità</a:t>
            </a:r>
          </a:p>
          <a:p>
            <a:pPr lvl="1"/>
            <a:r>
              <a:rPr lang="it-IT" dirty="0" smtClean="0"/>
              <a:t>Il polo nel suo complesso e il modulo di accesso in particolare devono garantire l'elasticità necessaria a rispondere alle esigenze di una pluralità di soggetti che manifestano sistemi di produzione, uso e conservazione di archivi di natura diversa </a:t>
            </a:r>
          </a:p>
          <a:p>
            <a:r>
              <a:rPr lang="it-IT" dirty="0" smtClean="0"/>
              <a:t> </a:t>
            </a:r>
          </a:p>
          <a:p>
            <a:pPr lvl="0"/>
            <a:r>
              <a:rPr lang="it-IT" dirty="0" smtClean="0"/>
              <a:t>Rilevanza quantitativa</a:t>
            </a:r>
          </a:p>
          <a:p>
            <a:pPr lvl="1"/>
            <a:r>
              <a:rPr lang="it-IT" dirty="0" smtClean="0"/>
              <a:t>A regime il polo d conservazione sarà chiamato a gestire volumi di dati strutturati di particolare rilevanza quantitativa. Nella progettazione e nella scelta delle soluzioni tecnologiche quindi questo elemento dovrà essere tenuto nella dovuta considerazione.</a:t>
            </a:r>
          </a:p>
          <a:p>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i="1" dirty="0" smtClean="0"/>
              <a:t>b) Dimensione archivistica</a:t>
            </a:r>
            <a:r>
              <a:rPr lang="it-IT" dirty="0" smtClean="0"/>
              <a:t/>
            </a:r>
            <a:br>
              <a:rPr lang="it-IT" dirty="0" smtClean="0"/>
            </a:br>
            <a:endParaRPr lang="it-IT" dirty="0"/>
          </a:p>
        </p:txBody>
      </p:sp>
      <p:sp>
        <p:nvSpPr>
          <p:cNvPr id="3" name="Segnaposto contenuto 2"/>
          <p:cNvSpPr>
            <a:spLocks noGrp="1"/>
          </p:cNvSpPr>
          <p:nvPr>
            <p:ph sz="quarter" idx="1"/>
          </p:nvPr>
        </p:nvSpPr>
        <p:spPr/>
        <p:txBody>
          <a:bodyPr>
            <a:normAutofit fontScale="70000" lnSpcReduction="20000"/>
          </a:bodyPr>
          <a:lstStyle/>
          <a:p>
            <a:pPr lvl="0"/>
            <a:r>
              <a:rPr lang="it-IT" dirty="0" smtClean="0"/>
              <a:t>Gestione di archivi ibridi</a:t>
            </a:r>
          </a:p>
          <a:p>
            <a:pPr lvl="1"/>
            <a:r>
              <a:rPr lang="it-IT" dirty="0" smtClean="0"/>
              <a:t>Nella realizzazione del sistema dovrà essere tenuta nella dovuta considerazione la constatazione che a regime gli archivi con cui ci si dovrà confrontare sono caratterizzati da una forte ibridazione e dalla convivenza di documenti analogici e digitali. Ogni procedura dovrà quindi garantire la possibilità di rispettare questa realtà della conservazione.</a:t>
            </a:r>
          </a:p>
          <a:p>
            <a:endParaRPr lang="it-IT" dirty="0" smtClean="0"/>
          </a:p>
          <a:p>
            <a:pPr lvl="0"/>
            <a:r>
              <a:rPr lang="it-IT" dirty="0" smtClean="0"/>
              <a:t>Impatto sul ciclo vitale</a:t>
            </a:r>
          </a:p>
          <a:p>
            <a:pPr lvl="1"/>
            <a:r>
              <a:rPr lang="it-IT" dirty="0" smtClean="0"/>
              <a:t>Dal punto di vista della tempistica secondo la quale nel contesto digitale si esplicitano le funzioni archivistiche occorre tener presente che si registrano modificazioni nel tempo e nello spazio, con particolare riferimento alla ridefinizione del ciclo vitale del documento. Ciò impatta anche sulle funzionalità del modello di accesso che dovranno essere realizzate tenendo presente questo elemento. </a:t>
            </a:r>
          </a:p>
          <a:p>
            <a:pPr>
              <a:buNone/>
            </a:pPr>
            <a:r>
              <a:rPr lang="it-IT" dirty="0" smtClean="0"/>
              <a:t> </a:t>
            </a:r>
          </a:p>
          <a:p>
            <a:pPr lvl="0"/>
            <a:r>
              <a:rPr lang="it-IT" dirty="0" smtClean="0"/>
              <a:t>Impatto sugli strumenti e sulle modalità di descrizione</a:t>
            </a:r>
          </a:p>
          <a:p>
            <a:pPr lvl="1"/>
            <a:r>
              <a:rPr lang="it-IT" dirty="0" smtClean="0"/>
              <a:t>Le finalità dell'accesso agli archivi conservati dal polo si diversificano sia rispetto ai soggetti interessati che ai tempi di conservazione. Gli strumenti di accesso e ancora prima le descrizioni degli oggetti dovranno perciò tenere conto di questa molteplicità di finalità</a:t>
            </a:r>
          </a:p>
          <a:p>
            <a:endParaRPr lang="it-IT"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i="1" dirty="0" smtClean="0"/>
              <a:t>c) Dimensione giuridica</a:t>
            </a:r>
            <a:r>
              <a:rPr lang="it-IT" dirty="0" smtClean="0"/>
              <a:t/>
            </a:r>
            <a:br>
              <a:rPr lang="it-IT" dirty="0" smtClean="0"/>
            </a:br>
            <a:endParaRPr lang="it-IT" dirty="0"/>
          </a:p>
        </p:txBody>
      </p:sp>
      <p:sp>
        <p:nvSpPr>
          <p:cNvPr id="3" name="Segnaposto contenuto 2"/>
          <p:cNvSpPr>
            <a:spLocks noGrp="1"/>
          </p:cNvSpPr>
          <p:nvPr>
            <p:ph sz="quarter" idx="1"/>
          </p:nvPr>
        </p:nvSpPr>
        <p:spPr/>
        <p:txBody>
          <a:bodyPr/>
          <a:lstStyle/>
          <a:p>
            <a:r>
              <a:rPr lang="it-IT" dirty="0" smtClean="0"/>
              <a:t>Appare evidente l'esigenza di valutare la progettazione e la realizzazione dell'entità di accesso nel quadro della sua rispondenza ad una mole complessa di norme vincolanti e di diversificate finalità di natura “operativa”</a:t>
            </a:r>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Normativa</a:t>
            </a:r>
            <a:endParaRPr lang="it-IT" dirty="0"/>
          </a:p>
        </p:txBody>
      </p:sp>
      <p:sp>
        <p:nvSpPr>
          <p:cNvPr id="3" name="Segnaposto contenuto 2"/>
          <p:cNvSpPr>
            <a:spLocks noGrp="1"/>
          </p:cNvSpPr>
          <p:nvPr>
            <p:ph sz="quarter" idx="1"/>
          </p:nvPr>
        </p:nvSpPr>
        <p:spPr/>
        <p:txBody>
          <a:bodyPr>
            <a:normAutofit fontScale="77500" lnSpcReduction="20000"/>
          </a:bodyPr>
          <a:lstStyle/>
          <a:p>
            <a:r>
              <a:rPr lang="it-IT" dirty="0" smtClean="0"/>
              <a:t>L'entità di accesso pone rilevanti problemi di ordine giuridico in termini  di valutazione dei diritti di accesso dei singoli utenti e dei livelli di </a:t>
            </a:r>
            <a:r>
              <a:rPr lang="it-IT" dirty="0" err="1" smtClean="0"/>
              <a:t>consultabilità</a:t>
            </a:r>
            <a:r>
              <a:rPr lang="it-IT" dirty="0" smtClean="0"/>
              <a:t> della documentazione conservata.</a:t>
            </a:r>
          </a:p>
          <a:p>
            <a:r>
              <a:rPr lang="it-IT" dirty="0" smtClean="0"/>
              <a:t>La progettazione della funzionalità di accesso deve confrontarsi con tutte le indicazioni normative, le regole tecniche e i codici di deontologia e buona condotta che </a:t>
            </a:r>
            <a:r>
              <a:rPr lang="it-IT" dirty="0" err="1" smtClean="0"/>
              <a:t>normano</a:t>
            </a:r>
            <a:r>
              <a:rPr lang="it-IT" dirty="0" smtClean="0"/>
              <a:t> l’accesso alla documentazione amministrativa e la protezione dei dati. </a:t>
            </a:r>
          </a:p>
          <a:p>
            <a:r>
              <a:rPr lang="it-IT" dirty="0" smtClean="0"/>
              <a:t>La normativa in materia di accesso, </a:t>
            </a:r>
            <a:r>
              <a:rPr lang="it-IT" dirty="0" err="1" smtClean="0"/>
              <a:t>consultabiltà</a:t>
            </a:r>
            <a:r>
              <a:rPr lang="it-IT" dirty="0" smtClean="0"/>
              <a:t> e tutela della privacy è cospicua e complessa.</a:t>
            </a:r>
          </a:p>
          <a:p>
            <a:r>
              <a:rPr lang="it-IT" dirty="0" smtClean="0"/>
              <a:t>L'analisi preliminare di tale corpus normativo è da considerarsi assolutamente rilevante ai fini della definizione puntuale dei diversi livelli di accesso e </a:t>
            </a:r>
            <a:r>
              <a:rPr lang="it-IT" dirty="0" err="1" smtClean="0"/>
              <a:t>consultabilità</a:t>
            </a:r>
            <a:r>
              <a:rPr lang="it-IT" dirty="0" smtClean="0"/>
              <a:t> della documentazione conservata dal polo al fine di associare i diversi livelli ai profili degli utenti. </a:t>
            </a:r>
          </a:p>
          <a:p>
            <a:r>
              <a:rPr lang="it-IT" dirty="0" smtClean="0"/>
              <a:t>Nella progettazione dell'entità si dovrà quindi dare conto in maniera puntuale del quadro normativo di riferimento, sia di ordine generale che particolare</a:t>
            </a:r>
          </a:p>
          <a:p>
            <a:endParaRPr lang="it-IT"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FINALITA' DELL'ACCESSO</a:t>
            </a:r>
            <a:endParaRPr lang="it-IT" dirty="0"/>
          </a:p>
        </p:txBody>
      </p:sp>
      <p:sp>
        <p:nvSpPr>
          <p:cNvPr id="3" name="Segnaposto contenuto 2"/>
          <p:cNvSpPr>
            <a:spLocks noGrp="1"/>
          </p:cNvSpPr>
          <p:nvPr>
            <p:ph sz="quarter" idx="1"/>
          </p:nvPr>
        </p:nvSpPr>
        <p:spPr/>
        <p:txBody>
          <a:bodyPr/>
          <a:lstStyle/>
          <a:p>
            <a:r>
              <a:rPr lang="it-IT" dirty="0" smtClean="0"/>
              <a:t>In via preliminare alla progettazione occorre individuare ed esplicitare le diverse tipologie di accesso sulla base delle finalità degli utenti, in maniera da generare i presupposti per una efficace categorizzazione degli utenti stessi, finalizzata alla generazione di adeguati profili di accesso.</a:t>
            </a:r>
          </a:p>
          <a:p>
            <a:endParaRPr lang="it-IT"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Principali tipologie di accesso</a:t>
            </a:r>
            <a:endParaRPr lang="it-IT" dirty="0"/>
          </a:p>
        </p:txBody>
      </p:sp>
      <p:sp>
        <p:nvSpPr>
          <p:cNvPr id="3" name="Segnaposto contenuto 2"/>
          <p:cNvSpPr>
            <a:spLocks noGrp="1"/>
          </p:cNvSpPr>
          <p:nvPr>
            <p:ph sz="quarter" idx="1"/>
          </p:nvPr>
        </p:nvSpPr>
        <p:spPr>
          <a:xfrm>
            <a:off x="457200" y="1340768"/>
            <a:ext cx="8229600" cy="4785395"/>
          </a:xfrm>
        </p:spPr>
        <p:txBody>
          <a:bodyPr>
            <a:normAutofit fontScale="40000" lnSpcReduction="20000"/>
          </a:bodyPr>
          <a:lstStyle/>
          <a:p>
            <a:pPr lvl="0"/>
            <a:r>
              <a:rPr lang="it-IT" sz="4500" b="1" i="1" dirty="0" smtClean="0"/>
              <a:t>Accesso a fini gestionali e monitoraggio dei sistema</a:t>
            </a:r>
            <a:endParaRPr lang="it-IT" sz="4500" dirty="0" smtClean="0"/>
          </a:p>
          <a:p>
            <a:pPr lvl="1"/>
            <a:r>
              <a:rPr lang="it-IT" sz="4500" dirty="0" smtClean="0"/>
              <a:t>E’ prerogativa, nel rispetto dei relativi profili di tutti i soggetti che hanno a diversi livelli interesse e responsabilità nella manutenzione e nella gestione e aggiornamento delle componenti tecnologiche del Polo</a:t>
            </a:r>
          </a:p>
          <a:p>
            <a:pPr>
              <a:buNone/>
            </a:pPr>
            <a:r>
              <a:rPr lang="it-IT" sz="4500" b="1" i="1" dirty="0" smtClean="0"/>
              <a:t> </a:t>
            </a:r>
            <a:endParaRPr lang="it-IT" sz="4500" dirty="0" smtClean="0"/>
          </a:p>
          <a:p>
            <a:pPr lvl="0"/>
            <a:r>
              <a:rPr lang="it-IT" sz="4500" b="1" i="1" dirty="0" smtClean="0"/>
              <a:t>Accesso  interno  o  esterno a fini di ricerca giuridica e amministrativa</a:t>
            </a:r>
            <a:endParaRPr lang="it-IT" sz="4500" dirty="0" smtClean="0"/>
          </a:p>
          <a:p>
            <a:pPr lvl="1"/>
            <a:r>
              <a:rPr lang="it-IT" sz="4100" dirty="0" smtClean="0"/>
              <a:t>Categoria da considerarsi allo stato attuale di prevalente importanza che coincide in linea generale con la ricerca effettuata nell'archivio di deposito.</a:t>
            </a:r>
          </a:p>
          <a:p>
            <a:pPr lvl="1"/>
            <a:r>
              <a:rPr lang="it-IT" sz="4100" dirty="0" smtClean="0"/>
              <a:t>Questa tipologia di accesso è finalizzata all’individuazione e alla consultazione delle informazioni  che supportano l'attività istituzionale dei soggetti produttori e a far fronte al diritto di accesso esercitato da soggetti terzi (di diversa natura e profilo istituzionale e giuridico) che godano dei relativi privilegi. </a:t>
            </a:r>
          </a:p>
          <a:p>
            <a:pPr lvl="1">
              <a:buNone/>
            </a:pPr>
            <a:r>
              <a:rPr lang="it-IT" sz="4100" b="1" i="1" dirty="0" smtClean="0"/>
              <a:t> </a:t>
            </a:r>
            <a:endParaRPr lang="it-IT" sz="4100" dirty="0" smtClean="0"/>
          </a:p>
          <a:p>
            <a:pPr lvl="0"/>
            <a:r>
              <a:rPr lang="it-IT" sz="4500" b="1" i="1" dirty="0" smtClean="0"/>
              <a:t>Accesso a fini storico culturali</a:t>
            </a:r>
            <a:endParaRPr lang="it-IT" sz="4500" dirty="0" smtClean="0"/>
          </a:p>
          <a:p>
            <a:pPr lvl="1"/>
            <a:r>
              <a:rPr lang="it-IT" sz="4100" dirty="0" smtClean="0"/>
              <a:t>Ha come prevalente finalità la consultazione di documenti a fini di ricerca storica. I tempi e le funzionalità di questa tipologia di accesso, che ha come finalità prevalente la consultazione di documenti e informazioni che hanno maturato il loro carattere storico e non sono in linea generale sottoposti a nessuna limitazione di </a:t>
            </a:r>
            <a:r>
              <a:rPr lang="it-IT" sz="4100" dirty="0" err="1" smtClean="0"/>
              <a:t>consultabilità</a:t>
            </a:r>
            <a:r>
              <a:rPr lang="it-IT" sz="4100" dirty="0" smtClean="0"/>
              <a:t>, dovranno essere attentamente valutati.</a:t>
            </a:r>
          </a:p>
          <a:p>
            <a:endParaRPr lang="it-IT"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Utenti</a:t>
            </a:r>
            <a:endParaRPr lang="it-IT" dirty="0"/>
          </a:p>
        </p:txBody>
      </p:sp>
      <p:sp>
        <p:nvSpPr>
          <p:cNvPr id="3" name="Segnaposto contenuto 2"/>
          <p:cNvSpPr>
            <a:spLocks noGrp="1"/>
          </p:cNvSpPr>
          <p:nvPr>
            <p:ph sz="quarter" idx="1"/>
          </p:nvPr>
        </p:nvSpPr>
        <p:spPr/>
        <p:txBody>
          <a:bodyPr>
            <a:normAutofit lnSpcReduction="10000"/>
          </a:bodyPr>
          <a:lstStyle/>
          <a:p>
            <a:r>
              <a:rPr lang="it-IT" dirty="0" smtClean="0"/>
              <a:t>La progettazione dovrà individuare puntualmente tutte le categorie di utenti al fine poi di definirne nel dettaglio i relativi profili e privilegi sulla base della normativa in materia di </a:t>
            </a:r>
            <a:r>
              <a:rPr lang="it-IT" dirty="0" err="1" smtClean="0"/>
              <a:t>consultabilità</a:t>
            </a:r>
            <a:r>
              <a:rPr lang="it-IT" dirty="0" smtClean="0"/>
              <a:t> e accesso già analizzata. </a:t>
            </a:r>
          </a:p>
          <a:p>
            <a:r>
              <a:rPr lang="it-IT" dirty="0" smtClean="0"/>
              <a:t>A questo riguardo si dovrà sviluppare un'analisi di dettaglio che individui le singole categorie di utenti, attribuisca loro le rispettive responsabilità e indichi i privilegi di </a:t>
            </a:r>
            <a:r>
              <a:rPr lang="it-IT" dirty="0" err="1" smtClean="0"/>
              <a:t>consultabilità</a:t>
            </a:r>
            <a:r>
              <a:rPr lang="it-IT" dirty="0" smtClean="0"/>
              <a:t>, consentendo di governarli a regime mediante la valorizzazione dei metadati relativi.</a:t>
            </a:r>
          </a:p>
          <a:p>
            <a:endParaRPr lang="it-IT"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UTENTI E PROFILI</a:t>
            </a:r>
            <a:endParaRPr lang="it-IT" dirty="0"/>
          </a:p>
        </p:txBody>
      </p:sp>
      <p:sp>
        <p:nvSpPr>
          <p:cNvPr id="3" name="Segnaposto contenuto 2"/>
          <p:cNvSpPr>
            <a:spLocks noGrp="1"/>
          </p:cNvSpPr>
          <p:nvPr>
            <p:ph sz="quarter" idx="1"/>
          </p:nvPr>
        </p:nvSpPr>
        <p:spPr>
          <a:xfrm>
            <a:off x="457200" y="1268760"/>
            <a:ext cx="8229600" cy="5328592"/>
          </a:xfrm>
        </p:spPr>
        <p:txBody>
          <a:bodyPr>
            <a:normAutofit fontScale="70000" lnSpcReduction="20000"/>
          </a:bodyPr>
          <a:lstStyle/>
          <a:p>
            <a:r>
              <a:rPr lang="it-IT" dirty="0" smtClean="0"/>
              <a:t>CAD (Regole tecniche)</a:t>
            </a:r>
          </a:p>
          <a:p>
            <a:endParaRPr lang="it-IT" dirty="0" smtClean="0"/>
          </a:p>
          <a:p>
            <a:r>
              <a:rPr lang="it-IT" b="1" dirty="0" smtClean="0"/>
              <a:t>Articolo 6. </a:t>
            </a:r>
            <a:r>
              <a:rPr lang="it-IT" dirty="0" smtClean="0"/>
              <a:t>  </a:t>
            </a:r>
            <a:r>
              <a:rPr lang="it-IT" b="1" dirty="0" smtClean="0"/>
              <a:t>Ruoli e responsabilità </a:t>
            </a:r>
            <a:endParaRPr lang="it-IT" dirty="0" smtClean="0"/>
          </a:p>
          <a:p>
            <a:pPr>
              <a:buNone/>
            </a:pPr>
            <a:r>
              <a:rPr lang="it-IT" dirty="0" smtClean="0"/>
              <a:t> </a:t>
            </a:r>
          </a:p>
          <a:p>
            <a:r>
              <a:rPr lang="it-IT" dirty="0" smtClean="0"/>
              <a:t>1. Nel sistema di conservazione si individuano almeno i seguenti ruoli: </a:t>
            </a:r>
          </a:p>
          <a:p>
            <a:pPr>
              <a:buNone/>
            </a:pPr>
            <a:r>
              <a:rPr lang="it-IT" dirty="0" smtClean="0"/>
              <a:t> </a:t>
            </a:r>
          </a:p>
          <a:p>
            <a:pPr lvl="1"/>
            <a:r>
              <a:rPr lang="it-IT" dirty="0" smtClean="0"/>
              <a:t>a. </a:t>
            </a:r>
            <a:r>
              <a:rPr lang="it-IT" i="1" dirty="0" smtClean="0"/>
              <a:t>produttore; </a:t>
            </a:r>
            <a:endParaRPr lang="it-IT" dirty="0" smtClean="0"/>
          </a:p>
          <a:p>
            <a:pPr lvl="1"/>
            <a:r>
              <a:rPr lang="it-IT" dirty="0" smtClean="0"/>
              <a:t>b. </a:t>
            </a:r>
            <a:r>
              <a:rPr lang="it-IT" i="1" dirty="0" smtClean="0"/>
              <a:t>utente</a:t>
            </a:r>
            <a:r>
              <a:rPr lang="it-IT" dirty="0" smtClean="0"/>
              <a:t>; </a:t>
            </a:r>
          </a:p>
          <a:p>
            <a:pPr lvl="1"/>
            <a:r>
              <a:rPr lang="it-IT" dirty="0" smtClean="0"/>
              <a:t>c. </a:t>
            </a:r>
            <a:r>
              <a:rPr lang="it-IT" i="1" dirty="0" smtClean="0"/>
              <a:t>responsabile della conservazione</a:t>
            </a:r>
            <a:r>
              <a:rPr lang="it-IT" dirty="0" smtClean="0"/>
              <a:t>. </a:t>
            </a:r>
          </a:p>
          <a:p>
            <a:pPr>
              <a:buNone/>
            </a:pPr>
            <a:r>
              <a:rPr lang="it-IT" dirty="0" smtClean="0"/>
              <a:t> </a:t>
            </a:r>
          </a:p>
          <a:p>
            <a:r>
              <a:rPr lang="it-IT" dirty="0" smtClean="0"/>
              <a:t>2. I ruoli di produttore e utente sono svolti indifferentemente da persone fisiche o giuridiche interne o esterne al sistema di conservazione, secondo i modelli organizzativi definiti all’articolo 5. </a:t>
            </a:r>
          </a:p>
          <a:p>
            <a:pPr>
              <a:buNone/>
            </a:pPr>
            <a:r>
              <a:rPr lang="it-IT" dirty="0" smtClean="0"/>
              <a:t> </a:t>
            </a:r>
          </a:p>
          <a:p>
            <a:r>
              <a:rPr lang="it-IT" dirty="0" smtClean="0"/>
              <a:t> 3. Il produttore, responsabile del contenuto del pacchetto di versamento, trasmette tale pacchetto al sistema di conservazione secondo le modalità operative di versamento definite nel manuale di conservazione. </a:t>
            </a:r>
          </a:p>
          <a:p>
            <a:pPr>
              <a:buNone/>
            </a:pPr>
            <a:endParaRPr lang="it-IT" dirty="0" smtClean="0"/>
          </a:p>
          <a:p>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0"/>
            <a:ext cx="8534400" cy="1019600"/>
          </a:xfrm>
        </p:spPr>
        <p:txBody>
          <a:bodyPr>
            <a:normAutofit fontScale="90000"/>
          </a:bodyPr>
          <a:lstStyle/>
          <a:p>
            <a:pPr lvl="0"/>
            <a:r>
              <a:rPr lang="it-IT" b="1" i="1" dirty="0" smtClean="0"/>
              <a:t>Amministratore/Responsabile della conservazione</a:t>
            </a:r>
            <a:endParaRPr lang="it-IT" dirty="0"/>
          </a:p>
        </p:txBody>
      </p:sp>
      <p:sp>
        <p:nvSpPr>
          <p:cNvPr id="3" name="Segnaposto contenuto 2"/>
          <p:cNvSpPr>
            <a:spLocks noGrp="1"/>
          </p:cNvSpPr>
          <p:nvPr>
            <p:ph sz="quarter" idx="1"/>
          </p:nvPr>
        </p:nvSpPr>
        <p:spPr/>
        <p:txBody>
          <a:bodyPr>
            <a:normAutofit/>
          </a:bodyPr>
          <a:lstStyle/>
          <a:p>
            <a:r>
              <a:rPr lang="it-IT" dirty="0" smtClean="0"/>
              <a:t>Questa categoria di utente  corrisponde a quanti a diverso titolo e scopo hanno interesse e responsabilità al monitoraggio e alla manutenzione degli archivi e del polo nel suo complesso, sia dal punto di vista della manutenzione tecnologica che delle responsabilità giuridiche</a:t>
            </a:r>
          </a:p>
          <a:p>
            <a:pPr>
              <a:buNone/>
            </a:pPr>
            <a:r>
              <a:rPr lang="it-IT" dirty="0" smtClean="0"/>
              <a:t> </a:t>
            </a:r>
          </a:p>
          <a:p>
            <a:endParaRPr lang="it-IT"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7776864" cy="980728"/>
          </a:xfrm>
        </p:spPr>
        <p:txBody>
          <a:bodyPr/>
          <a:lstStyle/>
          <a:p>
            <a:r>
              <a:rPr lang="it-IT" b="1" i="1" dirty="0" smtClean="0"/>
              <a:t>Utenti “interni”</a:t>
            </a:r>
            <a:endParaRPr lang="it-IT" dirty="0"/>
          </a:p>
        </p:txBody>
      </p:sp>
      <p:sp>
        <p:nvSpPr>
          <p:cNvPr id="3" name="Segnaposto contenuto 2"/>
          <p:cNvSpPr>
            <a:spLocks noGrp="1"/>
          </p:cNvSpPr>
          <p:nvPr>
            <p:ph sz="quarter" idx="1"/>
          </p:nvPr>
        </p:nvSpPr>
        <p:spPr>
          <a:xfrm>
            <a:off x="467544" y="1268760"/>
            <a:ext cx="8229600" cy="6021288"/>
          </a:xfrm>
        </p:spPr>
        <p:txBody>
          <a:bodyPr>
            <a:normAutofit fontScale="47500" lnSpcReduction="20000"/>
          </a:bodyPr>
          <a:lstStyle/>
          <a:p>
            <a:pPr lvl="0">
              <a:buNone/>
            </a:pPr>
            <a:endParaRPr lang="it-IT" dirty="0" smtClean="0"/>
          </a:p>
          <a:p>
            <a:r>
              <a:rPr lang="it-IT" dirty="0" smtClean="0"/>
              <a:t>La categoria è costituita da tutti quei soggetti che hanno interesse e responsabilità per accedere al sistema nel suo complesso o a parte di esso. Se ne riportano alcune tipologie che dovranno essere ulteriormente dettagliate in fase di progettazione, anche alla luce del modello organizzativo che si adotterà a regime</a:t>
            </a:r>
          </a:p>
          <a:p>
            <a:pPr>
              <a:buNone/>
            </a:pPr>
            <a:r>
              <a:rPr lang="it-IT" dirty="0" smtClean="0"/>
              <a:t> </a:t>
            </a:r>
          </a:p>
          <a:p>
            <a:pPr lvl="1"/>
            <a:r>
              <a:rPr lang="it-IT" dirty="0" smtClean="0"/>
              <a:t>Operatori nel  Polo di conservazione</a:t>
            </a:r>
          </a:p>
          <a:p>
            <a:pPr>
              <a:buNone/>
            </a:pPr>
            <a:r>
              <a:rPr lang="it-IT" dirty="0" smtClean="0"/>
              <a:t>          Utenti cui competono le attività archivistiche e informatiche necessarie alla manutenzione complessiva del sistema, ad eventuali aggiornamenti e alla soluzione dei problemi contingenti.</a:t>
            </a:r>
          </a:p>
          <a:p>
            <a:pPr>
              <a:buNone/>
            </a:pPr>
            <a:r>
              <a:rPr lang="it-IT" dirty="0" smtClean="0"/>
              <a:t> </a:t>
            </a:r>
          </a:p>
          <a:p>
            <a:pPr lvl="1"/>
            <a:r>
              <a:rPr lang="it-IT" dirty="0" smtClean="0"/>
              <a:t>Presso il soggetto produttore </a:t>
            </a:r>
          </a:p>
          <a:p>
            <a:pPr>
              <a:buNone/>
            </a:pPr>
            <a:r>
              <a:rPr lang="it-IT" dirty="0" smtClean="0"/>
              <a:t>          L’ente produttore mantiene il controllo e la responsabilità sui propri complessi documentari ed è chiamato a monitorare, nel suo interesse, le attività che il Polo conduce sui suoi archivi.  E’opportuno creare un profilo utente “amministratore Ente produttore” che goda dei privilegi necessari a monitorare e gestire gli accessi interni all’ente sulla propria documentazione. </a:t>
            </a:r>
            <a:endParaRPr lang="it-IT" sz="2800" dirty="0" smtClean="0"/>
          </a:p>
          <a:p>
            <a:pPr>
              <a:buNone/>
            </a:pPr>
            <a:r>
              <a:rPr lang="it-IT" dirty="0" smtClean="0"/>
              <a:t>          Si dovrà inoltre prevedere l’accesso a fini di consultazione “operativa”da parte di ogni soggetto che opera all’interno dell’ente e  che l’ente stesso abiliti all’accesso secondo adeguati  livelli di responsabilità.</a:t>
            </a:r>
          </a:p>
          <a:p>
            <a:pPr>
              <a:buNone/>
            </a:pPr>
            <a:r>
              <a:rPr lang="it-IT" dirty="0" smtClean="0"/>
              <a:t> </a:t>
            </a:r>
          </a:p>
          <a:p>
            <a:pPr lvl="1"/>
            <a:r>
              <a:rPr lang="it-IT" dirty="0" smtClean="0"/>
              <a:t>Vigilanza </a:t>
            </a:r>
          </a:p>
          <a:p>
            <a:r>
              <a:rPr lang="it-IT" dirty="0" smtClean="0"/>
              <a:t>Le Soprintendenze archivistiche hanno tra i propri compiti istituzionali quello di vigilare sulla corretta gestione degli archivi oggetto di conservazione da parte del Polo. Per questa ragione si dovrà prevedere un adeguato profilo che consenta l’accesso a tutti gli archivi ai fini di esercitare la vigilanza.</a:t>
            </a:r>
            <a:r>
              <a:rPr lang="it-IT" b="1" dirty="0" smtClean="0"/>
              <a:t> </a:t>
            </a:r>
            <a:endParaRPr lang="it-IT" sz="2800" dirty="0" smtClean="0"/>
          </a:p>
          <a:p>
            <a:r>
              <a:rPr lang="it-IT" b="1" dirty="0" smtClean="0"/>
              <a:t> </a:t>
            </a:r>
            <a:endParaRPr lang="it-IT" sz="2800" dirty="0" smtClean="0"/>
          </a:p>
          <a:p>
            <a:pPr lvl="1"/>
            <a:r>
              <a:rPr lang="it-IT" dirty="0" smtClean="0"/>
              <a:t>Dipendenti di amministrazioni diverse dal soggetto produttore dell’archivio</a:t>
            </a:r>
            <a:endParaRPr lang="it-IT" sz="2400" dirty="0" smtClean="0"/>
          </a:p>
          <a:p>
            <a:r>
              <a:rPr lang="it-IT" dirty="0" smtClean="0"/>
              <a:t>Dipendenti di un’Amministrazione diversa da quella che ha prodotto l’archivio che manifestano l’esigenza di accedere per scopi esclusivamente istituzionali alla documentazione d’archivio sulla quale quella Amministrazione abbia un coinvolgimento o un interesse.</a:t>
            </a:r>
            <a:endParaRPr lang="it-IT" sz="2800" dirty="0" smtClean="0"/>
          </a:p>
          <a:p>
            <a:r>
              <a:rPr lang="it-IT" dirty="0" smtClean="0"/>
              <a:t> </a:t>
            </a:r>
            <a:endParaRPr lang="it-IT" sz="2800" dirty="0" smtClean="0"/>
          </a:p>
          <a:p>
            <a:pPr lvl="1"/>
            <a:r>
              <a:rPr lang="it-IT" dirty="0" smtClean="0"/>
              <a:t>Organi giudiziari e forze dell’ordine </a:t>
            </a:r>
            <a:endParaRPr lang="it-IT" sz="2400" dirty="0" smtClean="0"/>
          </a:p>
          <a:p>
            <a:r>
              <a:rPr lang="it-IT" dirty="0" smtClean="0"/>
              <a:t>Questi soggetti istituzionali possono richiedere l’accesso e/o il sequestro relativamente a nuclei documentari conservati nel sistema e che abbia influenza nello sviluppo di procedimenti giudiziari in corso</a:t>
            </a:r>
            <a:endParaRPr lang="it-IT" sz="2800" dirty="0" smtClean="0"/>
          </a:p>
          <a:p>
            <a:endParaRPr lang="it-IT"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lvl="0"/>
            <a:r>
              <a:rPr lang="it-IT" b="1" i="1" dirty="0" smtClean="0"/>
              <a:t>Utenti “esterni” </a:t>
            </a:r>
            <a:r>
              <a:rPr lang="it-IT" dirty="0" smtClean="0"/>
              <a:t/>
            </a:r>
            <a:br>
              <a:rPr lang="it-IT" dirty="0" smtClean="0"/>
            </a:br>
            <a:endParaRPr lang="it-IT" dirty="0"/>
          </a:p>
        </p:txBody>
      </p:sp>
      <p:sp>
        <p:nvSpPr>
          <p:cNvPr id="3" name="Segnaposto contenuto 2"/>
          <p:cNvSpPr>
            <a:spLocks noGrp="1"/>
          </p:cNvSpPr>
          <p:nvPr>
            <p:ph sz="quarter" idx="1"/>
          </p:nvPr>
        </p:nvSpPr>
        <p:spPr/>
        <p:txBody>
          <a:bodyPr>
            <a:normAutofit fontScale="92500" lnSpcReduction="20000"/>
          </a:bodyPr>
          <a:lstStyle/>
          <a:p>
            <a:pPr lvl="1"/>
            <a:r>
              <a:rPr lang="it-IT" dirty="0" smtClean="0"/>
              <a:t>A fini amministrativi</a:t>
            </a:r>
          </a:p>
          <a:p>
            <a:r>
              <a:rPr lang="it-IT" dirty="0" smtClean="0"/>
              <a:t>Questa tipologia di utenti coincide con i singoli cittadini che esercitano il loro diritto di accesso ai documenti amministrativi. Occorre in questo caso definire insieme ai relativi privilegi anche quali siano le procedure di accesso</a:t>
            </a:r>
          </a:p>
          <a:p>
            <a:endParaRPr lang="it-IT" dirty="0" smtClean="0"/>
          </a:p>
          <a:p>
            <a:pPr lvl="1"/>
            <a:r>
              <a:rPr lang="it-IT" dirty="0" smtClean="0"/>
              <a:t>A fini storici</a:t>
            </a:r>
          </a:p>
          <a:p>
            <a:r>
              <a:rPr lang="it-IT" dirty="0" smtClean="0"/>
              <a:t>Utenti che conducono ricerche sui documenti che hanno maturato i tempi di sedimentazione necessari a farli confluire nell’archivio storico e che non hanno quindi in linea generale restrizioni di sorta.</a:t>
            </a:r>
          </a:p>
          <a:p>
            <a:pPr>
              <a:buNone/>
            </a:pPr>
            <a:r>
              <a:rPr lang="it-IT" dirty="0" smtClean="0"/>
              <a:t> </a:t>
            </a:r>
          </a:p>
          <a:p>
            <a:endParaRPr lang="it-IT" dirty="0" smtClean="0"/>
          </a:p>
          <a:p>
            <a:endParaRPr lang="it-IT" dirty="0"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lvl="0"/>
            <a:r>
              <a:rPr lang="it-IT" b="1" i="1" dirty="0" smtClean="0"/>
              <a:t>Utenti automatici</a:t>
            </a:r>
            <a:r>
              <a:rPr lang="it-IT" dirty="0" smtClean="0"/>
              <a:t/>
            </a:r>
            <a:br>
              <a:rPr lang="it-IT" dirty="0" smtClean="0"/>
            </a:br>
            <a:endParaRPr lang="it-IT" dirty="0"/>
          </a:p>
        </p:txBody>
      </p:sp>
      <p:sp>
        <p:nvSpPr>
          <p:cNvPr id="3" name="Segnaposto contenuto 2"/>
          <p:cNvSpPr>
            <a:spLocks noGrp="1"/>
          </p:cNvSpPr>
          <p:nvPr>
            <p:ph sz="quarter" idx="1"/>
          </p:nvPr>
        </p:nvSpPr>
        <p:spPr/>
        <p:txBody>
          <a:bodyPr>
            <a:normAutofit/>
          </a:bodyPr>
          <a:lstStyle/>
          <a:p>
            <a:r>
              <a:rPr lang="it-IT" dirty="0" smtClean="0"/>
              <a:t>Rientrano in questa categoria le macchine o i sistemi che in regime di interoperabilità sono autorizzati da appositi protocolli e procedure ad accedere al sistema di conservazione o a porzioni di esso in maniera automatica senza interazione umana. Al riguardo occorre definire con estrema puntualità tipologie e funzionalità.</a:t>
            </a:r>
          </a:p>
          <a:p>
            <a:endParaRPr lang="it-IT" dirty="0" smtClean="0"/>
          </a:p>
          <a:p>
            <a:endParaRPr lang="it-IT"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331</TotalTime>
  <Words>3970</Words>
  <Application>Microsoft Office PowerPoint</Application>
  <PresentationFormat>Presentazione su schermo (4:3)</PresentationFormat>
  <Paragraphs>265</Paragraphs>
  <Slides>61</Slides>
  <Notes>1</Notes>
  <HiddenSlides>0</HiddenSlides>
  <MMClips>0</MMClips>
  <ScaleCrop>false</ScaleCrop>
  <HeadingPairs>
    <vt:vector size="4" baseType="variant">
      <vt:variant>
        <vt:lpstr>Tema</vt:lpstr>
      </vt:variant>
      <vt:variant>
        <vt:i4>1</vt:i4>
      </vt:variant>
      <vt:variant>
        <vt:lpstr>Titoli diapositive</vt:lpstr>
      </vt:variant>
      <vt:variant>
        <vt:i4>61</vt:i4>
      </vt:variant>
    </vt:vector>
  </HeadingPairs>
  <TitlesOfParts>
    <vt:vector size="62" baseType="lpstr">
      <vt:lpstr>Città</vt:lpstr>
      <vt:lpstr>“L'accesso agli archivi informatici: modelli e soluzioni”</vt:lpstr>
      <vt:lpstr>I temi</vt:lpstr>
      <vt:lpstr>La pesca miracolosa (?)</vt:lpstr>
      <vt:lpstr>Una indicazione di tendenza</vt:lpstr>
      <vt:lpstr>Contrappunto</vt:lpstr>
      <vt:lpstr>Una definizione di inventario</vt:lpstr>
      <vt:lpstr>Un nuovo modello </vt:lpstr>
      <vt:lpstr>Non come cerco ma cosa trovo</vt:lpstr>
      <vt:lpstr>Gli archivi</vt:lpstr>
      <vt:lpstr>L’esigenza di una lettura diacronica del concetto di archivio</vt:lpstr>
      <vt:lpstr>Open data e metodo storico (1)</vt:lpstr>
      <vt:lpstr>Open data e metodo storico (2)</vt:lpstr>
      <vt:lpstr>Il modello conservativo</vt:lpstr>
      <vt:lpstr>Gli archivi del presente: per un modello di accesso nel tempo</vt:lpstr>
      <vt:lpstr>Dalla conservazione alla consultazione</vt:lpstr>
      <vt:lpstr>Un nuovo sistema conservativo</vt:lpstr>
      <vt:lpstr>Ambito di applicazione</vt:lpstr>
      <vt:lpstr>Lo scenario</vt:lpstr>
      <vt:lpstr>Fase di applicazione</vt:lpstr>
      <vt:lpstr>Un modello di ciclo vitale in ambiente digitale</vt:lpstr>
      <vt:lpstr>Gli attori</vt:lpstr>
      <vt:lpstr>Etica dell’accesso all’informazione</vt:lpstr>
      <vt:lpstr>La regolamentazione dell’accesso</vt:lpstr>
      <vt:lpstr>Verso un nuovo modello conservativo</vt:lpstr>
      <vt:lpstr>Polo di conservazione digitale</vt:lpstr>
      <vt:lpstr> Il sistema di conservazione (art. 3 bozze regole tecniche CAD)  </vt:lpstr>
      <vt:lpstr>  Modelli organizzativi della conservazione (art.5 bozze regole tecniche) </vt:lpstr>
      <vt:lpstr>Conservatori accreditati (art 44.bis CAD) </vt:lpstr>
      <vt:lpstr>Natura e organizzazione dei poli di conservazione</vt:lpstr>
      <vt:lpstr>L’entità di accesso</vt:lpstr>
      <vt:lpstr>Diritto di accesso</vt:lpstr>
      <vt:lpstr>Consultabilità</vt:lpstr>
      <vt:lpstr>Entità di accesso: una definizione e le sue conseguenze</vt:lpstr>
      <vt:lpstr>L’oggetto dell’accesso</vt:lpstr>
      <vt:lpstr>Il concetto di archivio in OAIS = sistema archivio</vt:lpstr>
      <vt:lpstr>Una accezione complessa dell’accesso</vt:lpstr>
      <vt:lpstr>Le complessità dell’accesso al sistema archivio</vt:lpstr>
      <vt:lpstr>Le componenti</vt:lpstr>
      <vt:lpstr>Nuove prospettive</vt:lpstr>
      <vt:lpstr>Entità di accesso: costruire a monte un’esigenza che si manifesta a valle</vt:lpstr>
      <vt:lpstr>Input /output</vt:lpstr>
      <vt:lpstr>La costruzione di un archivio</vt:lpstr>
      <vt:lpstr>Accedere e consultare</vt:lpstr>
      <vt:lpstr>Ridefinizione degli strumenti</vt:lpstr>
      <vt:lpstr>La scomparsa degli inventari? </vt:lpstr>
      <vt:lpstr>Elementi di progettazione</vt:lpstr>
      <vt:lpstr>Scenari di riferimento</vt:lpstr>
      <vt:lpstr>La prima attività: analisi del pregresso</vt:lpstr>
      <vt:lpstr>Elementi generali</vt:lpstr>
      <vt:lpstr>a) Dimensione organizzativa </vt:lpstr>
      <vt:lpstr>b) Dimensione archivistica </vt:lpstr>
      <vt:lpstr>c) Dimensione giuridica </vt:lpstr>
      <vt:lpstr>Normativa</vt:lpstr>
      <vt:lpstr>FINALITA' DELL'ACCESSO</vt:lpstr>
      <vt:lpstr>Principali tipologie di accesso</vt:lpstr>
      <vt:lpstr>Utenti</vt:lpstr>
      <vt:lpstr>UTENTI E PROFILI</vt:lpstr>
      <vt:lpstr>Amministratore/Responsabile della conservazione</vt:lpstr>
      <vt:lpstr>Utenti “interni”</vt:lpstr>
      <vt:lpstr>Utenti “esterni”  </vt:lpstr>
      <vt:lpstr>Utenti automatici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Federico</dc:creator>
  <cp:lastModifiedBy>Federico</cp:lastModifiedBy>
  <cp:revision>29</cp:revision>
  <dcterms:created xsi:type="dcterms:W3CDTF">2012-04-02T12:49:44Z</dcterms:created>
  <dcterms:modified xsi:type="dcterms:W3CDTF">2012-11-16T12:02:11Z</dcterms:modified>
</cp:coreProperties>
</file>