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C95018-0162-40C8-84ED-EE5AEE2A2CDD}" type="datetimeFigureOut">
              <a:rPr lang="it-IT" smtClean="0"/>
              <a:t>01/10/2013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192380-9671-4420-AA9D-46017B22F6BF}"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B4AFCEF-6973-48DD-A228-F2EEEB23F4B0}" type="slidenum">
              <a:rPr lang="it-IT" smtClean="0"/>
              <a:pPr/>
              <a:t>7</a:t>
            </a:fld>
            <a:endParaRPr lang="it-IT" smtClean="0"/>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2896F9C-3D34-42B0-B912-DA4C9B90429C}" type="slidenum">
              <a:rPr lang="it-IT" smtClean="0"/>
              <a:pPr/>
              <a:t>50</a:t>
            </a:fld>
            <a:endParaRPr lang="it-IT" smtClean="0"/>
          </a:p>
        </p:txBody>
      </p:sp>
      <p:sp>
        <p:nvSpPr>
          <p:cNvPr id="88067" name="Rectangle 2"/>
          <p:cNvSpPr>
            <a:spLocks noChangeArrowheads="1" noTextEdit="1"/>
          </p:cNvSpPr>
          <p:nvPr>
            <p:ph type="sldImg"/>
          </p:nvPr>
        </p:nvSpPr>
        <p:spPr>
          <a:solidFill>
            <a:srgbClr val="FFFFFF"/>
          </a:solidFill>
          <a:ln/>
        </p:spPr>
      </p:sp>
      <p:sp>
        <p:nvSpPr>
          <p:cNvPr id="88068" name="Rectangle 3"/>
          <p:cNvSpPr>
            <a:spLocks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714A4AA-BC1C-4AE7-8C58-23817D407CC2}" type="slidenum">
              <a:rPr lang="it-IT" smtClean="0"/>
              <a:pPr/>
              <a:t>51</a:t>
            </a:fld>
            <a:endParaRPr lang="it-IT" smtClean="0"/>
          </a:p>
        </p:txBody>
      </p:sp>
      <p:sp>
        <p:nvSpPr>
          <p:cNvPr id="89091" name="Rectangle 2"/>
          <p:cNvSpPr>
            <a:spLocks noChangeArrowheads="1" noTextEdit="1"/>
          </p:cNvSpPr>
          <p:nvPr>
            <p:ph type="sldImg"/>
          </p:nvPr>
        </p:nvSpPr>
        <p:spPr>
          <a:solidFill>
            <a:srgbClr val="FFFFFF"/>
          </a:solidFill>
          <a:ln/>
        </p:spPr>
      </p:sp>
      <p:sp>
        <p:nvSpPr>
          <p:cNvPr id="89092" name="Rectangle 3"/>
          <p:cNvSpPr>
            <a:spLocks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F0367A6-F526-4462-88C6-8132D0499E58}" type="slidenum">
              <a:rPr lang="it-IT" smtClean="0"/>
              <a:pPr/>
              <a:t>52</a:t>
            </a:fld>
            <a:endParaRPr lang="it-IT" smtClean="0"/>
          </a:p>
        </p:txBody>
      </p:sp>
      <p:sp>
        <p:nvSpPr>
          <p:cNvPr id="90115" name="Rectangle 2"/>
          <p:cNvSpPr>
            <a:spLocks noChangeArrowheads="1" noTextEdit="1"/>
          </p:cNvSpPr>
          <p:nvPr>
            <p:ph type="sldImg"/>
          </p:nvPr>
        </p:nvSpPr>
        <p:spPr>
          <a:solidFill>
            <a:srgbClr val="FFFFFF"/>
          </a:solidFill>
          <a:ln/>
        </p:spPr>
      </p:sp>
      <p:sp>
        <p:nvSpPr>
          <p:cNvPr id="90116" name="Rectangle 3"/>
          <p:cNvSpPr>
            <a:spLocks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4DA3C7F-CB12-4815-8859-E9ADAA6CC066}" type="slidenum">
              <a:rPr lang="it-IT" smtClean="0"/>
              <a:pPr/>
              <a:t>53</a:t>
            </a:fld>
            <a:endParaRPr lang="it-IT" smtClean="0"/>
          </a:p>
        </p:txBody>
      </p:sp>
      <p:sp>
        <p:nvSpPr>
          <p:cNvPr id="91139" name="Rectangle 2"/>
          <p:cNvSpPr>
            <a:spLocks noChangeArrowheads="1" noTextEdit="1"/>
          </p:cNvSpPr>
          <p:nvPr>
            <p:ph type="sldImg"/>
          </p:nvPr>
        </p:nvSpPr>
        <p:spPr>
          <a:solidFill>
            <a:srgbClr val="FFFFFF"/>
          </a:solidFill>
          <a:ln/>
        </p:spPr>
      </p:sp>
      <p:sp>
        <p:nvSpPr>
          <p:cNvPr id="91140" name="Rectangle 3"/>
          <p:cNvSpPr>
            <a:spLocks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E63FD766-92F9-4F28-9F82-2E4D5A2D49CC}" type="slidenum">
              <a:rPr lang="it-IT" smtClean="0"/>
              <a:pPr/>
              <a:t>54</a:t>
            </a:fld>
            <a:endParaRPr lang="it-IT" smtClean="0"/>
          </a:p>
        </p:txBody>
      </p:sp>
      <p:sp>
        <p:nvSpPr>
          <p:cNvPr id="92163" name="Rectangle 2"/>
          <p:cNvSpPr>
            <a:spLocks noChangeArrowheads="1" noTextEdit="1"/>
          </p:cNvSpPr>
          <p:nvPr>
            <p:ph type="sldImg"/>
          </p:nvPr>
        </p:nvSpPr>
        <p:spPr>
          <a:solidFill>
            <a:srgbClr val="FFFFFF"/>
          </a:solidFill>
          <a:ln/>
        </p:spPr>
      </p:sp>
      <p:sp>
        <p:nvSpPr>
          <p:cNvPr id="92164" name="Rectangle 3"/>
          <p:cNvSpPr>
            <a:spLocks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24A6747-A33E-4D31-9CFF-795120F08FDF}" type="datetimeFigureOut">
              <a:rPr lang="it-IT" smtClean="0"/>
              <a:t>01/10/2013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4A6747-A33E-4D31-9CFF-795120F08FDF}" type="datetimeFigureOut">
              <a:rPr lang="it-IT" smtClean="0"/>
              <a:t>01/10/2013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24A6747-A33E-4D31-9CFF-795120F08FDF}" type="datetimeFigureOut">
              <a:rPr lang="it-IT" smtClean="0"/>
              <a:t>01/10/2013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24A6747-A33E-4D31-9CFF-795120F08FDF}" type="datetimeFigureOut">
              <a:rPr lang="it-IT" smtClean="0"/>
              <a:t>01/10/2013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24A6747-A33E-4D31-9CFF-795120F08FDF}" type="datetimeFigureOut">
              <a:rPr lang="it-IT" smtClean="0"/>
              <a:t>01/10/2013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24A6747-A33E-4D31-9CFF-795120F08FDF}" type="datetimeFigureOut">
              <a:rPr lang="it-IT" smtClean="0"/>
              <a:t>01/10/2013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24A6747-A33E-4D31-9CFF-795120F08FDF}" type="datetimeFigureOut">
              <a:rPr lang="it-IT" smtClean="0"/>
              <a:t>01/10/2013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24A6747-A33E-4D31-9CFF-795120F08FDF}" type="datetimeFigureOut">
              <a:rPr lang="it-IT" smtClean="0"/>
              <a:t>01/10/2013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24A6747-A33E-4D31-9CFF-795120F08FDF}" type="datetimeFigureOut">
              <a:rPr lang="it-IT" smtClean="0"/>
              <a:t>01/10/2013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4A6747-A33E-4D31-9CFF-795120F08FDF}" type="datetimeFigureOut">
              <a:rPr lang="it-IT" smtClean="0"/>
              <a:t>01/10/2013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4A6747-A33E-4D31-9CFF-795120F08FDF}" type="datetimeFigureOut">
              <a:rPr lang="it-IT" smtClean="0"/>
              <a:t>01/10/2013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94EE919-5EC0-45A1-95D7-EB4472E27EFB}"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A6747-A33E-4D31-9CFF-795120F08FDF}" type="datetimeFigureOut">
              <a:rPr lang="it-IT" smtClean="0"/>
              <a:t>01/10/2013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EE919-5EC0-45A1-95D7-EB4472E27EFB}"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archiviodistato.prato.it/gener/htm/benvenut.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anai.org/anai-cms/cms.view?munu_str=0_0_5&amp;numDoc=14"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icar.beniculturali.it/biblio/pdf/DeArchivis/DeArchivis.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archivi.beniculturali.it/Biblioteca/indexCencetti.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olo 1"/>
          <p:cNvSpPr>
            <a:spLocks noGrp="1"/>
          </p:cNvSpPr>
          <p:nvPr>
            <p:ph type="title"/>
          </p:nvPr>
        </p:nvSpPr>
        <p:spPr>
          <a:xfrm>
            <a:off x="457200" y="274638"/>
            <a:ext cx="7467600" cy="1082675"/>
          </a:xfrm>
        </p:spPr>
        <p:txBody>
          <a:bodyPr rtlCol="0">
            <a:normAutofit fontScale="90000"/>
          </a:bodyPr>
          <a:lstStyle/>
          <a:p>
            <a:pPr eaLnBrk="1" fontAlgn="auto" hangingPunct="1">
              <a:spcAft>
                <a:spcPts val="0"/>
              </a:spcAft>
              <a:defRPr/>
            </a:pPr>
            <a:r>
              <a:rPr lang="it-IT" dirty="0" smtClean="0"/>
              <a:t>L’archivio:</a:t>
            </a:r>
            <a:br>
              <a:rPr lang="it-IT" dirty="0" smtClean="0"/>
            </a:br>
            <a:r>
              <a:rPr lang="it-IT" dirty="0" smtClean="0"/>
              <a:t>il luogo della memoria (ma non solo)</a:t>
            </a:r>
          </a:p>
        </p:txBody>
      </p:sp>
      <p:pic>
        <p:nvPicPr>
          <p:cNvPr id="8196" name="Picture 3"/>
          <p:cNvPicPr>
            <a:picLocks noChangeAspect="1" noChangeArrowheads="1"/>
          </p:cNvPicPr>
          <p:nvPr/>
        </p:nvPicPr>
        <p:blipFill>
          <a:blip r:embed="rId3" cstate="print"/>
          <a:srcRect/>
          <a:stretch>
            <a:fillRect/>
          </a:stretch>
        </p:blipFill>
        <p:spPr bwMode="auto">
          <a:xfrm>
            <a:off x="323850" y="1773238"/>
            <a:ext cx="3384550" cy="3990975"/>
          </a:xfrm>
          <a:prstGeom prst="rect">
            <a:avLst/>
          </a:prstGeom>
          <a:noFill/>
          <a:ln w="9525">
            <a:noFill/>
            <a:miter lim="800000"/>
            <a:headEnd/>
            <a:tailEnd/>
          </a:ln>
        </p:spPr>
      </p:pic>
      <p:pic>
        <p:nvPicPr>
          <p:cNvPr id="2052" name="Picture 5"/>
          <p:cNvPicPr>
            <a:picLocks noGrp="1" noChangeAspect="1" noChangeArrowheads="1"/>
          </p:cNvPicPr>
          <p:nvPr>
            <p:ph idx="1"/>
          </p:nvPr>
        </p:nvPicPr>
        <p:blipFill>
          <a:blip r:embed="rId4" cstate="print"/>
          <a:srcRect/>
          <a:stretch>
            <a:fillRect/>
          </a:stretch>
        </p:blipFill>
        <p:spPr>
          <a:xfrm>
            <a:off x="4787900" y="3429000"/>
            <a:ext cx="3933825" cy="3024188"/>
          </a:xfrm>
          <a:noFill/>
        </p:spPr>
      </p:pic>
    </p:spTree>
    <p:custDataLst>
      <p:tags r:id="rId1"/>
    </p:custData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wedge">
                                      <p:cBhvr>
                                        <p:cTn id="7" dur="2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3"/>
          <p:cNvSpPr>
            <a:spLocks noGrp="1"/>
          </p:cNvSpPr>
          <p:nvPr>
            <p:ph type="ctrTitle"/>
          </p:nvPr>
        </p:nvSpPr>
        <p:spPr/>
        <p:txBody>
          <a:bodyPr/>
          <a:lstStyle/>
          <a:p>
            <a:pPr eaLnBrk="1" hangingPunct="1"/>
            <a:r>
              <a:rPr lang="it-IT" smtClean="0"/>
              <a:t>Elementi introduttivi</a:t>
            </a:r>
          </a:p>
        </p:txBody>
      </p:sp>
      <p:sp>
        <p:nvSpPr>
          <p:cNvPr id="3075" name="Sottotitolo 4"/>
          <p:cNvSpPr>
            <a:spLocks noGrp="1"/>
          </p:cNvSpPr>
          <p:nvPr>
            <p:ph type="subTitle" idx="1"/>
          </p:nvPr>
        </p:nvSpPr>
        <p:spPr>
          <a:xfrm>
            <a:off x="2500313" y="4929188"/>
            <a:ext cx="6400800" cy="1752600"/>
          </a:xfrm>
        </p:spPr>
        <p:txBody>
          <a:bodyPr rtlCol="0">
            <a:normAutofit/>
          </a:bodyPr>
          <a:lstStyle/>
          <a:p>
            <a:pPr eaLnBrk="1" fontAlgn="auto" hangingPunct="1">
              <a:spcAft>
                <a:spcPts val="0"/>
              </a:spcAft>
              <a:defRPr/>
            </a:pPr>
            <a:r>
              <a:rPr lang="it-IT" smtClean="0"/>
              <a:t>Archivistica generale </a:t>
            </a:r>
          </a:p>
          <a:p>
            <a:pPr eaLnBrk="1" fontAlgn="auto" hangingPunct="1">
              <a:spcAft>
                <a:spcPts val="0"/>
              </a:spcAft>
              <a:defRPr/>
            </a:pPr>
            <a:r>
              <a:rPr lang="it-IT" dirty="0" smtClean="0"/>
              <a:t>Prof. Federico Valacchi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normAutofit fontScale="90000"/>
          </a:bodyPr>
          <a:lstStyle/>
          <a:p>
            <a:r>
              <a:rPr lang="it-IT" smtClean="0"/>
              <a:t>Articolazione dell’archivio e della disciplina archivistica</a:t>
            </a:r>
          </a:p>
        </p:txBody>
      </p:sp>
      <p:sp>
        <p:nvSpPr>
          <p:cNvPr id="4099" name="Segnaposto contenuto 2"/>
          <p:cNvSpPr>
            <a:spLocks noGrp="1"/>
          </p:cNvSpPr>
          <p:nvPr>
            <p:ph idx="1"/>
          </p:nvPr>
        </p:nvSpPr>
        <p:spPr/>
        <p:txBody>
          <a:bodyPr/>
          <a:lstStyle/>
          <a:p>
            <a:r>
              <a:rPr lang="it-IT" smtClean="0"/>
              <a:t>Tentare di definire il concetto di archivio e di conseguenza gli ambiti di studio dell’archivistica è, soprattutto  nell’attuale congiuntura, quanto mai complicato. </a:t>
            </a:r>
          </a:p>
          <a:p>
            <a:r>
              <a:rPr lang="it-IT" smtClean="0"/>
              <a:t>Si può dire l’archivistica è una disciplina multidimensionale che si modella sulle molteplici forme e finalità che ciò che chiamiamo archivio può assumere.</a:t>
            </a:r>
          </a:p>
          <a:p>
            <a:endParaRPr lang="it-IT"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pPr eaLnBrk="1" hangingPunct="1"/>
            <a:r>
              <a:rPr lang="it-IT" smtClean="0"/>
              <a:t>Argomenti trattati</a:t>
            </a:r>
          </a:p>
        </p:txBody>
      </p:sp>
      <p:sp>
        <p:nvSpPr>
          <p:cNvPr id="5123" name="Segnaposto contenuto 2"/>
          <p:cNvSpPr>
            <a:spLocks noGrp="1"/>
          </p:cNvSpPr>
          <p:nvPr>
            <p:ph idx="1"/>
          </p:nvPr>
        </p:nvSpPr>
        <p:spPr/>
        <p:txBody>
          <a:bodyPr/>
          <a:lstStyle/>
          <a:p>
            <a:pPr eaLnBrk="1" hangingPunct="1"/>
            <a:r>
              <a:rPr lang="it-IT" smtClean="0"/>
              <a:t>La percezione e la dimensione degli archivi e dell’archivistica</a:t>
            </a:r>
          </a:p>
          <a:p>
            <a:pPr eaLnBrk="1" hangingPunct="1"/>
            <a:r>
              <a:rPr lang="it-IT" smtClean="0"/>
              <a:t>L’archivistica: definizione ed evoluzione storica</a:t>
            </a:r>
          </a:p>
        </p:txBody>
      </p:sp>
    </p:spTree>
  </p:cSld>
  <p:clrMapOvr>
    <a:masterClrMapping/>
  </p:clrMapOvr>
  <p:transition spd="slow">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ctrTitle"/>
          </p:nvPr>
        </p:nvSpPr>
        <p:spPr/>
        <p:txBody>
          <a:bodyPr/>
          <a:lstStyle/>
          <a:p>
            <a:pPr eaLnBrk="1" hangingPunct="1"/>
            <a:r>
              <a:rPr lang="it-IT" smtClean="0"/>
              <a:t>La percezione e la dimensione degli archivi e dell’archivistica</a:t>
            </a:r>
          </a:p>
        </p:txBody>
      </p:sp>
      <p:sp>
        <p:nvSpPr>
          <p:cNvPr id="5123" name="Sottotitolo 2"/>
          <p:cNvSpPr>
            <a:spLocks noGrp="1"/>
          </p:cNvSpPr>
          <p:nvPr>
            <p:ph type="subTitle" idx="1"/>
          </p:nvPr>
        </p:nvSpPr>
        <p:spPr/>
        <p:txBody>
          <a:bodyPr rtlCol="0">
            <a:normAutofit/>
          </a:bodyPr>
          <a:lstStyle/>
          <a:p>
            <a:pPr eaLnBrk="1" fontAlgn="auto" hangingPunct="1">
              <a:spcAft>
                <a:spcPts val="0"/>
              </a:spcAft>
              <a:defRPr/>
            </a:pPr>
            <a:endParaRPr lang="it-IT"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sivosapienza"/>
          <p:cNvPicPr>
            <a:picLocks noChangeAspect="1" noChangeArrowheads="1"/>
          </p:cNvPicPr>
          <p:nvPr/>
        </p:nvPicPr>
        <p:blipFill>
          <a:blip r:embed="rId2" cstate="print"/>
          <a:srcRect/>
          <a:stretch>
            <a:fillRect/>
          </a:stretch>
        </p:blipFill>
        <p:spPr bwMode="auto">
          <a:xfrm>
            <a:off x="971550" y="404813"/>
            <a:ext cx="7345363" cy="6264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it-IT" smtClean="0"/>
              <a:t>Definizione di archivio</a:t>
            </a:r>
          </a:p>
        </p:txBody>
      </p:sp>
      <p:sp>
        <p:nvSpPr>
          <p:cNvPr id="8195" name="Rectangle 3"/>
          <p:cNvSpPr>
            <a:spLocks noGrp="1" noChangeArrowheads="1"/>
          </p:cNvSpPr>
          <p:nvPr>
            <p:ph type="body" idx="1"/>
          </p:nvPr>
        </p:nvSpPr>
        <p:spPr/>
        <p:txBody>
          <a:bodyPr/>
          <a:lstStyle/>
          <a:p>
            <a:pPr eaLnBrk="1" hangingPunct="1"/>
            <a:r>
              <a:rPr lang="it-IT" i="1" smtClean="0">
                <a:cs typeface="Times New Roman" pitchFamily="18" charset="0"/>
              </a:rPr>
              <a:t>Complesso di documenti prodotti o comunque acquisiti durante lo svolgimento della propria attività da magistrature, organi e uffici dello stato, enti pubblici e istituzioni private da famiglie e persone.</a:t>
            </a:r>
          </a:p>
          <a:p>
            <a:pPr eaLnBrk="1" hangingPunct="1"/>
            <a:r>
              <a:rPr lang="it-IT" b="1" i="1" smtClean="0">
                <a:cs typeface="Times New Roman" pitchFamily="18" charset="0"/>
              </a:rPr>
              <a:t>Dato un archivio esiste sempre un soggetto produttore</a:t>
            </a:r>
            <a:r>
              <a:rPr lang="it-IT" smtClean="0"/>
              <a:t> </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smtClean="0"/>
              <a:t>La percezione comune di archivi e archivistica</a:t>
            </a:r>
          </a:p>
        </p:txBody>
      </p:sp>
      <p:sp>
        <p:nvSpPr>
          <p:cNvPr id="9219" name="Rectangle 3"/>
          <p:cNvSpPr>
            <a:spLocks noGrp="1" noChangeArrowheads="1"/>
          </p:cNvSpPr>
          <p:nvPr>
            <p:ph idx="1"/>
          </p:nvPr>
        </p:nvSpPr>
        <p:spPr>
          <a:xfrm>
            <a:off x="684213" y="1844675"/>
            <a:ext cx="7772400" cy="4114800"/>
          </a:xfrm>
        </p:spPr>
        <p:txBody>
          <a:bodyPr/>
          <a:lstStyle/>
          <a:p>
            <a:pPr eaLnBrk="1" hangingPunct="1">
              <a:buFontTx/>
              <a:buNone/>
            </a:pPr>
            <a:endParaRPr lang="it-IT" smtClean="0"/>
          </a:p>
          <a:p>
            <a:pPr eaLnBrk="1" hangingPunct="1"/>
            <a:r>
              <a:rPr lang="it-IT" sz="2800" smtClean="0"/>
              <a:t>Il “buon senso comune” ha un’immagine canonica dell’archivio e dell’archivistica fatta di polvere e oblio</a:t>
            </a:r>
          </a:p>
          <a:p>
            <a:pPr eaLnBrk="1" hangingPunct="1"/>
            <a:r>
              <a:rPr lang="it-IT" sz="2800" smtClean="0"/>
              <a:t>Gli archivi rappresentano invece una realtà estremamente dinamica e legata non solo alla dimensione della memoria storica ma ad ogni aspetto della vita quotidiana</a:t>
            </a:r>
          </a:p>
          <a:p>
            <a:pPr eaLnBrk="1" hangingPunct="1"/>
            <a:endParaRPr lang="it-IT"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smtClean="0"/>
              <a:t>Gli archivi: un settore peculiare dei beni culturali</a:t>
            </a:r>
          </a:p>
        </p:txBody>
      </p:sp>
      <p:sp>
        <p:nvSpPr>
          <p:cNvPr id="10243" name="Rectangle 3"/>
          <p:cNvSpPr>
            <a:spLocks noGrp="1" noChangeArrowheads="1"/>
          </p:cNvSpPr>
          <p:nvPr>
            <p:ph idx="1"/>
          </p:nvPr>
        </p:nvSpPr>
        <p:spPr>
          <a:xfrm>
            <a:off x="179388" y="1412875"/>
            <a:ext cx="8229600" cy="5111750"/>
          </a:xfrm>
        </p:spPr>
        <p:txBody>
          <a:bodyPr/>
          <a:lstStyle/>
          <a:p>
            <a:pPr eaLnBrk="1" hangingPunct="1"/>
            <a:r>
              <a:rPr lang="it-IT" sz="2800" smtClean="0"/>
              <a:t>Gli archivi sono a tutti gli effetti dei beni culturali</a:t>
            </a:r>
          </a:p>
          <a:p>
            <a:pPr eaLnBrk="1" hangingPunct="1"/>
            <a:r>
              <a:rPr lang="it-IT" sz="2800" smtClean="0"/>
              <a:t>Il settore archivistico nelle sue diverse sfaccettature ha però caratteri di forte peculiarità rispetto ad altre aree dei beni culturali</a:t>
            </a:r>
          </a:p>
          <a:p>
            <a:pPr eaLnBrk="1" hangingPunct="1"/>
            <a:r>
              <a:rPr lang="it-IT" sz="2800" smtClean="0"/>
              <a:t>Gli archivi non nascono come beni culturali (anche se fin dalla loro formazione sono considerati beni culturali)</a:t>
            </a:r>
          </a:p>
          <a:p>
            <a:pPr eaLnBrk="1" hangingPunct="1"/>
            <a:r>
              <a:rPr lang="it-IT" sz="2800" smtClean="0"/>
              <a:t>Gli archivi si contraddistinguono per la loro trasversalità che ne fa al tempo stesso </a:t>
            </a:r>
            <a:r>
              <a:rPr lang="it-IT" sz="2800" smtClean="0">
                <a:solidFill>
                  <a:srgbClr val="FF0000"/>
                </a:solidFill>
              </a:rPr>
              <a:t>beni culturali </a:t>
            </a:r>
            <a:r>
              <a:rPr lang="it-IT" sz="2800" smtClean="0"/>
              <a:t>e </a:t>
            </a:r>
            <a:r>
              <a:rPr lang="it-IT" sz="2800" smtClean="0">
                <a:solidFill>
                  <a:srgbClr val="FF0000"/>
                </a:solidFill>
              </a:rPr>
              <a:t>strumenti di efficienza giuridica, amministrativa e operativa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it-IT" smtClean="0"/>
              <a:t>La duplice dimensione degli archivi</a:t>
            </a:r>
          </a:p>
        </p:txBody>
      </p:sp>
      <p:sp>
        <p:nvSpPr>
          <p:cNvPr id="11267" name="Rectangle 3"/>
          <p:cNvSpPr>
            <a:spLocks noGrp="1" noChangeArrowheads="1"/>
          </p:cNvSpPr>
          <p:nvPr>
            <p:ph idx="1"/>
          </p:nvPr>
        </p:nvSpPr>
        <p:spPr/>
        <p:txBody>
          <a:bodyPr/>
          <a:lstStyle/>
          <a:p>
            <a:pPr eaLnBrk="1" hangingPunct="1">
              <a:buFontTx/>
              <a:buNone/>
            </a:pPr>
            <a:endParaRPr lang="it-IT" smtClean="0"/>
          </a:p>
          <a:p>
            <a:pPr eaLnBrk="1" hangingPunct="1"/>
            <a:r>
              <a:rPr lang="it-IT" smtClean="0"/>
              <a:t>Valore giuridico, “politico” ed economico dell’archivio</a:t>
            </a:r>
          </a:p>
          <a:p>
            <a:pPr eaLnBrk="1" hangingPunct="1"/>
            <a:r>
              <a:rPr lang="it-IT" smtClean="0"/>
              <a:t>Valore storico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323850" y="2565400"/>
            <a:ext cx="8229600" cy="1143000"/>
          </a:xfrm>
        </p:spPr>
        <p:txBody>
          <a:bodyPr/>
          <a:lstStyle/>
          <a:p>
            <a:r>
              <a:rPr lang="it-IT" smtClean="0"/>
              <a:t>Gli archivi come strumenti di corretta amministrazione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r>
              <a:rPr lang="it-IT" smtClean="0"/>
              <a:t>Archivio=potere?</a:t>
            </a:r>
          </a:p>
        </p:txBody>
      </p:sp>
      <p:sp>
        <p:nvSpPr>
          <p:cNvPr id="13315" name="Segnaposto contenuto 2"/>
          <p:cNvSpPr>
            <a:spLocks noGrp="1"/>
          </p:cNvSpPr>
          <p:nvPr>
            <p:ph idx="1"/>
          </p:nvPr>
        </p:nvSpPr>
        <p:spPr/>
        <p:txBody>
          <a:bodyPr/>
          <a:lstStyle/>
          <a:p>
            <a:r>
              <a:rPr lang="it-IT" smtClean="0"/>
              <a:t>L’opinione, più logicamente e scientificamente ammessa, fa discendere il vocabolo </a:t>
            </a:r>
            <a:r>
              <a:rPr lang="it-IT" i="1" smtClean="0"/>
              <a:t>archivio</a:t>
            </a:r>
            <a:r>
              <a:rPr lang="it-IT" smtClean="0"/>
              <a:t> (…)  dal sostantivo </a:t>
            </a:r>
            <a:r>
              <a:rPr lang="it-IT" i="1" smtClean="0"/>
              <a:t>α̉ρχει̃ον</a:t>
            </a:r>
            <a:r>
              <a:rPr lang="it-IT" smtClean="0"/>
              <a:t>, che indica il palazzo del magistrato, la curia: ove era naturale che, accanto all’</a:t>
            </a:r>
            <a:r>
              <a:rPr lang="it-IT" i="1" smtClean="0"/>
              <a:t>άρχων, </a:t>
            </a:r>
            <a:r>
              <a:rPr lang="it-IT" smtClean="0"/>
              <a:t>cioè a colui che detiene il potere, fossero conservati i suoi documenti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a:xfrm>
            <a:off x="428625" y="0"/>
            <a:ext cx="7467600" cy="1143000"/>
          </a:xfrm>
        </p:spPr>
        <p:txBody>
          <a:bodyPr/>
          <a:lstStyle/>
          <a:p>
            <a:pPr eaLnBrk="1" hangingPunct="1"/>
            <a:r>
              <a:rPr lang="it-IT" smtClean="0"/>
              <a:t>MEMORIA E PRESENTE</a:t>
            </a:r>
          </a:p>
        </p:txBody>
      </p:sp>
      <p:sp>
        <p:nvSpPr>
          <p:cNvPr id="14339" name="Segnaposto contenuto 2"/>
          <p:cNvSpPr>
            <a:spLocks noGrp="1"/>
          </p:cNvSpPr>
          <p:nvPr>
            <p:ph idx="1"/>
          </p:nvPr>
        </p:nvSpPr>
        <p:spPr>
          <a:xfrm>
            <a:off x="500063" y="1357313"/>
            <a:ext cx="7467600" cy="4873625"/>
          </a:xfrm>
        </p:spPr>
        <p:txBody>
          <a:bodyPr/>
          <a:lstStyle/>
          <a:p>
            <a:pPr eaLnBrk="1" hangingPunct="1"/>
            <a:r>
              <a:rPr lang="it-IT" sz="2800" smtClean="0"/>
              <a:t>Gli archivi conservano anche la memoria del presente</a:t>
            </a:r>
          </a:p>
          <a:p>
            <a:pPr eaLnBrk="1" hangingPunct="1"/>
            <a:r>
              <a:rPr lang="it-IT" sz="2800" smtClean="0"/>
              <a:t>Certificati, titoli di studio, carta di identità, passaporto, contratti: tutti documenti senza i quali la nostra vita sarebbe impossibile</a:t>
            </a:r>
          </a:p>
          <a:p>
            <a:pPr eaLnBrk="1" hangingPunct="1"/>
            <a:r>
              <a:rPr lang="it-IT" sz="2800" smtClean="0"/>
              <a:t>Gli archivi sono luoghi in cui si producono, si gestiscono e si conservano strumenti importanti per la nostra vita quotidiana</a:t>
            </a:r>
          </a:p>
        </p:txBody>
      </p:sp>
      <p:pic>
        <p:nvPicPr>
          <p:cNvPr id="14340" name="Immagine 3" descr="uff037.gif"/>
          <p:cNvPicPr>
            <a:picLocks noChangeAspect="1"/>
          </p:cNvPicPr>
          <p:nvPr/>
        </p:nvPicPr>
        <p:blipFill>
          <a:blip r:embed="rId2" cstate="print"/>
          <a:srcRect/>
          <a:stretch>
            <a:fillRect/>
          </a:stretch>
        </p:blipFill>
        <p:spPr bwMode="auto">
          <a:xfrm>
            <a:off x="4857750" y="4500563"/>
            <a:ext cx="3952875" cy="2357437"/>
          </a:xfrm>
          <a:prstGeom prst="rect">
            <a:avLst/>
          </a:prstGeom>
          <a:noFill/>
          <a:ln w="9525">
            <a:noFill/>
            <a:miter lim="800000"/>
            <a:headEnd/>
            <a:tailEnd/>
          </a:ln>
        </p:spPr>
      </p:pic>
    </p:spTree>
  </p:cSld>
  <p:clrMapOvr>
    <a:masterClrMapping/>
  </p:clrMapOvr>
  <p:transition advTm="15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smtClean="0"/>
              <a:t>L’archivio come risorsa e come obbligo giuridico</a:t>
            </a:r>
          </a:p>
        </p:txBody>
      </p:sp>
      <p:sp>
        <p:nvSpPr>
          <p:cNvPr id="15363" name="Rectangle 3"/>
          <p:cNvSpPr>
            <a:spLocks noGrp="1" noChangeArrowheads="1"/>
          </p:cNvSpPr>
          <p:nvPr>
            <p:ph idx="1"/>
          </p:nvPr>
        </p:nvSpPr>
        <p:spPr/>
        <p:txBody>
          <a:bodyPr/>
          <a:lstStyle/>
          <a:p>
            <a:pPr eaLnBrk="1" hangingPunct="1">
              <a:lnSpc>
                <a:spcPct val="80000"/>
              </a:lnSpc>
            </a:pPr>
            <a:r>
              <a:rPr lang="it-IT" sz="2400" smtClean="0"/>
              <a:t>In questo senso l’archivio</a:t>
            </a:r>
            <a:r>
              <a:rPr lang="it-IT" sz="2400" b="1" smtClean="0"/>
              <a:t> non è un magazzino</a:t>
            </a:r>
            <a:r>
              <a:rPr lang="it-IT" sz="2400" smtClean="0"/>
              <a:t>, ma è un </a:t>
            </a:r>
            <a:r>
              <a:rPr lang="it-IT" sz="2400" smtClean="0">
                <a:solidFill>
                  <a:srgbClr val="FF0000"/>
                </a:solidFill>
              </a:rPr>
              <a:t>servizio</a:t>
            </a:r>
            <a:r>
              <a:rPr lang="it-IT" sz="2400" smtClean="0"/>
              <a:t> e come tale va organizzato e gestito fin dal suo nascere.</a:t>
            </a:r>
          </a:p>
          <a:p>
            <a:pPr eaLnBrk="1" hangingPunct="1">
              <a:lnSpc>
                <a:spcPct val="80000"/>
              </a:lnSpc>
            </a:pPr>
            <a:r>
              <a:rPr lang="it-IT" sz="2400" smtClean="0"/>
              <a:t>Indipendentemente dal profilo giuridico del soggetto produttore e dalle prescrizioni normative l’archivio deve essere considerato come </a:t>
            </a:r>
            <a:r>
              <a:rPr lang="it-IT" sz="2400" smtClean="0">
                <a:solidFill>
                  <a:srgbClr val="FF0000"/>
                </a:solidFill>
              </a:rPr>
              <a:t>risorsa</a:t>
            </a:r>
            <a:r>
              <a:rPr lang="it-IT" sz="2400" smtClean="0"/>
              <a:t> e </a:t>
            </a:r>
            <a:r>
              <a:rPr lang="it-IT" sz="2400" smtClean="0">
                <a:solidFill>
                  <a:srgbClr val="FF0000"/>
                </a:solidFill>
              </a:rPr>
              <a:t>misuratore di efficienza </a:t>
            </a:r>
            <a:r>
              <a:rPr lang="it-IT" sz="2400" smtClean="0"/>
              <a:t>del soggetto che lo produce e lo usa</a:t>
            </a:r>
          </a:p>
          <a:p>
            <a:pPr eaLnBrk="1" hangingPunct="1">
              <a:lnSpc>
                <a:spcPct val="80000"/>
              </a:lnSpc>
            </a:pPr>
            <a:endParaRPr lang="it-IT" sz="2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a:t>Cultura dei documenti e cultura istituzionale</a:t>
            </a:r>
          </a:p>
        </p:txBody>
      </p:sp>
      <p:sp>
        <p:nvSpPr>
          <p:cNvPr id="16387" name="Rectangle 3"/>
          <p:cNvSpPr>
            <a:spLocks noGrp="1" noChangeArrowheads="1"/>
          </p:cNvSpPr>
          <p:nvPr>
            <p:ph type="body" idx="1"/>
          </p:nvPr>
        </p:nvSpPr>
        <p:spPr/>
        <p:txBody>
          <a:bodyPr/>
          <a:lstStyle/>
          <a:p>
            <a:pPr eaLnBrk="1" hangingPunct="1"/>
            <a:r>
              <a:rPr lang="it-IT" smtClean="0"/>
              <a:t>La cultura della gestione dei documenti e dell’archivio è cultura delle istituzioni, testimonianza della consapevolezza di essere parte di un sistema che per il suo funzionamento deve potersi appoggiare su sistemi documentali efficienti nel tempo</a:t>
            </a:r>
          </a:p>
          <a:p>
            <a:pPr eaLnBrk="1" hangingPunct="1"/>
            <a:endParaRPr lang="it-IT"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a:t>Dalla cultura delle istituzioni alla cultura documentale</a:t>
            </a:r>
          </a:p>
        </p:txBody>
      </p:sp>
      <p:sp>
        <p:nvSpPr>
          <p:cNvPr id="17411" name="Rectangle 3"/>
          <p:cNvSpPr>
            <a:spLocks noGrp="1" noChangeArrowheads="1"/>
          </p:cNvSpPr>
          <p:nvPr>
            <p:ph type="body" idx="1"/>
          </p:nvPr>
        </p:nvSpPr>
        <p:spPr>
          <a:xfrm>
            <a:off x="457200" y="1981200"/>
            <a:ext cx="8229600" cy="4471988"/>
          </a:xfrm>
        </p:spPr>
        <p:txBody>
          <a:bodyPr/>
          <a:lstStyle/>
          <a:p>
            <a:pPr eaLnBrk="1" hangingPunct="1"/>
            <a:r>
              <a:rPr lang="it-IT" sz="2800" smtClean="0"/>
              <a:t>Il punto di partenza: una conoscenza approfondita del rapporto che lega i sistemi di produzione e gestione dei documenti alle buone pratiche amministrative</a:t>
            </a:r>
          </a:p>
          <a:p>
            <a:pPr eaLnBrk="1" hangingPunct="1"/>
            <a:endParaRPr lang="it-IT" sz="28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p:txBody>
          <a:bodyPr/>
          <a:lstStyle/>
          <a:p>
            <a:pPr eaLnBrk="1" hangingPunct="1"/>
            <a:r>
              <a:rPr lang="it-IT" smtClean="0"/>
              <a:t>L’archivio come fonte</a:t>
            </a:r>
          </a:p>
        </p:txBody>
      </p:sp>
      <p:sp>
        <p:nvSpPr>
          <p:cNvPr id="18435" name="Segnaposto contenuto 2"/>
          <p:cNvSpPr>
            <a:spLocks noGrp="1"/>
          </p:cNvSpPr>
          <p:nvPr>
            <p:ph idx="1"/>
          </p:nvPr>
        </p:nvSpPr>
        <p:spPr/>
        <p:txBody>
          <a:bodyPr/>
          <a:lstStyle/>
          <a:p>
            <a:pPr eaLnBrk="1" hangingPunct="1"/>
            <a:r>
              <a:rPr lang="it-IT" smtClean="0"/>
              <a:t>Nel tempo, affievolendosi le esigenze operative, l’archivio si avvia a divenire una </a:t>
            </a:r>
            <a:r>
              <a:rPr lang="it-IT" smtClean="0">
                <a:hlinkClick r:id="rId2"/>
              </a:rPr>
              <a:t>fonte storica</a:t>
            </a:r>
            <a:endParaRPr lang="it-IT" smtClean="0"/>
          </a:p>
          <a:p>
            <a:pPr eaLnBrk="1" hangingPunct="1"/>
            <a:r>
              <a:rPr lang="it-IT" smtClean="0"/>
              <a:t>L’uso a fini culturali dei documenti archivistici</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p:txBody>
          <a:bodyPr/>
          <a:lstStyle/>
          <a:p>
            <a:pPr eaLnBrk="1" hangingPunct="1"/>
            <a:r>
              <a:rPr lang="it-IT" smtClean="0"/>
              <a:t>Memoria e storia</a:t>
            </a:r>
          </a:p>
        </p:txBody>
      </p:sp>
      <p:sp>
        <p:nvSpPr>
          <p:cNvPr id="19459" name="Segnaposto contenuto 2"/>
          <p:cNvSpPr>
            <a:spLocks noGrp="1"/>
          </p:cNvSpPr>
          <p:nvPr>
            <p:ph idx="1"/>
          </p:nvPr>
        </p:nvSpPr>
        <p:spPr>
          <a:xfrm>
            <a:off x="457200" y="1600200"/>
            <a:ext cx="7467600" cy="4873625"/>
          </a:xfrm>
        </p:spPr>
        <p:txBody>
          <a:bodyPr/>
          <a:lstStyle/>
          <a:p>
            <a:pPr eaLnBrk="1" hangingPunct="1"/>
            <a:r>
              <a:rPr lang="it-IT" sz="2800" smtClean="0"/>
              <a:t>Tutti gli avvenimenti del passato, le azioni delle persone e i grandi e piccoli fatti della storia rappresentano la nostra MEMORIA STORICA</a:t>
            </a:r>
          </a:p>
          <a:p>
            <a:pPr eaLnBrk="1" hangingPunct="1"/>
            <a:r>
              <a:rPr lang="it-IT" sz="2800" smtClean="0"/>
              <a:t>Attraverso le </a:t>
            </a:r>
            <a:r>
              <a:rPr lang="it-IT" sz="2800" smtClean="0">
                <a:solidFill>
                  <a:srgbClr val="FF0000"/>
                </a:solidFill>
              </a:rPr>
              <a:t>fonti</a:t>
            </a:r>
            <a:r>
              <a:rPr lang="it-IT" sz="2800" smtClean="0"/>
              <a:t> conservate negli archivi è possibile raccogliere elementi per la ricostruzione storica</a:t>
            </a:r>
          </a:p>
          <a:p>
            <a:pPr eaLnBrk="1" hangingPunct="1"/>
            <a:r>
              <a:rPr lang="it-IT" sz="2800" smtClean="0"/>
              <a:t>Per questo motivo gli archivi sono considerati un </a:t>
            </a:r>
            <a:r>
              <a:rPr lang="it-IT" sz="2800" smtClean="0">
                <a:solidFill>
                  <a:srgbClr val="FF0000"/>
                </a:solidFill>
              </a:rPr>
              <a:t>patrimonio culturale </a:t>
            </a:r>
            <a:r>
              <a:rPr lang="it-IT" sz="2800" smtClean="0"/>
              <a:t>della collettività e ognuno ha il diritto (e il dovere…) di consultarli</a:t>
            </a:r>
          </a:p>
          <a:p>
            <a:pPr eaLnBrk="1" hangingPunct="1"/>
            <a:endParaRPr lang="it-IT" smtClean="0"/>
          </a:p>
          <a:p>
            <a:pPr eaLnBrk="1" hangingPunct="1"/>
            <a:endParaRPr lang="it-IT" smtClean="0"/>
          </a:p>
        </p:txBody>
      </p:sp>
    </p:spTree>
  </p:cSld>
  <p:clrMapOvr>
    <a:masterClrMapping/>
  </p:clrMapOvr>
  <p:transition advTm="15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p:txBody>
          <a:bodyPr rtlCol="0">
            <a:normAutofit fontScale="90000"/>
          </a:bodyPr>
          <a:lstStyle/>
          <a:p>
            <a:pPr eaLnBrk="1" fontAlgn="auto" hangingPunct="1">
              <a:spcAft>
                <a:spcPts val="0"/>
              </a:spcAft>
              <a:defRPr/>
            </a:pPr>
            <a:r>
              <a:rPr lang="it-IT" smtClean="0"/>
              <a:t>I documenti nascono “spontaneamente” solo con il tempo divengono fonti storiche</a:t>
            </a:r>
          </a:p>
        </p:txBody>
      </p:sp>
      <p:pic>
        <p:nvPicPr>
          <p:cNvPr id="29699" name="Picture 2" descr="D:\FEDERICO\Desktop\gifgigio\libri020.gif"/>
          <p:cNvPicPr>
            <a:picLocks noGrp="1" noChangeAspect="1" noChangeArrowheads="1" noCrop="1"/>
          </p:cNvPicPr>
          <p:nvPr>
            <p:ph idx="1"/>
          </p:nvPr>
        </p:nvPicPr>
        <p:blipFill>
          <a:blip r:embed="rId4" cstate="print"/>
          <a:srcRect/>
          <a:stretch>
            <a:fillRect/>
          </a:stretch>
        </p:blipFill>
        <p:spPr>
          <a:xfrm>
            <a:off x="928688" y="1782763"/>
            <a:ext cx="3071812" cy="2546350"/>
          </a:xfrm>
          <a:noFill/>
        </p:spPr>
      </p:pic>
      <p:pic>
        <p:nvPicPr>
          <p:cNvPr id="29700" name="Picture 4" descr="D:\FEDERICO\Desktop\gifgigio\libri057.gif"/>
          <p:cNvPicPr>
            <a:picLocks noChangeAspect="1" noChangeArrowheads="1" noCrop="1"/>
          </p:cNvPicPr>
          <p:nvPr/>
        </p:nvPicPr>
        <p:blipFill>
          <a:blip r:embed="rId5" cstate="print"/>
          <a:srcRect/>
          <a:stretch>
            <a:fillRect/>
          </a:stretch>
        </p:blipFill>
        <p:spPr bwMode="auto">
          <a:xfrm>
            <a:off x="4786313" y="3786188"/>
            <a:ext cx="3024187" cy="2419350"/>
          </a:xfrm>
          <a:prstGeom prst="rect">
            <a:avLst/>
          </a:prstGeom>
          <a:noFill/>
          <a:ln w="9525">
            <a:noFill/>
            <a:miter lim="800000"/>
            <a:headEnd/>
            <a:tailEnd/>
          </a:ln>
        </p:spPr>
      </p:pic>
    </p:spTree>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29699"/>
                                        </p:tgtEl>
                                        <p:attrNameLst>
                                          <p:attrName>style.visibility</p:attrName>
                                        </p:attrNameLst>
                                      </p:cBhvr>
                                      <p:to>
                                        <p:strVal val="visible"/>
                                      </p:to>
                                    </p:set>
                                    <p:set>
                                      <p:cBhvr>
                                        <p:cTn id="7" dur="1365" fill="hold">
                                          <p:stCondLst>
                                            <p:cond delay="0"/>
                                          </p:stCondLst>
                                        </p:cTn>
                                        <p:tgtEl>
                                          <p:spTgt spid="29699"/>
                                        </p:tgtEl>
                                        <p:attrNameLst>
                                          <p:attrName>style.rotation</p:attrName>
                                        </p:attrNameLst>
                                      </p:cBhvr>
                                      <p:to>
                                        <p:strVal val="-45.0"/>
                                      </p:to>
                                    </p:set>
                                    <p:anim calcmode="lin" valueType="num">
                                      <p:cBhvr>
                                        <p:cTn id="8" dur="1365" fill="hold">
                                          <p:stCondLst>
                                            <p:cond delay="1365"/>
                                          </p:stCondLst>
                                        </p:cTn>
                                        <p:tgtEl>
                                          <p:spTgt spid="29699"/>
                                        </p:tgtEl>
                                        <p:attrNameLst>
                                          <p:attrName>style.rotation</p:attrName>
                                        </p:attrNameLst>
                                      </p:cBhvr>
                                      <p:tavLst>
                                        <p:tav tm="0">
                                          <p:val>
                                            <p:fltVal val="-45"/>
                                          </p:val>
                                        </p:tav>
                                        <p:tav tm="69900">
                                          <p:val>
                                            <p:fltVal val="45"/>
                                          </p:val>
                                        </p:tav>
                                        <p:tav tm="100000">
                                          <p:val>
                                            <p:fltVal val="0"/>
                                          </p:val>
                                        </p:tav>
                                      </p:tavLst>
                                    </p:anim>
                                    <p:anim calcmode="lin" valueType="num">
                                      <p:cBhvr>
                                        <p:cTn id="9" dur="1365" fill="hold">
                                          <p:stCondLst>
                                            <p:cond delay="0"/>
                                          </p:stCondLst>
                                        </p:cTn>
                                        <p:tgtEl>
                                          <p:spTgt spid="29699"/>
                                        </p:tgtEl>
                                        <p:attrNameLst>
                                          <p:attrName>ppt_y</p:attrName>
                                        </p:attrNameLst>
                                      </p:cBhvr>
                                      <p:tavLst>
                                        <p:tav tm="0">
                                          <p:val>
                                            <p:strVal val="#ppt_y-1"/>
                                          </p:val>
                                        </p:tav>
                                        <p:tav tm="100000">
                                          <p:val>
                                            <p:strVal val="#ppt_y-(0.354*#ppt_w-0.172*#ppt_h)"/>
                                          </p:val>
                                        </p:tav>
                                      </p:tavLst>
                                    </p:anim>
                                    <p:anim calcmode="lin" valueType="num">
                                      <p:cBhvr>
                                        <p:cTn id="10" dur="468" decel="50000" autoRev="1" fill="hold">
                                          <p:stCondLst>
                                            <p:cond delay="1365"/>
                                          </p:stCondLst>
                                        </p:cTn>
                                        <p:tgtEl>
                                          <p:spTgt spid="29699"/>
                                        </p:tgtEl>
                                        <p:attrNameLst>
                                          <p:attrName>ppt_y</p:attrName>
                                        </p:attrNameLst>
                                      </p:cBhvr>
                                      <p:tavLst>
                                        <p:tav tm="0">
                                          <p:val>
                                            <p:strVal val="#ppt_y-(0.354*#ppt_w-0.172*#ppt_h)"/>
                                          </p:val>
                                        </p:tav>
                                        <p:tav tm="100000">
                                          <p:val>
                                            <p:strVal val="#ppt_y-(0.354*#ppt_w-0.172*#ppt_h)-#ppt_h/2"/>
                                          </p:val>
                                        </p:tav>
                                      </p:tavLst>
                                    </p:anim>
                                    <p:anim calcmode="lin" valueType="num">
                                      <p:cBhvr>
                                        <p:cTn id="11" dur="408" fill="hold">
                                          <p:stCondLst>
                                            <p:cond delay="2592"/>
                                          </p:stCondLst>
                                        </p:cTn>
                                        <p:tgtEl>
                                          <p:spTgt spid="29699"/>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12" fill="hold">
                            <p:stCondLst>
                              <p:cond delay="3000"/>
                            </p:stCondLst>
                            <p:childTnLst>
                              <p:par>
                                <p:cTn id="13" presetID="30" presetClass="entr" presetSubtype="0" fill="hold" nodeType="afterEffect">
                                  <p:stCondLst>
                                    <p:cond delay="1000"/>
                                  </p:stCondLst>
                                  <p:childTnLst>
                                    <p:set>
                                      <p:cBhvr>
                                        <p:cTn id="14" dur="1" fill="hold">
                                          <p:stCondLst>
                                            <p:cond delay="0"/>
                                          </p:stCondLst>
                                        </p:cTn>
                                        <p:tgtEl>
                                          <p:spTgt spid="29700"/>
                                        </p:tgtEl>
                                        <p:attrNameLst>
                                          <p:attrName>style.visibility</p:attrName>
                                        </p:attrNameLst>
                                      </p:cBhvr>
                                      <p:to>
                                        <p:strVal val="visible"/>
                                      </p:to>
                                    </p:set>
                                    <p:animEffect transition="in" filter="fade">
                                      <p:cBhvr>
                                        <p:cTn id="15" dur="2400" decel="100000"/>
                                        <p:tgtEl>
                                          <p:spTgt spid="29700"/>
                                        </p:tgtEl>
                                      </p:cBhvr>
                                    </p:animEffect>
                                    <p:anim calcmode="lin" valueType="num">
                                      <p:cBhvr>
                                        <p:cTn id="16" dur="2400" decel="100000" fill="hold"/>
                                        <p:tgtEl>
                                          <p:spTgt spid="29700"/>
                                        </p:tgtEl>
                                        <p:attrNameLst>
                                          <p:attrName>style.rotation</p:attrName>
                                        </p:attrNameLst>
                                      </p:cBhvr>
                                      <p:tavLst>
                                        <p:tav tm="0">
                                          <p:val>
                                            <p:fltVal val="-90"/>
                                          </p:val>
                                        </p:tav>
                                        <p:tav tm="100000">
                                          <p:val>
                                            <p:fltVal val="0"/>
                                          </p:val>
                                        </p:tav>
                                      </p:tavLst>
                                    </p:anim>
                                    <p:anim calcmode="lin" valueType="num">
                                      <p:cBhvr>
                                        <p:cTn id="17" dur="2400" decel="100000" fill="hold"/>
                                        <p:tgtEl>
                                          <p:spTgt spid="29700"/>
                                        </p:tgtEl>
                                        <p:attrNameLst>
                                          <p:attrName>ppt_x</p:attrName>
                                        </p:attrNameLst>
                                      </p:cBhvr>
                                      <p:tavLst>
                                        <p:tav tm="0">
                                          <p:val>
                                            <p:strVal val="#ppt_x+0.4"/>
                                          </p:val>
                                        </p:tav>
                                        <p:tav tm="100000">
                                          <p:val>
                                            <p:strVal val="#ppt_x-0.05"/>
                                          </p:val>
                                        </p:tav>
                                      </p:tavLst>
                                    </p:anim>
                                    <p:anim calcmode="lin" valueType="num">
                                      <p:cBhvr>
                                        <p:cTn id="18" dur="2400" decel="100000" fill="hold"/>
                                        <p:tgtEl>
                                          <p:spTgt spid="29700"/>
                                        </p:tgtEl>
                                        <p:attrNameLst>
                                          <p:attrName>ppt_y</p:attrName>
                                        </p:attrNameLst>
                                      </p:cBhvr>
                                      <p:tavLst>
                                        <p:tav tm="0">
                                          <p:val>
                                            <p:strVal val="#ppt_y-0.4"/>
                                          </p:val>
                                        </p:tav>
                                        <p:tav tm="100000">
                                          <p:val>
                                            <p:strVal val="#ppt_y+0.1"/>
                                          </p:val>
                                        </p:tav>
                                      </p:tavLst>
                                    </p:anim>
                                    <p:anim calcmode="lin" valueType="num">
                                      <p:cBhvr>
                                        <p:cTn id="19" dur="600" accel="100000" fill="hold">
                                          <p:stCondLst>
                                            <p:cond delay="2400"/>
                                          </p:stCondLst>
                                        </p:cTn>
                                        <p:tgtEl>
                                          <p:spTgt spid="29700"/>
                                        </p:tgtEl>
                                        <p:attrNameLst>
                                          <p:attrName>ppt_x</p:attrName>
                                        </p:attrNameLst>
                                      </p:cBhvr>
                                      <p:tavLst>
                                        <p:tav tm="0">
                                          <p:val>
                                            <p:strVal val="#ppt_x-0.05"/>
                                          </p:val>
                                        </p:tav>
                                        <p:tav tm="100000">
                                          <p:val>
                                            <p:strVal val="#ppt_x"/>
                                          </p:val>
                                        </p:tav>
                                      </p:tavLst>
                                    </p:anim>
                                    <p:anim calcmode="lin" valueType="num">
                                      <p:cBhvr>
                                        <p:cTn id="20" dur="600" accel="100000" fill="hold">
                                          <p:stCondLst>
                                            <p:cond delay="2400"/>
                                          </p:stCondLst>
                                        </p:cTn>
                                        <p:tgtEl>
                                          <p:spTgt spid="29700"/>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3"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3"/>
          <p:cNvSpPr>
            <a:spLocks noGrp="1"/>
          </p:cNvSpPr>
          <p:nvPr>
            <p:ph type="ctrTitle"/>
          </p:nvPr>
        </p:nvSpPr>
        <p:spPr/>
        <p:txBody>
          <a:bodyPr/>
          <a:lstStyle/>
          <a:p>
            <a:pPr eaLnBrk="1" hangingPunct="1"/>
            <a:r>
              <a:rPr lang="it-IT" smtClean="0"/>
              <a:t>L’archivistica: definizioni</a:t>
            </a:r>
          </a:p>
        </p:txBody>
      </p:sp>
      <p:sp>
        <p:nvSpPr>
          <p:cNvPr id="15363" name="Sottotitolo 4"/>
          <p:cNvSpPr>
            <a:spLocks noGrp="1"/>
          </p:cNvSpPr>
          <p:nvPr>
            <p:ph type="subTitle" idx="1"/>
          </p:nvPr>
        </p:nvSpPr>
        <p:spPr/>
        <p:txBody>
          <a:bodyPr rtlCol="0">
            <a:normAutofit/>
          </a:bodyPr>
          <a:lstStyle/>
          <a:p>
            <a:pPr eaLnBrk="1" fontAlgn="auto" hangingPunct="1">
              <a:spcAft>
                <a:spcPts val="0"/>
              </a:spcAft>
              <a:defRPr/>
            </a:pPr>
            <a:endParaRPr lang="it-IT"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p:txBody>
          <a:bodyPr/>
          <a:lstStyle/>
          <a:p>
            <a:r>
              <a:rPr lang="it-IT" smtClean="0"/>
              <a:t>Omogeneità e articolazione</a:t>
            </a:r>
          </a:p>
        </p:txBody>
      </p:sp>
      <p:sp>
        <p:nvSpPr>
          <p:cNvPr id="22531" name="Segnaposto contenuto 2"/>
          <p:cNvSpPr>
            <a:spLocks noGrp="1"/>
          </p:cNvSpPr>
          <p:nvPr>
            <p:ph idx="1"/>
          </p:nvPr>
        </p:nvSpPr>
        <p:spPr/>
        <p:txBody>
          <a:bodyPr/>
          <a:lstStyle/>
          <a:p>
            <a:r>
              <a:rPr lang="it-IT" smtClean="0"/>
              <a:t>Forte articolazione della disciplina archivistica</a:t>
            </a:r>
          </a:p>
          <a:p>
            <a:r>
              <a:rPr lang="it-IT" smtClean="0"/>
              <a:t>Esigenza di valutarne i diversi ambiti di specializzazione </a:t>
            </a:r>
          </a:p>
          <a:p>
            <a:r>
              <a:rPr lang="it-IT" smtClean="0"/>
              <a:t>Omogeneità nei presupposti deontologici della “missione” archivistica e in un consolidato retroterra metodologico.</a:t>
            </a:r>
          </a:p>
          <a:p>
            <a:endParaRPr lang="it-IT"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p:txBody>
          <a:bodyPr/>
          <a:lstStyle/>
          <a:p>
            <a:endParaRPr lang="it-IT" smtClean="0"/>
          </a:p>
        </p:txBody>
      </p:sp>
      <p:sp>
        <p:nvSpPr>
          <p:cNvPr id="23555" name="Segnaposto contenuto 2"/>
          <p:cNvSpPr>
            <a:spLocks noGrp="1"/>
          </p:cNvSpPr>
          <p:nvPr>
            <p:ph idx="1"/>
          </p:nvPr>
        </p:nvSpPr>
        <p:spPr/>
        <p:txBody>
          <a:bodyPr/>
          <a:lstStyle/>
          <a:p>
            <a:r>
              <a:rPr lang="it-IT" smtClean="0"/>
              <a:t>L’archivistica è quindi disciplina articolata che richiede di innestare su un patrimonio conoscitivo di fondo competenze fortemente specialistiche, a seconda appunto degli ambiti di applicazione.</a:t>
            </a:r>
            <a:endParaRPr lang="it-IT" b="1" smtClean="0"/>
          </a:p>
          <a:p>
            <a:r>
              <a:rPr lang="it-IT" smtClean="0"/>
              <a:t>Al riguardo si veda sul sito ANAI (Associazione Nazionale Archivisti Italiani ) il Codice deontologico </a:t>
            </a:r>
            <a:r>
              <a:rPr lang="it-IT" u="sng" smtClean="0">
                <a:hlinkClick r:id="rId2"/>
              </a:rPr>
              <a:t>http://www.anai.org/anai-cms/cms.view?munu_str=0_0_5&amp;numDoc=14</a:t>
            </a:r>
            <a:endParaRPr lang="it-IT"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95288" y="0"/>
            <a:ext cx="8229600" cy="1143000"/>
          </a:xfrm>
        </p:spPr>
        <p:txBody>
          <a:bodyPr/>
          <a:lstStyle/>
          <a:p>
            <a:pPr eaLnBrk="1" hangingPunct="1"/>
            <a:r>
              <a:rPr lang="it-IT" smtClean="0"/>
              <a:t>Una realtà articolata</a:t>
            </a:r>
          </a:p>
        </p:txBody>
      </p:sp>
      <p:sp>
        <p:nvSpPr>
          <p:cNvPr id="24579" name="Rectangle 3"/>
          <p:cNvSpPr>
            <a:spLocks noGrp="1" noChangeArrowheads="1"/>
          </p:cNvSpPr>
          <p:nvPr>
            <p:ph idx="1"/>
          </p:nvPr>
        </p:nvSpPr>
        <p:spPr>
          <a:xfrm>
            <a:off x="468313" y="836613"/>
            <a:ext cx="8229600" cy="4525962"/>
          </a:xfrm>
        </p:spPr>
        <p:txBody>
          <a:bodyPr/>
          <a:lstStyle/>
          <a:p>
            <a:pPr eaLnBrk="1" hangingPunct="1"/>
            <a:r>
              <a:rPr lang="it-IT" smtClean="0">
                <a:cs typeface="Times New Roman" pitchFamily="18" charset="0"/>
              </a:rPr>
              <a:t>Archivi correnti/archivi storici</a:t>
            </a:r>
          </a:p>
          <a:p>
            <a:pPr eaLnBrk="1" hangingPunct="1"/>
            <a:r>
              <a:rPr lang="it-IT" smtClean="0">
                <a:cs typeface="Times New Roman" pitchFamily="18" charset="0"/>
              </a:rPr>
              <a:t>Archivi analogici/archivi informatici/archivi ibridi</a:t>
            </a:r>
          </a:p>
          <a:p>
            <a:pPr eaLnBrk="1" hangingPunct="1"/>
            <a:r>
              <a:rPr lang="it-IT" smtClean="0">
                <a:cs typeface="Times New Roman" pitchFamily="18" charset="0"/>
              </a:rPr>
              <a:t>Le articolazioni interne</a:t>
            </a:r>
          </a:p>
          <a:p>
            <a:pPr lvl="1" eaLnBrk="1" hangingPunct="1"/>
            <a:r>
              <a:rPr lang="it-IT" smtClean="0">
                <a:cs typeface="Times New Roman" pitchFamily="18" charset="0"/>
              </a:rPr>
              <a:t>Archivistica storica</a:t>
            </a:r>
          </a:p>
          <a:p>
            <a:pPr lvl="1" eaLnBrk="1" hangingPunct="1"/>
            <a:r>
              <a:rPr lang="it-IT" smtClean="0">
                <a:cs typeface="Times New Roman" pitchFamily="18" charset="0"/>
              </a:rPr>
              <a:t>Gestione dell’informazione (record management)</a:t>
            </a:r>
          </a:p>
          <a:p>
            <a:pPr eaLnBrk="1" hangingPunct="1"/>
            <a:r>
              <a:rPr lang="it-IT" smtClean="0"/>
              <a:t>Gli approcci</a:t>
            </a:r>
          </a:p>
          <a:p>
            <a:pPr lvl="1" eaLnBrk="1" hangingPunct="1"/>
            <a:r>
              <a:rPr lang="it-IT" smtClean="0"/>
              <a:t>“Interno” (archivista)</a:t>
            </a:r>
          </a:p>
          <a:p>
            <a:pPr lvl="1" eaLnBrk="1" hangingPunct="1"/>
            <a:r>
              <a:rPr lang="it-IT" smtClean="0"/>
              <a:t>“Esterno” (utente)</a:t>
            </a:r>
          </a:p>
          <a:p>
            <a:pPr marL="1371600" lvl="2" indent="-514350" eaLnBrk="1" hangingPunct="1"/>
            <a:r>
              <a:rPr lang="it-IT" smtClean="0"/>
              <a:t>Utente: un termine che non piace?</a:t>
            </a:r>
          </a:p>
          <a:p>
            <a:pPr marL="1371600" lvl="2" indent="-514350" eaLnBrk="1" hangingPunct="1"/>
            <a:r>
              <a:rPr lang="it-IT" smtClean="0"/>
              <a:t>Le categorie di utenti: interni ed esterni</a:t>
            </a:r>
          </a:p>
          <a:p>
            <a:pPr lvl="1" eaLnBrk="1" hangingPunct="1"/>
            <a:endParaRPr lang="it-IT"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81000"/>
            <a:ext cx="7772400" cy="1143000"/>
          </a:xfrm>
        </p:spPr>
        <p:txBody>
          <a:bodyPr/>
          <a:lstStyle/>
          <a:p>
            <a:pPr eaLnBrk="1" hangingPunct="1"/>
            <a:r>
              <a:rPr lang="it-IT" smtClean="0"/>
              <a:t>Definizione di archivistica</a:t>
            </a:r>
          </a:p>
        </p:txBody>
      </p:sp>
      <p:sp>
        <p:nvSpPr>
          <p:cNvPr id="25603" name="Rectangle 3"/>
          <p:cNvSpPr>
            <a:spLocks noGrp="1" noChangeArrowheads="1"/>
          </p:cNvSpPr>
          <p:nvPr>
            <p:ph idx="1"/>
          </p:nvPr>
        </p:nvSpPr>
        <p:spPr>
          <a:xfrm>
            <a:off x="381000" y="1600200"/>
            <a:ext cx="8382000" cy="4800600"/>
          </a:xfrm>
        </p:spPr>
        <p:txBody>
          <a:bodyPr/>
          <a:lstStyle/>
          <a:p>
            <a:pPr algn="just" eaLnBrk="1" hangingPunct="1">
              <a:lnSpc>
                <a:spcPct val="90000"/>
              </a:lnSpc>
            </a:pPr>
            <a:r>
              <a:rPr lang="it-IT" sz="2400" b="1" smtClean="0">
                <a:cs typeface="Times New Roman" pitchFamily="18" charset="0"/>
              </a:rPr>
              <a:t>L'archivistica studia quei particolari complessi documentari, denominati archivi, che si formano come memoria oggettivata in relazione ad attività amministrativo - giuridiche, svolte da singoli individui, da gruppi, da comunità, da enti (…). Essa ne studia la struttura, la tipologia, l'ordinamento, la composizione, ne esamina le modificazioni casuali o deliberate, indaga sulla necessita` degli sfoltimenti o sulla legittimità di quelli effettuati, elabora le tecniche di conservazione e suggerisce modalità di ricerca storica o amministrativa, illustra e chiarisce le normative dettate dalle leggi e dai regolamenti. (...).  La conoscenza esatta di un archivio, ovvero della sua formazione e dei mezzi di corredo che permettono il suo studio, è insomma l'obbiettivo dell'archivistica</a:t>
            </a:r>
            <a:r>
              <a:rPr lang="it-IT" sz="2400" smtClean="0"/>
              <a:t> </a:t>
            </a:r>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it-IT" smtClean="0"/>
              <a:t>Una definizione sintetica</a:t>
            </a:r>
          </a:p>
        </p:txBody>
      </p:sp>
      <p:sp>
        <p:nvSpPr>
          <p:cNvPr id="26627" name="Rectangle 3"/>
          <p:cNvSpPr>
            <a:spLocks noGrp="1" noChangeArrowheads="1"/>
          </p:cNvSpPr>
          <p:nvPr>
            <p:ph idx="1"/>
          </p:nvPr>
        </p:nvSpPr>
        <p:spPr/>
        <p:txBody>
          <a:bodyPr/>
          <a:lstStyle/>
          <a:p>
            <a:pPr eaLnBrk="1" hangingPunct="1"/>
            <a:r>
              <a:rPr lang="it-IT" smtClean="0">
                <a:cs typeface="Times New Roman" pitchFamily="18" charset="0"/>
              </a:rPr>
              <a:t>L’archivistica è una scienza che ha il compito di elaborare i criteri che sovrintendono alla corretta conservazione dei documenti, alla loro descrizione e al loro reperimento sia a fini giuridici e amministrativi che storici e culturali</a:t>
            </a:r>
          </a:p>
          <a:p>
            <a:pPr eaLnBrk="1" hangingPunct="1"/>
            <a:r>
              <a:rPr lang="it-IT" smtClean="0">
                <a:cs typeface="Times New Roman" pitchFamily="18" charset="0"/>
              </a:rPr>
              <a:t>La diffusione di archivi costituiti da documenti informatici ridefinisce e in parte aggiorna e modifica gli elementi costitutivi della disciplina</a:t>
            </a:r>
            <a:r>
              <a:rPr lang="it-IT" smtClean="0"/>
              <a:t> </a:t>
            </a:r>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it-IT" smtClean="0"/>
              <a:t>Conseguenze della definizione</a:t>
            </a:r>
          </a:p>
        </p:txBody>
      </p:sp>
      <p:sp>
        <p:nvSpPr>
          <p:cNvPr id="27651" name="Rectangle 3"/>
          <p:cNvSpPr>
            <a:spLocks noGrp="1" noChangeArrowheads="1"/>
          </p:cNvSpPr>
          <p:nvPr>
            <p:ph idx="1"/>
          </p:nvPr>
        </p:nvSpPr>
        <p:spPr>
          <a:xfrm>
            <a:off x="685800" y="1447800"/>
            <a:ext cx="7772400" cy="5029200"/>
          </a:xfrm>
        </p:spPr>
        <p:txBody>
          <a:bodyPr/>
          <a:lstStyle/>
          <a:p>
            <a:pPr algn="just" eaLnBrk="1" hangingPunct="1">
              <a:lnSpc>
                <a:spcPct val="90000"/>
              </a:lnSpc>
              <a:buFontTx/>
              <a:buNone/>
            </a:pPr>
            <a:endParaRPr lang="it-IT" sz="2400" smtClean="0">
              <a:cs typeface="Times New Roman" pitchFamily="18" charset="0"/>
            </a:endParaRPr>
          </a:p>
          <a:p>
            <a:pPr algn="just" eaLnBrk="1" hangingPunct="1">
              <a:lnSpc>
                <a:spcPct val="90000"/>
              </a:lnSpc>
            </a:pPr>
            <a:r>
              <a:rPr lang="it-IT" sz="2400" smtClean="0">
                <a:cs typeface="Times New Roman" pitchFamily="18" charset="0"/>
              </a:rPr>
              <a:t>Nel documento e nell’archivio convivono due aspetti, uno giuridico/ amministrativo ed uno culturale.</a:t>
            </a:r>
          </a:p>
          <a:p>
            <a:pPr algn="just" eaLnBrk="1" hangingPunct="1">
              <a:lnSpc>
                <a:spcPct val="90000"/>
              </a:lnSpc>
            </a:pPr>
            <a:r>
              <a:rPr lang="it-IT" sz="2400" smtClean="0">
                <a:cs typeface="Times New Roman" pitchFamily="18" charset="0"/>
              </a:rPr>
              <a:t> I documenti e con essi gli archivi vengono posti in essere come risposta a precise esigenze giuridiche ed amministrative e non come “fonti”,  anche se fin dal momento in cui il documento nasce si manifesta l’esigenza di garantirne la conservazione anche in quanto fonte.</a:t>
            </a:r>
          </a:p>
          <a:p>
            <a:pPr eaLnBrk="1" hangingPunct="1">
              <a:lnSpc>
                <a:spcPct val="90000"/>
              </a:lnSpc>
            </a:pPr>
            <a:r>
              <a:rPr lang="it-IT" sz="2400" smtClean="0">
                <a:cs typeface="Times New Roman" pitchFamily="18" charset="0"/>
              </a:rPr>
              <a:t>I problemi che a livello teorico l’archivistica è chiamata ad individuare e risolvere hanno un riscontro forte ed immediato sul piano pratico, fatto questo che impedisce di pensare alla disciplina archivistica come ad una scienza modellata sullo studio contemplativo dei processi di trasformazione degli archivi</a:t>
            </a: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a:xfrm>
            <a:off x="500063" y="2786063"/>
            <a:ext cx="8229600" cy="1143000"/>
          </a:xfrm>
        </p:spPr>
        <p:txBody>
          <a:bodyPr/>
          <a:lstStyle/>
          <a:p>
            <a:r>
              <a:rPr lang="it-IT" smtClean="0"/>
              <a:t>L’evoluzione storica dell’archivistica</a:t>
            </a:r>
          </a:p>
        </p:txBody>
      </p:sp>
      <p:sp>
        <p:nvSpPr>
          <p:cNvPr id="28675" name="Segnaposto contenuto 2"/>
          <p:cNvSpPr>
            <a:spLocks noGrp="1"/>
          </p:cNvSpPr>
          <p:nvPr>
            <p:ph idx="1"/>
          </p:nvPr>
        </p:nvSpPr>
        <p:spPr/>
        <p:txBody>
          <a:bodyPr/>
          <a:lstStyle/>
          <a:p>
            <a:endParaRPr lang="it-IT"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p:txBody>
          <a:bodyPr/>
          <a:lstStyle/>
          <a:p>
            <a:endParaRPr lang="it-IT" smtClean="0"/>
          </a:p>
        </p:txBody>
      </p:sp>
      <p:sp>
        <p:nvSpPr>
          <p:cNvPr id="29699" name="Segnaposto contenuto 2"/>
          <p:cNvSpPr>
            <a:spLocks noGrp="1"/>
          </p:cNvSpPr>
          <p:nvPr>
            <p:ph idx="1"/>
          </p:nvPr>
        </p:nvSpPr>
        <p:spPr>
          <a:xfrm>
            <a:off x="500063" y="500063"/>
            <a:ext cx="8229600" cy="5929312"/>
          </a:xfrm>
        </p:spPr>
        <p:txBody>
          <a:bodyPr/>
          <a:lstStyle/>
          <a:p>
            <a:r>
              <a:rPr lang="it-IT" smtClean="0"/>
              <a:t>L’archivistica come “precettistica di gestione dei documenti”</a:t>
            </a:r>
          </a:p>
          <a:p>
            <a:pPr lvl="1"/>
            <a:r>
              <a:rPr lang="it-IT" smtClean="0"/>
              <a:t>L’età classica</a:t>
            </a:r>
          </a:p>
          <a:p>
            <a:pPr lvl="1"/>
            <a:r>
              <a:rPr lang="it-IT" smtClean="0"/>
              <a:t>Il Medioevo</a:t>
            </a:r>
          </a:p>
          <a:p>
            <a:pPr lvl="1"/>
            <a:r>
              <a:rPr lang="it-IT" smtClean="0"/>
              <a:t>L’età moderna</a:t>
            </a:r>
          </a:p>
          <a:p>
            <a:r>
              <a:rPr lang="it-IT" smtClean="0"/>
              <a:t>La “frattura” settecentesca e la nascita dell’archivistica come disciplina “anche” scientifica</a:t>
            </a:r>
          </a:p>
          <a:p>
            <a:r>
              <a:rPr lang="it-IT" smtClean="0"/>
              <a:t>L’unità archivistica nazionale: tendenze e modelli di sviluppo da Cencetti a Pavone</a:t>
            </a:r>
          </a:p>
          <a:p>
            <a:r>
              <a:rPr lang="it-IT" smtClean="0"/>
              <a:t>Le complicazioni e le evoluzioni contemporanee</a:t>
            </a:r>
          </a:p>
          <a:p>
            <a:endParaRPr lang="it-IT"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Cenni di storia dell’evoluzione dell’archivistica</a:t>
            </a:r>
          </a:p>
        </p:txBody>
      </p:sp>
      <p:sp>
        <p:nvSpPr>
          <p:cNvPr id="30723" name="Rectangle 3"/>
          <p:cNvSpPr>
            <a:spLocks noGrp="1" noChangeArrowheads="1"/>
          </p:cNvSpPr>
          <p:nvPr>
            <p:ph idx="1"/>
          </p:nvPr>
        </p:nvSpPr>
        <p:spPr/>
        <p:txBody>
          <a:bodyPr/>
          <a:lstStyle/>
          <a:p>
            <a:pPr eaLnBrk="1" hangingPunct="1">
              <a:lnSpc>
                <a:spcPct val="90000"/>
              </a:lnSpc>
            </a:pPr>
            <a:r>
              <a:rPr lang="it-IT" smtClean="0"/>
              <a:t>L’archivistica come prassi di gestione dei documenti</a:t>
            </a:r>
          </a:p>
          <a:p>
            <a:pPr eaLnBrk="1" hangingPunct="1">
              <a:lnSpc>
                <a:spcPct val="90000"/>
              </a:lnSpc>
            </a:pPr>
            <a:r>
              <a:rPr lang="it-IT" smtClean="0"/>
              <a:t>L’affermazione del principio della pubblicità e la nascita della moderna archivistica</a:t>
            </a:r>
          </a:p>
          <a:p>
            <a:pPr eaLnBrk="1" hangingPunct="1">
              <a:lnSpc>
                <a:spcPct val="90000"/>
              </a:lnSpc>
            </a:pPr>
            <a:r>
              <a:rPr lang="it-IT" smtClean="0"/>
              <a:t>Dall’archivistica all’archivistica postmoderna</a:t>
            </a:r>
          </a:p>
          <a:p>
            <a:pPr eaLnBrk="1" hangingPunct="1">
              <a:lnSpc>
                <a:spcPct val="90000"/>
              </a:lnSpc>
            </a:pPr>
            <a:r>
              <a:rPr lang="it-IT" smtClean="0"/>
              <a:t>La gestione dell’informazione.</a:t>
            </a:r>
          </a:p>
        </p:txBody>
      </p:sp>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L’archivistica come precettistica per la gestione dei documenti</a:t>
            </a:r>
          </a:p>
        </p:txBody>
      </p:sp>
      <p:sp>
        <p:nvSpPr>
          <p:cNvPr id="31747" name="Rectangle 3"/>
          <p:cNvSpPr>
            <a:spLocks noGrp="1" noChangeArrowheads="1"/>
          </p:cNvSpPr>
          <p:nvPr>
            <p:ph idx="1"/>
          </p:nvPr>
        </p:nvSpPr>
        <p:spPr/>
        <p:txBody>
          <a:bodyPr/>
          <a:lstStyle/>
          <a:p>
            <a:pPr eaLnBrk="1" hangingPunct="1"/>
            <a:r>
              <a:rPr lang="it-IT" smtClean="0"/>
              <a:t>Il mondo classico</a:t>
            </a:r>
          </a:p>
          <a:p>
            <a:pPr eaLnBrk="1" hangingPunct="1"/>
            <a:r>
              <a:rPr lang="it-IT" smtClean="0"/>
              <a:t>L’esperienza medievale</a:t>
            </a:r>
          </a:p>
          <a:p>
            <a:pPr eaLnBrk="1" hangingPunct="1"/>
            <a:r>
              <a:rPr lang="it-IT" smtClean="0"/>
              <a:t>L’età moderna</a:t>
            </a:r>
          </a:p>
        </p:txBody>
      </p:sp>
      <p:pic>
        <p:nvPicPr>
          <p:cNvPr id="31748" name="Picture 4"/>
          <p:cNvPicPr>
            <a:picLocks noChangeAspect="1" noChangeArrowheads="1"/>
          </p:cNvPicPr>
          <p:nvPr/>
        </p:nvPicPr>
        <p:blipFill>
          <a:blip r:embed="rId2" cstate="print"/>
          <a:srcRect/>
          <a:stretch>
            <a:fillRect/>
          </a:stretch>
        </p:blipFill>
        <p:spPr bwMode="auto">
          <a:xfrm>
            <a:off x="5214938" y="2643188"/>
            <a:ext cx="2947987" cy="3481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a:xfrm>
            <a:off x="428625" y="285750"/>
            <a:ext cx="8229600" cy="1143000"/>
          </a:xfrm>
        </p:spPr>
        <p:txBody>
          <a:bodyPr/>
          <a:lstStyle/>
          <a:p>
            <a:r>
              <a:rPr lang="it-IT" smtClean="0"/>
              <a:t>La sacralità dell’archivio e la trattatistica: Baldassarre Bonifacio e il </a:t>
            </a:r>
            <a:r>
              <a:rPr lang="it-IT" smtClean="0">
                <a:hlinkClick r:id="rId2"/>
              </a:rPr>
              <a:t>De archivis</a:t>
            </a:r>
            <a:endParaRPr lang="it-IT" smtClean="0"/>
          </a:p>
        </p:txBody>
      </p:sp>
      <p:pic>
        <p:nvPicPr>
          <p:cNvPr id="32771" name="Picture 2"/>
          <p:cNvPicPr>
            <a:picLocks noGrp="1" noChangeAspect="1" noChangeArrowheads="1"/>
          </p:cNvPicPr>
          <p:nvPr>
            <p:ph idx="1"/>
          </p:nvPr>
        </p:nvPicPr>
        <p:blipFill>
          <a:blip r:embed="rId3" cstate="print"/>
          <a:srcRect/>
          <a:stretch>
            <a:fillRect/>
          </a:stretch>
        </p:blipFill>
        <p:spPr>
          <a:xfrm>
            <a:off x="500063" y="2643188"/>
            <a:ext cx="8096250" cy="2571750"/>
          </a:xfr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olo 1"/>
          <p:cNvSpPr>
            <a:spLocks noGrp="1"/>
          </p:cNvSpPr>
          <p:nvPr>
            <p:ph type="title"/>
          </p:nvPr>
        </p:nvSpPr>
        <p:spPr/>
        <p:txBody>
          <a:bodyPr/>
          <a:lstStyle/>
          <a:p>
            <a:endParaRPr lang="it-IT" smtClean="0"/>
          </a:p>
        </p:txBody>
      </p:sp>
      <p:pic>
        <p:nvPicPr>
          <p:cNvPr id="33795" name="Picture 2"/>
          <p:cNvPicPr>
            <a:picLocks noGrp="1" noChangeAspect="1" noChangeArrowheads="1"/>
          </p:cNvPicPr>
          <p:nvPr>
            <p:ph idx="1"/>
          </p:nvPr>
        </p:nvPicPr>
        <p:blipFill>
          <a:blip r:embed="rId2" cstate="print"/>
          <a:srcRect/>
          <a:stretch>
            <a:fillRect/>
          </a:stretch>
        </p:blipFill>
        <p:spPr>
          <a:xfrm>
            <a:off x="1785938" y="214313"/>
            <a:ext cx="4895850" cy="6119812"/>
          </a:xfr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La nascita dell’archivistica come disciplina scientifica</a:t>
            </a:r>
          </a:p>
        </p:txBody>
      </p:sp>
      <p:sp>
        <p:nvSpPr>
          <p:cNvPr id="34819" name="Rectangle 3"/>
          <p:cNvSpPr>
            <a:spLocks noGrp="1" noChangeArrowheads="1"/>
          </p:cNvSpPr>
          <p:nvPr>
            <p:ph idx="1"/>
          </p:nvPr>
        </p:nvSpPr>
        <p:spPr>
          <a:xfrm>
            <a:off x="685800" y="1981200"/>
            <a:ext cx="7772400" cy="4376738"/>
          </a:xfrm>
        </p:spPr>
        <p:txBody>
          <a:bodyPr/>
          <a:lstStyle/>
          <a:p>
            <a:pPr algn="just" eaLnBrk="1" hangingPunct="1">
              <a:lnSpc>
                <a:spcPct val="90000"/>
              </a:lnSpc>
            </a:pPr>
            <a:r>
              <a:rPr lang="it-IT" sz="2800" smtClean="0">
                <a:latin typeface="Courier" charset="0"/>
                <a:cs typeface="Times New Roman" pitchFamily="18" charset="0"/>
              </a:rPr>
              <a:t>Tra fine del XVIII secolo e l’inizio del XIX radicale modifica della concezione stessa degli archivi </a:t>
            </a:r>
          </a:p>
          <a:p>
            <a:pPr algn="just" eaLnBrk="1" hangingPunct="1">
              <a:lnSpc>
                <a:spcPct val="90000"/>
              </a:lnSpc>
            </a:pPr>
            <a:r>
              <a:rPr lang="it-IT" sz="2800" smtClean="0">
                <a:latin typeface="Courier" charset="0"/>
                <a:cs typeface="Times New Roman" pitchFamily="18" charset="0"/>
              </a:rPr>
              <a:t>Si gettano basi per lo sviluppo dell’archivistica come disciplina scientifica. </a:t>
            </a:r>
            <a:endParaRPr lang="it-IT" sz="2800" smtClean="0">
              <a:cs typeface="Times New Roman" pitchFamily="18" charset="0"/>
            </a:endParaRPr>
          </a:p>
          <a:p>
            <a:pPr algn="just" eaLnBrk="1" hangingPunct="1">
              <a:lnSpc>
                <a:spcPct val="90000"/>
              </a:lnSpc>
            </a:pPr>
            <a:r>
              <a:rPr lang="it-IT" sz="2800" smtClean="0">
                <a:latin typeface="Courier" charset="0"/>
                <a:cs typeface="Times New Roman" pitchFamily="18" charset="0"/>
              </a:rPr>
              <a:t>Frattura non solo a livello istituzionale e politico ma anche al livello archivistico. </a:t>
            </a:r>
          </a:p>
          <a:p>
            <a:pPr eaLnBrk="1" hangingPunct="1">
              <a:lnSpc>
                <a:spcPct val="90000"/>
              </a:lnSpc>
            </a:pPr>
            <a:r>
              <a:rPr lang="it-IT" sz="2800" smtClean="0">
                <a:latin typeface="Courier" charset="0"/>
                <a:cs typeface="Times New Roman" pitchFamily="18" charset="0"/>
              </a:rPr>
              <a:t>Rottura del rapporto produzione/uso/conservazione.</a:t>
            </a:r>
            <a:endParaRPr lang="it-IT" sz="2800" smtClean="0">
              <a:cs typeface="Times New Roman" pitchFamily="18" charset="0"/>
            </a:endParaRPr>
          </a:p>
          <a:p>
            <a:pPr algn="just" eaLnBrk="1" hangingPunct="1">
              <a:lnSpc>
                <a:spcPct val="90000"/>
              </a:lnSpc>
            </a:pPr>
            <a:r>
              <a:rPr lang="it-IT" sz="2800" smtClean="0">
                <a:latin typeface="Courier" charset="0"/>
                <a:cs typeface="Times New Roman" pitchFamily="18" charset="0"/>
              </a:rPr>
              <a:t>Tempi di maturazione molto lunghi.</a:t>
            </a:r>
            <a:endParaRPr lang="it-IT" sz="2800" smtClean="0">
              <a:cs typeface="Times New Roman" pitchFamily="18" charset="0"/>
            </a:endParaRPr>
          </a:p>
          <a:p>
            <a:pPr algn="just"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t-IT" smtClean="0"/>
              <a:t>La “frattura” del 1794</a:t>
            </a:r>
          </a:p>
        </p:txBody>
      </p:sp>
      <p:sp>
        <p:nvSpPr>
          <p:cNvPr id="35843" name="Rectangle 3"/>
          <p:cNvSpPr>
            <a:spLocks noGrp="1" noChangeArrowheads="1"/>
          </p:cNvSpPr>
          <p:nvPr>
            <p:ph idx="1"/>
          </p:nvPr>
        </p:nvSpPr>
        <p:spPr/>
        <p:txBody>
          <a:bodyPr/>
          <a:lstStyle/>
          <a:p>
            <a:pPr algn="just" eaLnBrk="1" hangingPunct="1"/>
            <a:r>
              <a:rPr lang="it-IT" sz="2800" smtClean="0">
                <a:latin typeface="Courier" charset="0"/>
                <a:cs typeface="Times New Roman" pitchFamily="18" charset="0"/>
              </a:rPr>
              <a:t>Canonicamente questa frattura può essere fatta risalire al 1794 quando in Francia venne sancito il principio della pubblicità degli archivi</a:t>
            </a:r>
            <a:endParaRPr lang="it-IT" sz="2800" smtClean="0">
              <a:cs typeface="Times New Roman" pitchFamily="18" charset="0"/>
            </a:endParaRPr>
          </a:p>
          <a:p>
            <a:pPr algn="just" eaLnBrk="1" hangingPunct="1"/>
            <a:r>
              <a:rPr lang="it-IT" sz="2800" smtClean="0">
                <a:cs typeface="Times New Roman" pitchFamily="18" charset="0"/>
              </a:rPr>
              <a:t> </a:t>
            </a:r>
            <a:r>
              <a:rPr lang="it-IT" sz="2800" smtClean="0">
                <a:latin typeface="Courier" charset="0"/>
                <a:cs typeface="Times New Roman" pitchFamily="18" charset="0"/>
              </a:rPr>
              <a:t>Caratteristiche e limiti accezione politica analogie con 241/90</a:t>
            </a:r>
            <a:endParaRPr lang="it-IT" sz="2800" smtClean="0">
              <a:cs typeface="Times New Roman" pitchFamily="18" charset="0"/>
            </a:endParaRPr>
          </a:p>
          <a:p>
            <a:pPr eaLnBrk="1" hangingPunct="1"/>
            <a:r>
              <a:rPr lang="it-IT" sz="2800" smtClean="0">
                <a:latin typeface="Courier" charset="0"/>
                <a:cs typeface="Times New Roman" pitchFamily="18" charset="0"/>
              </a:rPr>
              <a:t>Archivi  da </a:t>
            </a:r>
            <a:r>
              <a:rPr lang="it-IT" sz="2800" smtClean="0">
                <a:solidFill>
                  <a:srgbClr val="FF0000"/>
                </a:solidFill>
                <a:latin typeface="Courier" charset="0"/>
                <a:cs typeface="Times New Roman" pitchFamily="18" charset="0"/>
              </a:rPr>
              <a:t>MEMORIA AUTODOCUMENTAZIONE </a:t>
            </a:r>
            <a:r>
              <a:rPr lang="it-IT" sz="2800" smtClean="0">
                <a:latin typeface="Courier" charset="0"/>
                <a:cs typeface="Times New Roman" pitchFamily="18" charset="0"/>
              </a:rPr>
              <a:t>a </a:t>
            </a:r>
            <a:r>
              <a:rPr lang="it-IT" sz="2800" smtClean="0">
                <a:solidFill>
                  <a:srgbClr val="FF0000"/>
                </a:solidFill>
                <a:latin typeface="Courier" charset="0"/>
                <a:cs typeface="Times New Roman" pitchFamily="18" charset="0"/>
              </a:rPr>
              <a:t>MEMORIA FONTE</a:t>
            </a:r>
            <a:endParaRPr lang="it-IT" sz="2800" smtClean="0">
              <a:solidFill>
                <a:srgbClr val="FF0000"/>
              </a:solidFill>
              <a:cs typeface="Times New Roman" pitchFamily="18" charset="0"/>
            </a:endParaRPr>
          </a:p>
          <a:p>
            <a:pPr eaLnBrk="1" hangingPunct="1"/>
            <a:endParaRPr lang="it-IT" sz="28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4213" y="260350"/>
            <a:ext cx="7772400" cy="1143000"/>
          </a:xfrm>
        </p:spPr>
        <p:txBody>
          <a:bodyPr rtlCol="0">
            <a:normAutofit fontScale="90000"/>
          </a:bodyPr>
          <a:lstStyle/>
          <a:p>
            <a:pPr eaLnBrk="1" fontAlgn="auto" hangingPunct="1">
              <a:spcAft>
                <a:spcPts val="0"/>
              </a:spcAft>
              <a:defRPr/>
            </a:pPr>
            <a:r>
              <a:rPr lang="it-IT" sz="4000" smtClean="0"/>
              <a:t>La nascita dell’archivio come sistema di fonti</a:t>
            </a:r>
          </a:p>
        </p:txBody>
      </p:sp>
      <p:sp>
        <p:nvSpPr>
          <p:cNvPr id="36867" name="Rectangle 3"/>
          <p:cNvSpPr>
            <a:spLocks noGrp="1" noChangeArrowheads="1"/>
          </p:cNvSpPr>
          <p:nvPr>
            <p:ph idx="1"/>
          </p:nvPr>
        </p:nvSpPr>
        <p:spPr>
          <a:xfrm>
            <a:off x="611188" y="1557338"/>
            <a:ext cx="7772400" cy="4114800"/>
          </a:xfrm>
        </p:spPr>
        <p:txBody>
          <a:bodyPr/>
          <a:lstStyle/>
          <a:p>
            <a:pPr algn="just" eaLnBrk="1" hangingPunct="1">
              <a:lnSpc>
                <a:spcPct val="90000"/>
              </a:lnSpc>
            </a:pPr>
            <a:r>
              <a:rPr lang="it-IT" sz="2800" smtClean="0">
                <a:latin typeface="Courier" charset="0"/>
                <a:cs typeface="Times New Roman" pitchFamily="18" charset="0"/>
              </a:rPr>
              <a:t>Da “proprietà” del soggetto produttore che li utilizzava a fini essenzialmente giuridici gli archivi si avviano a diventare anche patrimonio culturale</a:t>
            </a:r>
            <a:endParaRPr lang="it-IT" sz="2800" smtClean="0">
              <a:cs typeface="Times New Roman" pitchFamily="18" charset="0"/>
            </a:endParaRPr>
          </a:p>
          <a:p>
            <a:pPr algn="just" eaLnBrk="1" hangingPunct="1">
              <a:lnSpc>
                <a:spcPct val="90000"/>
              </a:lnSpc>
              <a:buFontTx/>
              <a:buNone/>
            </a:pPr>
            <a:r>
              <a:rPr lang="it-IT" sz="2800" smtClean="0">
                <a:cs typeface="Times New Roman" pitchFamily="18" charset="0"/>
              </a:rPr>
              <a:t>   </a:t>
            </a:r>
          </a:p>
          <a:p>
            <a:pPr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p:txBody>
          <a:bodyPr/>
          <a:lstStyle/>
          <a:p>
            <a:pPr eaLnBrk="1" hangingPunct="1"/>
            <a:r>
              <a:rPr lang="it-IT" smtClean="0"/>
              <a:t>La rottura del rapporto </a:t>
            </a:r>
            <a:br>
              <a:rPr lang="it-IT" smtClean="0"/>
            </a:br>
            <a:r>
              <a:rPr lang="it-IT" smtClean="0"/>
              <a:t>produzione/uso/ conservazione</a:t>
            </a:r>
          </a:p>
        </p:txBody>
      </p:sp>
      <p:sp>
        <p:nvSpPr>
          <p:cNvPr id="25603" name="Segnaposto contenuto 2"/>
          <p:cNvSpPr>
            <a:spLocks noGrp="1"/>
          </p:cNvSpPr>
          <p:nvPr>
            <p:ph idx="1"/>
          </p:nvPr>
        </p:nvSpPr>
        <p:spPr>
          <a:xfrm>
            <a:off x="642938" y="2000250"/>
            <a:ext cx="7772400" cy="4114800"/>
          </a:xfrm>
        </p:spPr>
        <p:txBody>
          <a:bodyPr rtlCol="0">
            <a:normAutofit fontScale="92500" lnSpcReduction="20000"/>
          </a:bodyPr>
          <a:lstStyle/>
          <a:p>
            <a:pPr eaLnBrk="1" fontAlgn="auto" hangingPunct="1">
              <a:spcAft>
                <a:spcPts val="0"/>
              </a:spcAft>
              <a:defRPr/>
            </a:pPr>
            <a:r>
              <a:rPr lang="it-IT" dirty="0" smtClean="0">
                <a:cs typeface="Times New Roman" pitchFamily="18" charset="0"/>
              </a:rPr>
              <a:t> </a:t>
            </a:r>
            <a:r>
              <a:rPr lang="it-IT" dirty="0" smtClean="0">
                <a:latin typeface="Courier" charset="0"/>
                <a:cs typeface="Times New Roman" pitchFamily="18" charset="0"/>
              </a:rPr>
              <a:t>Questo fenomeno che possiamo appunto definire di rottura del rapporto di produzione/uso e conservazione si manifesta in concomitanza di una precisa congiuntura storica: la fine degli antichi regimi che contribuisce a far “invecchiare” di colpo gran parte della documentazione conservata  a farle perdere il valore politico che essa aveva avuto nei secoli precedenti</a:t>
            </a:r>
            <a:endParaRPr lang="it-IT"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it-IT" smtClean="0"/>
              <a:t>La pubblicità degli archivi</a:t>
            </a:r>
          </a:p>
        </p:txBody>
      </p:sp>
      <p:sp>
        <p:nvSpPr>
          <p:cNvPr id="38915" name="Rectangle 3"/>
          <p:cNvSpPr>
            <a:spLocks noGrp="1" noChangeArrowheads="1"/>
          </p:cNvSpPr>
          <p:nvPr>
            <p:ph idx="1"/>
          </p:nvPr>
        </p:nvSpPr>
        <p:spPr/>
        <p:txBody>
          <a:bodyPr/>
          <a:lstStyle/>
          <a:p>
            <a:pPr eaLnBrk="1" hangingPunct="1"/>
            <a:r>
              <a:rPr lang="it-IT" smtClean="0">
                <a:cs typeface="Times New Roman" pitchFamily="18" charset="0"/>
              </a:rPr>
              <a:t>    </a:t>
            </a:r>
            <a:r>
              <a:rPr lang="it-IT" smtClean="0">
                <a:latin typeface="Courier" charset="0"/>
                <a:cs typeface="Times New Roman" pitchFamily="18" charset="0"/>
              </a:rPr>
              <a:t>Si afferma un principio che è alla base della moderna scienza archivistica, quello della pubblicità degli archivi e del loro valore culturale</a:t>
            </a:r>
            <a:endParaRPr lang="it-IT" smtClean="0">
              <a:cs typeface="Times New Roman" pitchFamily="18" charset="0"/>
            </a:endParaRPr>
          </a:p>
          <a:p>
            <a:pPr algn="just" eaLnBrk="1" hangingPunct="1"/>
            <a:endParaRPr lang="it-IT" smtClean="0">
              <a:cs typeface="Times New Roman" pitchFamily="18" charset="0"/>
            </a:endParaRPr>
          </a:p>
          <a:p>
            <a:pPr eaLnBrk="1" hangingPunct="1">
              <a:buFontTx/>
              <a:buNone/>
            </a:pPr>
            <a:endParaRPr lang="it-IT"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it-IT" smtClean="0"/>
              <a:t>L’età napoleonica</a:t>
            </a:r>
          </a:p>
        </p:txBody>
      </p:sp>
      <p:sp>
        <p:nvSpPr>
          <p:cNvPr id="39939" name="Rectangle 3"/>
          <p:cNvSpPr>
            <a:spLocks noGrp="1" noChangeArrowheads="1"/>
          </p:cNvSpPr>
          <p:nvPr>
            <p:ph idx="1"/>
          </p:nvPr>
        </p:nvSpPr>
        <p:spPr/>
        <p:txBody>
          <a:bodyPr/>
          <a:lstStyle/>
          <a:p>
            <a:pPr algn="just" eaLnBrk="1" hangingPunct="1">
              <a:lnSpc>
                <a:spcPct val="90000"/>
              </a:lnSpc>
            </a:pPr>
            <a:r>
              <a:rPr lang="it-IT" sz="2800" smtClean="0">
                <a:cs typeface="Times New Roman" pitchFamily="18" charset="0"/>
              </a:rPr>
              <a:t>    </a:t>
            </a:r>
            <a:r>
              <a:rPr lang="it-IT" sz="2800" smtClean="0">
                <a:latin typeface="Courier" charset="0"/>
                <a:cs typeface="Times New Roman" pitchFamily="18" charset="0"/>
              </a:rPr>
              <a:t>Le profonde trasformazioni giuridiche dell’età napoleonica fecero il resto facendo nascere lo stato contemporaneo e l’archivio moderno</a:t>
            </a:r>
            <a:endParaRPr lang="it-IT" sz="2800" smtClean="0">
              <a:cs typeface="Times New Roman" pitchFamily="18" charset="0"/>
            </a:endParaRPr>
          </a:p>
          <a:p>
            <a:pPr algn="just" eaLnBrk="1" hangingPunct="1">
              <a:lnSpc>
                <a:spcPct val="90000"/>
              </a:lnSpc>
            </a:pPr>
            <a:r>
              <a:rPr lang="it-IT" sz="2800" smtClean="0">
                <a:latin typeface="Courier" charset="0"/>
                <a:cs typeface="Times New Roman" pitchFamily="18" charset="0"/>
              </a:rPr>
              <a:t>Non cambia solo il modo di utilizzare  l’archivio ma anche quello di produrlo e conservarlo.</a:t>
            </a:r>
          </a:p>
          <a:p>
            <a:pPr algn="just" eaLnBrk="1" hangingPunct="1">
              <a:lnSpc>
                <a:spcPct val="90000"/>
              </a:lnSpc>
            </a:pPr>
            <a:r>
              <a:rPr lang="it-IT" sz="2800" smtClean="0">
                <a:latin typeface="Courier" charset="0"/>
                <a:cs typeface="Times New Roman" pitchFamily="18" charset="0"/>
              </a:rPr>
              <a:t>E’ un passaggio decisivo verso la nascita dell’archivio moderno: protocollo e titolario si affermano proprio in questa fase</a:t>
            </a:r>
            <a:endParaRPr lang="it-IT" sz="280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it-IT" smtClean="0"/>
              <a:t>La restaurazione</a:t>
            </a:r>
          </a:p>
        </p:txBody>
      </p:sp>
      <p:sp>
        <p:nvSpPr>
          <p:cNvPr id="40963" name="Rectangle 3"/>
          <p:cNvSpPr>
            <a:spLocks noGrp="1" noChangeArrowheads="1"/>
          </p:cNvSpPr>
          <p:nvPr>
            <p:ph idx="1"/>
          </p:nvPr>
        </p:nvSpPr>
        <p:spPr/>
        <p:txBody>
          <a:bodyPr/>
          <a:lstStyle/>
          <a:p>
            <a:pPr algn="just" eaLnBrk="1" hangingPunct="1"/>
            <a:r>
              <a:rPr lang="it-IT" sz="2800" smtClean="0">
                <a:cs typeface="Times New Roman" pitchFamily="18" charset="0"/>
              </a:rPr>
              <a:t>     </a:t>
            </a:r>
            <a:r>
              <a:rPr lang="it-IT" sz="2800" smtClean="0">
                <a:latin typeface="Courier" charset="0"/>
                <a:cs typeface="Times New Roman" pitchFamily="18" charset="0"/>
              </a:rPr>
              <a:t>Durante la restaurazione si assiste ad un costante incremento del numero di istituti di conservazione e nello stesso momento l’archivistica viene definendo i suoi criteri scientifici</a:t>
            </a:r>
          </a:p>
          <a:p>
            <a:pPr algn="just" eaLnBrk="1" hangingPunct="1"/>
            <a:endParaRPr lang="it-IT" sz="2800" smtClean="0">
              <a:cs typeface="Times New Roman" pitchFamily="18" charset="0"/>
            </a:endParaRPr>
          </a:p>
          <a:p>
            <a:pPr algn="just" eaLnBrk="1" hangingPunct="1"/>
            <a:endParaRPr lang="it-IT" sz="2800" smtClean="0">
              <a:cs typeface="Times New Roman" pitchFamily="18" charset="0"/>
            </a:endParaRPr>
          </a:p>
          <a:p>
            <a:pPr eaLnBrk="1" hangingPunct="1"/>
            <a:endParaRPr lang="it-IT" sz="28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p:txBody>
          <a:bodyPr/>
          <a:lstStyle/>
          <a:p>
            <a:pPr eaLnBrk="1" hangingPunct="1"/>
            <a:r>
              <a:rPr lang="it-IT" smtClean="0"/>
              <a:t>Metodi di ordinamento</a:t>
            </a:r>
          </a:p>
        </p:txBody>
      </p:sp>
      <p:sp>
        <p:nvSpPr>
          <p:cNvPr id="41987" name="Segnaposto contenuto 2"/>
          <p:cNvSpPr>
            <a:spLocks noGrp="1"/>
          </p:cNvSpPr>
          <p:nvPr>
            <p:ph idx="1"/>
          </p:nvPr>
        </p:nvSpPr>
        <p:spPr/>
        <p:txBody>
          <a:bodyPr/>
          <a:lstStyle/>
          <a:p>
            <a:pPr eaLnBrk="1" hangingPunct="1"/>
            <a:r>
              <a:rPr lang="it-IT" smtClean="0">
                <a:latin typeface="Courier" charset="0"/>
                <a:cs typeface="Times New Roman" pitchFamily="18" charset="0"/>
              </a:rPr>
              <a:t>Il metodo per materia</a:t>
            </a:r>
          </a:p>
          <a:p>
            <a:pPr eaLnBrk="1" hangingPunct="1"/>
            <a:r>
              <a:rPr lang="it-IT" smtClean="0">
                <a:latin typeface="Courier" charset="0"/>
                <a:cs typeface="Times New Roman" pitchFamily="18" charset="0"/>
              </a:rPr>
              <a:t>Nel corso del secolo XIX si venne elaborando un diverso metodo di ordinamento che si poneva in completa antitesi con l'ordinamento per materia. Tale metodo venne detto metodo secondo il principio di provenienza o metodo storico.</a:t>
            </a:r>
            <a:endParaRPr lang="it-IT" smtClean="0">
              <a:cs typeface="Times New Roman" pitchFamily="18" charset="0"/>
            </a:endParaRPr>
          </a:p>
          <a:p>
            <a:pPr eaLnBrk="1" hangingPunct="1"/>
            <a:endParaRPr lang="it-IT"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it-IT" smtClean="0"/>
              <a:t>Il metodo storico</a:t>
            </a:r>
          </a:p>
        </p:txBody>
      </p:sp>
      <p:sp>
        <p:nvSpPr>
          <p:cNvPr id="43011" name="Rectangle 3"/>
          <p:cNvSpPr>
            <a:spLocks noGrp="1" noChangeArrowheads="1"/>
          </p:cNvSpPr>
          <p:nvPr>
            <p:ph idx="1"/>
          </p:nvPr>
        </p:nvSpPr>
        <p:spPr/>
        <p:txBody>
          <a:bodyPr/>
          <a:lstStyle/>
          <a:p>
            <a:pPr algn="just" eaLnBrk="1" hangingPunct="1"/>
            <a:r>
              <a:rPr lang="it-IT" sz="2800" smtClean="0">
                <a:cs typeface="Times New Roman" pitchFamily="18" charset="0"/>
              </a:rPr>
              <a:t>     </a:t>
            </a:r>
            <a:r>
              <a:rPr lang="it-IT" sz="2800" smtClean="0">
                <a:latin typeface="Courier" charset="0"/>
                <a:cs typeface="Times New Roman" pitchFamily="18" charset="0"/>
              </a:rPr>
              <a:t>L’elaborazione del metodo storico coincide con una riflessione profonda sul ruolo scientifico e culturale degli archivi</a:t>
            </a:r>
            <a:endParaRPr lang="it-IT" sz="2800" smtClean="0">
              <a:cs typeface="Times New Roman" pitchFamily="18" charset="0"/>
            </a:endParaRPr>
          </a:p>
          <a:p>
            <a:pPr algn="just" eaLnBrk="1" hangingPunct="1"/>
            <a:r>
              <a:rPr lang="it-IT" sz="2800" smtClean="0">
                <a:cs typeface="Times New Roman" pitchFamily="18" charset="0"/>
              </a:rPr>
              <a:t> </a:t>
            </a:r>
            <a:r>
              <a:rPr lang="it-IT" sz="2800" smtClean="0">
                <a:latin typeface="Courier" charset="0"/>
                <a:cs typeface="Times New Roman" pitchFamily="18" charset="0"/>
              </a:rPr>
              <a:t>L'affermazione del metodo storico è legata in Italia all’esperienza della scuola toscana che ha in Francesco Bonaini (1804-74) il suo fondatore e in Cesare Guasti (1822-89, Salvatore Bongi (1825-99), Luciano Banchi (1837-88)i continuatori.</a:t>
            </a:r>
            <a:endParaRPr lang="it-IT" sz="2800" smtClean="0">
              <a:cs typeface="Times New Roman" pitchFamily="18" charset="0"/>
            </a:endParaRPr>
          </a:p>
          <a:p>
            <a:pPr eaLnBrk="1" hangingPunct="1"/>
            <a:endParaRPr lang="it-IT" sz="28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it-IT" smtClean="0"/>
              <a:t>Il metodo storico</a:t>
            </a:r>
          </a:p>
        </p:txBody>
      </p:sp>
      <p:sp>
        <p:nvSpPr>
          <p:cNvPr id="44035" name="Rectangle 3"/>
          <p:cNvSpPr>
            <a:spLocks noGrp="1" noChangeArrowheads="1"/>
          </p:cNvSpPr>
          <p:nvPr>
            <p:ph idx="1"/>
          </p:nvPr>
        </p:nvSpPr>
        <p:spPr/>
        <p:txBody>
          <a:bodyPr/>
          <a:lstStyle/>
          <a:p>
            <a:pPr algn="just" eaLnBrk="1" hangingPunct="1"/>
            <a:r>
              <a:rPr lang="it-IT" sz="2800" smtClean="0">
                <a:cs typeface="Times New Roman" pitchFamily="18" charset="0"/>
              </a:rPr>
              <a:t>    </a:t>
            </a:r>
            <a:r>
              <a:rPr lang="it-IT" sz="2800" smtClean="0">
                <a:latin typeface="Courier" charset="0"/>
                <a:cs typeface="Times New Roman" pitchFamily="18" charset="0"/>
              </a:rPr>
              <a:t>Bonaini denomino` il metodo adottato storico non in virtu` del fatto che esso potesse giovare alla storia bensi` perche` fondato nella storia e ispirato ad essa. Su tale principio egli si fondo` per l'ordinamento dell'ASFirenze: un principio che superando il valore del singolo documento evitava i pericoli della erudizione sette-ottocentesca per osservare in una visione d'insieme la serie e al di sopra lo svolgimento degli istituti produttori.</a:t>
            </a:r>
            <a:endParaRPr lang="it-IT" sz="2800" smtClean="0">
              <a:cs typeface="Times New Roman" pitchFamily="18" charset="0"/>
            </a:endParaRPr>
          </a:p>
          <a:p>
            <a:pPr eaLnBrk="1" hangingPunct="1"/>
            <a:endParaRPr lang="it-IT" sz="28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228600"/>
            <a:ext cx="7772400" cy="1143000"/>
          </a:xfrm>
        </p:spPr>
        <p:txBody>
          <a:bodyPr/>
          <a:lstStyle/>
          <a:p>
            <a:pPr eaLnBrk="1" hangingPunct="1"/>
            <a:r>
              <a:rPr lang="it-IT" smtClean="0"/>
              <a:t>L’unità nazionale</a:t>
            </a:r>
          </a:p>
        </p:txBody>
      </p:sp>
      <p:sp>
        <p:nvSpPr>
          <p:cNvPr id="45059" name="Rectangle 3"/>
          <p:cNvSpPr>
            <a:spLocks noGrp="1" noChangeArrowheads="1"/>
          </p:cNvSpPr>
          <p:nvPr>
            <p:ph idx="1"/>
          </p:nvPr>
        </p:nvSpPr>
        <p:spPr>
          <a:xfrm>
            <a:off x="762000" y="1524000"/>
            <a:ext cx="7772400" cy="4114800"/>
          </a:xfrm>
        </p:spPr>
        <p:txBody>
          <a:bodyPr/>
          <a:lstStyle/>
          <a:p>
            <a:pPr algn="just" eaLnBrk="1" hangingPunct="1">
              <a:lnSpc>
                <a:spcPct val="90000"/>
              </a:lnSpc>
              <a:buFontTx/>
              <a:buNone/>
            </a:pPr>
            <a:endParaRPr lang="it-IT" sz="2800" smtClean="0">
              <a:cs typeface="Times New Roman" pitchFamily="18" charset="0"/>
            </a:endParaRPr>
          </a:p>
          <a:p>
            <a:pPr algn="just" eaLnBrk="1" hangingPunct="1">
              <a:lnSpc>
                <a:spcPct val="90000"/>
              </a:lnSpc>
            </a:pPr>
            <a:r>
              <a:rPr lang="it-IT" sz="2800" smtClean="0">
                <a:cs typeface="Times New Roman" pitchFamily="18" charset="0"/>
              </a:rPr>
              <a:t> </a:t>
            </a:r>
            <a:r>
              <a:rPr lang="it-IT" sz="2800" smtClean="0">
                <a:latin typeface="Courier" charset="0"/>
                <a:cs typeface="Times New Roman" pitchFamily="18" charset="0"/>
              </a:rPr>
              <a:t>Il processo di unificazione ebbe naturalmente conseguenze anche sugli archivi. In linea di tendenza possiamo dire che si cercò di normalizzare il particolarismo archivistico che caratterizzava la realtà preunitaria (esigenze locali soprintendenze 1872-1894) e che l’attenzione si concentrò esclusivamente su documentazione statale. </a:t>
            </a:r>
            <a:endParaRPr lang="it-IT" sz="2800" smtClean="0">
              <a:cs typeface="Times New Roman" pitchFamily="18" charset="0"/>
            </a:endParaRPr>
          </a:p>
          <a:p>
            <a:pPr algn="just"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it-IT" smtClean="0"/>
              <a:t>Quale ministero quale natura</a:t>
            </a:r>
          </a:p>
        </p:txBody>
      </p:sp>
      <p:sp>
        <p:nvSpPr>
          <p:cNvPr id="46083" name="Rectangle 3"/>
          <p:cNvSpPr>
            <a:spLocks noGrp="1" noChangeArrowheads="1"/>
          </p:cNvSpPr>
          <p:nvPr>
            <p:ph idx="1"/>
          </p:nvPr>
        </p:nvSpPr>
        <p:spPr/>
        <p:txBody>
          <a:bodyPr/>
          <a:lstStyle/>
          <a:p>
            <a:pPr algn="just" eaLnBrk="1" hangingPunct="1">
              <a:lnSpc>
                <a:spcPct val="90000"/>
              </a:lnSpc>
            </a:pPr>
            <a:r>
              <a:rPr lang="it-IT" sz="2800" smtClean="0">
                <a:latin typeface="Courier" charset="0"/>
                <a:cs typeface="Times New Roman" pitchFamily="18" charset="0"/>
              </a:rPr>
              <a:t>La battaglia fu combattuta essenzialmente intorno alla destinazione dell’amministrazione degli archivi. Da un lato l’interno dall’altro la pubblica istruzione</a:t>
            </a:r>
            <a:endParaRPr lang="it-IT" sz="2800" smtClean="0">
              <a:cs typeface="Times New Roman" pitchFamily="18" charset="0"/>
            </a:endParaRPr>
          </a:p>
          <a:p>
            <a:pPr algn="just" eaLnBrk="1" hangingPunct="1">
              <a:lnSpc>
                <a:spcPct val="90000"/>
              </a:lnSpc>
            </a:pPr>
            <a:r>
              <a:rPr lang="it-IT" sz="2800" smtClean="0">
                <a:cs typeface="Times New Roman" pitchFamily="18" charset="0"/>
              </a:rPr>
              <a:t> </a:t>
            </a:r>
            <a:r>
              <a:rPr lang="it-IT" sz="2800" smtClean="0">
                <a:latin typeface="Courier" charset="0"/>
                <a:cs typeface="Times New Roman" pitchFamily="18" charset="0"/>
              </a:rPr>
              <a:t>Ciò significava dibattere sulla natura degli archivi, ovvero sulla possibilità di distinguere archivi utili a fini amministrativi e archivi storici. Non era solo un problema dottrinale: dalla soluzione del problema discendeva l'attribuzione dell'organizzazione archivistica al ministero dell'Interno o a quello della pubblica istruzione. </a:t>
            </a:r>
            <a:endParaRPr lang="it-IT" sz="2800" smtClean="0">
              <a:cs typeface="Times New Roman" pitchFamily="18" charset="0"/>
            </a:endParaRPr>
          </a:p>
          <a:p>
            <a:pPr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it-IT" smtClean="0"/>
              <a:t>Il pensiero di </a:t>
            </a:r>
            <a:r>
              <a:rPr lang="it-IT" smtClean="0">
                <a:hlinkClick r:id="rId2"/>
              </a:rPr>
              <a:t>Cencetti</a:t>
            </a:r>
            <a:endParaRPr lang="it-IT" smtClean="0"/>
          </a:p>
        </p:txBody>
      </p:sp>
      <p:sp>
        <p:nvSpPr>
          <p:cNvPr id="47107" name="Rectangle 3"/>
          <p:cNvSpPr>
            <a:spLocks noGrp="1" noChangeArrowheads="1"/>
          </p:cNvSpPr>
          <p:nvPr>
            <p:ph idx="1"/>
          </p:nvPr>
        </p:nvSpPr>
        <p:spPr/>
        <p:txBody>
          <a:bodyPr/>
          <a:lstStyle/>
          <a:p>
            <a:pPr algn="just" eaLnBrk="1" hangingPunct="1">
              <a:lnSpc>
                <a:spcPct val="90000"/>
              </a:lnSpc>
            </a:pPr>
            <a:r>
              <a:rPr lang="it-IT" sz="2800" smtClean="0">
                <a:latin typeface="Courier" charset="0"/>
                <a:cs typeface="Times New Roman" pitchFamily="18" charset="0"/>
              </a:rPr>
              <a:t>La definitiva consacrazione del metodo storico e di un determinato approccio alla scienza degli archivi si ebbe con Giorgio Cencetti che identificò il metodo storico con l’unico metodo archivistico.</a:t>
            </a:r>
            <a:endParaRPr lang="it-IT" sz="2800" smtClean="0">
              <a:cs typeface="Times New Roman" pitchFamily="18" charset="0"/>
            </a:endParaRPr>
          </a:p>
          <a:p>
            <a:pPr algn="just" eaLnBrk="1" hangingPunct="1">
              <a:lnSpc>
                <a:spcPct val="90000"/>
              </a:lnSpc>
            </a:pPr>
            <a:r>
              <a:rPr lang="it-IT" sz="2800" smtClean="0">
                <a:latin typeface="Courier" charset="0"/>
                <a:cs typeface="Times New Roman" pitchFamily="18" charset="0"/>
              </a:rPr>
              <a:t>Il profondo pensiero di Cencetti intorno agli archivi permeò l’archivistica italiana almeno fino agli anni sessanta quando da alcune parti iniziarono a sollevarsi dei dubbi sulla teoria del rispecchiamento tra istituto ed archivio.</a:t>
            </a:r>
            <a:endParaRPr lang="it-IT" sz="2800" smtClean="0">
              <a:cs typeface="Times New Roman" pitchFamily="18" charset="0"/>
            </a:endParaRPr>
          </a:p>
          <a:p>
            <a:pPr algn="just" eaLnBrk="1" hangingPunct="1">
              <a:lnSpc>
                <a:spcPct val="90000"/>
              </a:lnSpc>
            </a:pPr>
            <a:endParaRPr lang="it-IT" sz="2800" smtClean="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smtClean="0"/>
              <a:t>La rielaborazione dei principi del metodo storico</a:t>
            </a:r>
          </a:p>
        </p:txBody>
      </p:sp>
      <p:sp>
        <p:nvSpPr>
          <p:cNvPr id="48131" name="Rectangle 3"/>
          <p:cNvSpPr>
            <a:spLocks noGrp="1" noChangeArrowheads="1"/>
          </p:cNvSpPr>
          <p:nvPr>
            <p:ph idx="1"/>
          </p:nvPr>
        </p:nvSpPr>
        <p:spPr/>
        <p:txBody>
          <a:bodyPr/>
          <a:lstStyle/>
          <a:p>
            <a:pPr eaLnBrk="1" hangingPunct="1">
              <a:lnSpc>
                <a:spcPct val="80000"/>
              </a:lnSpc>
            </a:pPr>
            <a:r>
              <a:rPr lang="it-IT" sz="2400" smtClean="0"/>
              <a:t>C. Pavone, Ma è tanto pacifico che l’archivio rispecchi l’istituto?, in “Rassegna degli Archivi di Stato”, 1970, n. 1, pp. 143-148. </a:t>
            </a:r>
          </a:p>
          <a:p>
            <a:pPr eaLnBrk="1" hangingPunct="1">
              <a:lnSpc>
                <a:spcPct val="80000"/>
              </a:lnSpc>
            </a:pPr>
            <a:r>
              <a:rPr lang="it-IT" sz="2400" smtClean="0"/>
              <a:t>C. Pavone, Questioni di base o questioni verbali? in “Rassegna degli Archivi di Stato”, 1970, n. 3, pp. 660-662. </a:t>
            </a:r>
          </a:p>
          <a:p>
            <a:pPr eaLnBrk="1" hangingPunct="1">
              <a:lnSpc>
                <a:spcPct val="80000"/>
              </a:lnSpc>
            </a:pPr>
            <a:r>
              <a:rPr lang="it-IT" sz="2400" smtClean="0"/>
              <a:t>F. Valenti, Riflessioni sulla natura e struttura degli archivi, in “Rassegna degli Archivi di Stato”, 1981, pp. 9-37 ora in F, Valenti, Scritti e lezioni di archivistica, diplomatica e storia istituzionale, a cura di D. Grana, Roma, Ministero per i beni e le attività culturali, Ufficio centrale per i beni archivistici, Pubblicazioni degli Archivi di Stato, Saggi 57, pp. 83-113.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p:cNvSpPr>
            <a:spLocks noGrp="1"/>
          </p:cNvSpPr>
          <p:nvPr>
            <p:ph type="title"/>
          </p:nvPr>
        </p:nvSpPr>
        <p:spPr>
          <a:xfrm>
            <a:off x="500063" y="2500313"/>
            <a:ext cx="8229600" cy="1143000"/>
          </a:xfrm>
        </p:spPr>
        <p:txBody>
          <a:bodyPr/>
          <a:lstStyle/>
          <a:p>
            <a:r>
              <a:rPr lang="it-IT" smtClean="0"/>
              <a:t>Verso una “nuova” archivistica</a:t>
            </a:r>
          </a:p>
        </p:txBody>
      </p:sp>
      <p:sp>
        <p:nvSpPr>
          <p:cNvPr id="49155" name="Segnaposto contenuto 2"/>
          <p:cNvSpPr>
            <a:spLocks noGrp="1"/>
          </p:cNvSpPr>
          <p:nvPr>
            <p:ph idx="1"/>
          </p:nvPr>
        </p:nvSpPr>
        <p:spPr/>
        <p:txBody>
          <a:bodyPr/>
          <a:lstStyle/>
          <a:p>
            <a:endParaRPr lang="it-IT"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it-IT" smtClean="0"/>
              <a:t>Trasformazioni e spostamenti</a:t>
            </a:r>
          </a:p>
        </p:txBody>
      </p:sp>
      <p:sp>
        <p:nvSpPr>
          <p:cNvPr id="50179" name="Rectangle 3"/>
          <p:cNvSpPr>
            <a:spLocks noGrp="1" noChangeArrowheads="1"/>
          </p:cNvSpPr>
          <p:nvPr>
            <p:ph idx="1"/>
          </p:nvPr>
        </p:nvSpPr>
        <p:spPr/>
        <p:txBody>
          <a:bodyPr/>
          <a:lstStyle/>
          <a:p>
            <a:pPr eaLnBrk="1" hangingPunct="1">
              <a:lnSpc>
                <a:spcPct val="90000"/>
              </a:lnSpc>
            </a:pPr>
            <a:r>
              <a:rPr lang="it-IT" sz="2800" smtClean="0"/>
              <a:t>Dalla fine degli anni settanta si registrano però fatti nuovi che impongono di ripensare alla disciplina archivistica e ai suoi contenuti e spostano l’attenzione verso i problemi legati al futuro della memoria</a:t>
            </a:r>
          </a:p>
          <a:p>
            <a:pPr eaLnBrk="1" hangingPunct="1">
              <a:lnSpc>
                <a:spcPct val="90000"/>
              </a:lnSpc>
            </a:pPr>
            <a:r>
              <a:rPr lang="it-IT" sz="2800" smtClean="0"/>
              <a:t>Il documento elettronico, i sistemi informativi, la nuova attenzione verso la comunicazione…</a:t>
            </a:r>
          </a:p>
          <a:p>
            <a:pPr eaLnBrk="1" hangingPunct="1">
              <a:lnSpc>
                <a:spcPct val="90000"/>
              </a:lnSpc>
            </a:pPr>
            <a:r>
              <a:rPr lang="it-IT" sz="2800" smtClean="0"/>
              <a:t>Ciò è vero anche se si guarda all’archivio in un’ottica strettamente culturale</a:t>
            </a:r>
          </a:p>
          <a:p>
            <a:pPr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L’archivio per la storia si difende nell’archivio in formazione</a:t>
            </a:r>
          </a:p>
        </p:txBody>
      </p:sp>
      <p:sp>
        <p:nvSpPr>
          <p:cNvPr id="51203" name="Rectangle 3"/>
          <p:cNvSpPr>
            <a:spLocks noGrp="1" noChangeArrowheads="1"/>
          </p:cNvSpPr>
          <p:nvPr>
            <p:ph idx="1"/>
          </p:nvPr>
        </p:nvSpPr>
        <p:spPr/>
        <p:txBody>
          <a:bodyPr/>
          <a:lstStyle/>
          <a:p>
            <a:pPr eaLnBrk="1" hangingPunct="1">
              <a:lnSpc>
                <a:spcPct val="90000"/>
              </a:lnSpc>
            </a:pPr>
            <a:endParaRPr lang="it-IT" sz="2800" smtClean="0"/>
          </a:p>
          <a:p>
            <a:pPr eaLnBrk="1" hangingPunct="1">
              <a:lnSpc>
                <a:spcPct val="90000"/>
              </a:lnSpc>
            </a:pPr>
            <a:r>
              <a:rPr lang="it-IT" sz="2800" i="1" smtClean="0">
                <a:cs typeface="Times New Roman" pitchFamily="18" charset="0"/>
              </a:rPr>
              <a:t>“Archivists must perform their duties and functions in accordance with archival principles, with regard to the creation, maintenance and disposition of current and semi-current records, including electronic and multimedia records, the selection and acquisition of records for archival custody, the safeguarding, preservation and conservation of archives in their care, and the arrangement, description, publication and making available for use of those documents”</a:t>
            </a:r>
            <a:r>
              <a:rPr lang="it-IT" sz="2800" smtClean="0">
                <a:cs typeface="Times New Roman" pitchFamily="18" charset="0"/>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it-IT" smtClean="0"/>
              <a:t>“The record challenge”</a:t>
            </a:r>
          </a:p>
        </p:txBody>
      </p:sp>
      <p:sp>
        <p:nvSpPr>
          <p:cNvPr id="52227" name="Rectangle 3"/>
          <p:cNvSpPr>
            <a:spLocks noGrp="1" noChangeArrowheads="1"/>
          </p:cNvSpPr>
          <p:nvPr>
            <p:ph idx="1"/>
          </p:nvPr>
        </p:nvSpPr>
        <p:spPr/>
        <p:txBody>
          <a:bodyPr/>
          <a:lstStyle/>
          <a:p>
            <a:pPr eaLnBrk="1" hangingPunct="1"/>
            <a:r>
              <a:rPr lang="it-IT" smtClean="0"/>
              <a:t>Le trasformazioni sociali, giuridiche e tecnologiche mettono quanti sono chiamati a gestire e tutelare l’informazione di fronte ad una sfida che si combatte sul campo della gestione dei documenti</a:t>
            </a:r>
          </a:p>
        </p:txBody>
      </p:sp>
    </p:spTree>
  </p:cSld>
  <p:clrMapOvr>
    <a:masterClrMapping/>
  </p:clrMapOvr>
  <p:transition>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La nascita dell’informazione e della memoria</a:t>
            </a:r>
          </a:p>
        </p:txBody>
      </p:sp>
      <p:sp>
        <p:nvSpPr>
          <p:cNvPr id="53251" name="Rectangle 3"/>
          <p:cNvSpPr>
            <a:spLocks noGrp="1" noChangeArrowheads="1"/>
          </p:cNvSpPr>
          <p:nvPr>
            <p:ph idx="1"/>
          </p:nvPr>
        </p:nvSpPr>
        <p:spPr>
          <a:xfrm>
            <a:off x="609600" y="2133600"/>
            <a:ext cx="7772400" cy="4114800"/>
          </a:xfrm>
        </p:spPr>
        <p:txBody>
          <a:bodyPr/>
          <a:lstStyle/>
          <a:p>
            <a:pPr eaLnBrk="1" hangingPunct="1"/>
            <a:r>
              <a:rPr lang="it-IT" smtClean="0"/>
              <a:t>L’archivio in formazione:</a:t>
            </a:r>
          </a:p>
          <a:p>
            <a:pPr lvl="1" eaLnBrk="1" hangingPunct="1"/>
            <a:r>
              <a:rPr lang="it-IT" sz="3200" smtClean="0"/>
              <a:t>Garanzia del diritto</a:t>
            </a:r>
          </a:p>
          <a:p>
            <a:pPr lvl="1" eaLnBrk="1" hangingPunct="1"/>
            <a:r>
              <a:rPr lang="it-IT" sz="3200" smtClean="0"/>
              <a:t>Trasparenza amministrativa</a:t>
            </a:r>
          </a:p>
          <a:p>
            <a:pPr lvl="1" eaLnBrk="1" hangingPunct="1"/>
            <a:r>
              <a:rPr lang="it-IT" sz="3200" smtClean="0"/>
              <a:t>Tutela della memoria</a:t>
            </a:r>
          </a:p>
          <a:p>
            <a:pPr eaLnBrk="1" hangingPunct="1"/>
            <a:r>
              <a:rPr lang="it-IT" smtClean="0"/>
              <a:t>Le responsabilità dell’archivista di fronte al presente e al futuro</a:t>
            </a:r>
            <a:endParaRPr lang="it-IT" sz="3600" smtClean="0"/>
          </a:p>
        </p:txBody>
      </p:sp>
    </p:spTree>
  </p:cSld>
  <p:clrMapOvr>
    <a:masterClrMapping/>
  </p:clrMapOvr>
  <p:transition>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La gestione dell’informazione e della memoria</a:t>
            </a:r>
          </a:p>
        </p:txBody>
      </p:sp>
      <p:sp>
        <p:nvSpPr>
          <p:cNvPr id="54275" name="Rectangle 3"/>
          <p:cNvSpPr>
            <a:spLocks noGrp="1" noChangeArrowheads="1"/>
          </p:cNvSpPr>
          <p:nvPr>
            <p:ph idx="1"/>
          </p:nvPr>
        </p:nvSpPr>
        <p:spPr/>
        <p:txBody>
          <a:bodyPr/>
          <a:lstStyle/>
          <a:p>
            <a:pPr eaLnBrk="1" hangingPunct="1"/>
            <a:r>
              <a:rPr lang="it-IT" smtClean="0"/>
              <a:t>Il ruolo dell’archivistica nella tutela dell’archivio in formazione</a:t>
            </a:r>
          </a:p>
          <a:p>
            <a:pPr lvl="1" eaLnBrk="1" hangingPunct="1"/>
            <a:r>
              <a:rPr lang="it-IT" smtClean="0"/>
              <a:t>“Centralità teorica”</a:t>
            </a:r>
          </a:p>
          <a:p>
            <a:pPr lvl="1" eaLnBrk="1" hangingPunct="1"/>
            <a:r>
              <a:rPr lang="it-IT" smtClean="0"/>
              <a:t> “Disinteresse reale”</a:t>
            </a:r>
          </a:p>
          <a:p>
            <a:pPr eaLnBrk="1" hangingPunct="1"/>
            <a:endParaRPr lang="it-IT" smtClean="0"/>
          </a:p>
        </p:txBody>
      </p:sp>
    </p:spTree>
  </p:cSld>
  <p:clrMapOvr>
    <a:masterClrMapping/>
  </p:clrMapOvr>
  <p:transition>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2133600"/>
            <a:ext cx="7772400" cy="3124200"/>
          </a:xfrm>
        </p:spPr>
        <p:txBody>
          <a:bodyPr rtlCol="0">
            <a:normAutofit fontScale="90000"/>
          </a:bodyPr>
          <a:lstStyle/>
          <a:p>
            <a:pPr eaLnBrk="1" fontAlgn="auto" hangingPunct="1">
              <a:spcAft>
                <a:spcPts val="0"/>
              </a:spcAft>
              <a:defRPr/>
            </a:pPr>
            <a:r>
              <a:rPr lang="it-IT" smtClean="0">
                <a:cs typeface="Times New Roman" pitchFamily="18" charset="0"/>
              </a:rPr>
              <a:t>Gli archivi contemporanei sono soggetti ad un accrescimento esponenziale della documentazione e le loro dimensioni sono a volte di mole tale da renderli difficilmente gestibili e consultabili</a:t>
            </a:r>
          </a:p>
        </p:txBody>
      </p:sp>
      <p:sp>
        <p:nvSpPr>
          <p:cNvPr id="55299" name="Rectangle 3"/>
          <p:cNvSpPr>
            <a:spLocks noGrp="1" noChangeArrowheads="1"/>
          </p:cNvSpPr>
          <p:nvPr>
            <p:ph idx="1"/>
          </p:nvPr>
        </p:nvSpPr>
        <p:spPr/>
        <p:txBody>
          <a:bodyPr/>
          <a:lstStyle/>
          <a:p>
            <a:pPr eaLnBrk="1" hangingPunct="1"/>
            <a:endParaRPr lang="it-IT" smtClean="0"/>
          </a:p>
          <a:p>
            <a:pPr eaLnBrk="1" hangingPunct="1"/>
            <a:endParaRPr lang="it-IT" smtClean="0"/>
          </a:p>
        </p:txBody>
      </p:sp>
    </p:spTree>
  </p:cSld>
  <p:clrMapOvr>
    <a:masterClrMapping/>
  </p:clrMapOvr>
  <p:transition>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mtClean="0"/>
              <a:t>Conseguenze del disinteresse verso gli archivi in formazione</a:t>
            </a:r>
          </a:p>
        </p:txBody>
      </p:sp>
      <p:sp>
        <p:nvSpPr>
          <p:cNvPr id="56323" name="Rectangle 3"/>
          <p:cNvSpPr>
            <a:spLocks noGrp="1" noChangeArrowheads="1"/>
          </p:cNvSpPr>
          <p:nvPr>
            <p:ph idx="1"/>
          </p:nvPr>
        </p:nvSpPr>
        <p:spPr/>
        <p:txBody>
          <a:bodyPr/>
          <a:lstStyle/>
          <a:p>
            <a:pPr eaLnBrk="1" hangingPunct="1"/>
            <a:r>
              <a:rPr lang="it-IT" smtClean="0"/>
              <a:t>Impatto negativo sulla operatività</a:t>
            </a:r>
          </a:p>
          <a:p>
            <a:pPr eaLnBrk="1" hangingPunct="1"/>
            <a:r>
              <a:rPr lang="it-IT" smtClean="0"/>
              <a:t>Inefficienza della certificazione del diritto</a:t>
            </a:r>
          </a:p>
          <a:p>
            <a:pPr eaLnBrk="1" hangingPunct="1"/>
            <a:r>
              <a:rPr lang="it-IT" smtClean="0"/>
              <a:t>Carenza di trasparenza</a:t>
            </a:r>
          </a:p>
          <a:p>
            <a:pPr eaLnBrk="1" hangingPunct="1"/>
            <a:r>
              <a:rPr lang="it-IT" smtClean="0"/>
              <a:t>Perdita della memoria</a:t>
            </a:r>
          </a:p>
        </p:txBody>
      </p:sp>
    </p:spTree>
  </p:cSld>
  <p:clrMapOvr>
    <a:masterClrMapping/>
  </p:clrMapOvr>
  <p:transition>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4000" smtClean="0"/>
              <a:t>Gli elementi di trasformazione della società: il loro impatto sulla disciplina archivistica</a:t>
            </a:r>
            <a:endParaRPr lang="it-IT" smtClean="0"/>
          </a:p>
        </p:txBody>
      </p:sp>
      <p:sp>
        <p:nvSpPr>
          <p:cNvPr id="57347" name="Rectangle 3"/>
          <p:cNvSpPr>
            <a:spLocks noGrp="1" noChangeArrowheads="1"/>
          </p:cNvSpPr>
          <p:nvPr>
            <p:ph idx="1"/>
          </p:nvPr>
        </p:nvSpPr>
        <p:spPr>
          <a:xfrm>
            <a:off x="914400" y="2209800"/>
            <a:ext cx="7772400" cy="4114800"/>
          </a:xfrm>
        </p:spPr>
        <p:txBody>
          <a:bodyPr/>
          <a:lstStyle/>
          <a:p>
            <a:pPr eaLnBrk="1" hangingPunct="1"/>
            <a:r>
              <a:rPr lang="it-IT" smtClean="0"/>
              <a:t>“lo studio della diplomatica e la storia dell’archivistica mettono in evidenza come sull’evoluzione della forma dei documenti e dell’organizzazione degli archivi influiscano essenzialmente due diversi ordini di fattori, l’evoluzione del diritto e l’evoluzione dei sistemi di comunicazione” (Paola Carucci)</a:t>
            </a:r>
          </a:p>
        </p:txBody>
      </p:sp>
    </p:spTree>
  </p:cSld>
  <p:clrMapOvr>
    <a:masterClrMapping/>
  </p:clrMapOvr>
  <p:transition>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1905000"/>
            <a:ext cx="7772400" cy="3276600"/>
          </a:xfrm>
        </p:spPr>
        <p:txBody>
          <a:bodyPr/>
          <a:lstStyle/>
          <a:p>
            <a:pPr eaLnBrk="1" hangingPunct="1"/>
            <a:r>
              <a:rPr lang="it-IT" smtClean="0"/>
              <a:t>Le trasformazioni giuridiche</a:t>
            </a:r>
          </a:p>
        </p:txBody>
      </p:sp>
    </p:spTree>
  </p:cSld>
  <p:clrMapOvr>
    <a:masterClrMapping/>
  </p:clrMapOvr>
  <p:transition>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sz="3600" smtClean="0"/>
              <a:t>Il rinnovamento della Pubblica Amministrazione e il suo impatto sui processi di gestione dei documenti</a:t>
            </a:r>
          </a:p>
        </p:txBody>
      </p:sp>
      <p:sp>
        <p:nvSpPr>
          <p:cNvPr id="59395" name="Rectangle 3"/>
          <p:cNvSpPr>
            <a:spLocks noGrp="1" noChangeArrowheads="1"/>
          </p:cNvSpPr>
          <p:nvPr>
            <p:ph idx="1"/>
          </p:nvPr>
        </p:nvSpPr>
        <p:spPr>
          <a:xfrm>
            <a:off x="685800" y="2133600"/>
            <a:ext cx="7772400" cy="3962400"/>
          </a:xfrm>
        </p:spPr>
        <p:txBody>
          <a:bodyPr/>
          <a:lstStyle/>
          <a:p>
            <a:pPr eaLnBrk="1" hangingPunct="1"/>
            <a:r>
              <a:rPr lang="it-IT" smtClean="0"/>
              <a:t>La razionalizzazione dei sistemi di produzione documentaria come prima garanzia dell’efficienza e della trasparenza amministrativa</a:t>
            </a:r>
          </a:p>
        </p:txBody>
      </p:sp>
    </p:spTree>
  </p:cSld>
  <p:clrMapOvr>
    <a:masterClrMapping/>
  </p:clrMapOvr>
  <p:transition>
    <p:rand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it-IT" smtClean="0"/>
          </a:p>
        </p:txBody>
      </p:sp>
      <p:sp>
        <p:nvSpPr>
          <p:cNvPr id="60419" name="Rectangle 3"/>
          <p:cNvSpPr>
            <a:spLocks noGrp="1" noChangeArrowheads="1"/>
          </p:cNvSpPr>
          <p:nvPr>
            <p:ph idx="1"/>
          </p:nvPr>
        </p:nvSpPr>
        <p:spPr/>
        <p:txBody>
          <a:bodyPr/>
          <a:lstStyle/>
          <a:p>
            <a:pPr eaLnBrk="1" hangingPunct="1"/>
            <a:r>
              <a:rPr lang="it-IT" smtClean="0">
                <a:cs typeface="Times New Roman" pitchFamily="18" charset="0"/>
              </a:rPr>
              <a:t>“Bisognerà decidersi, se si vuol dare smalto e fervore operativo alle istituzioni pubbliche, se si desiderano vedere applicati seriamente i principi di efficienza e trasparenza ad affiancare alla cultura giuridica come protagonista (...) la cultura dell’organizzazione insieme a quella della gestione dei documenti”</a:t>
            </a:r>
            <a:r>
              <a:rPr lang="it-IT" smtClean="0"/>
              <a:t> (Bucci, 1993)</a:t>
            </a:r>
          </a:p>
        </p:txBody>
      </p:sp>
    </p:spTree>
  </p:cSld>
  <p:clrMapOvr>
    <a:masterClrMapping/>
  </p:clrMapOvr>
  <p:transition>
    <p:rand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it-IT" sz="3200" smtClean="0"/>
              <a:t>La legge 241/90 e le modifiche al concetto di documento amministrativo</a:t>
            </a:r>
          </a:p>
        </p:txBody>
      </p:sp>
      <p:sp>
        <p:nvSpPr>
          <p:cNvPr id="61443" name="Rectangle 3"/>
          <p:cNvSpPr>
            <a:spLocks noGrp="1" noChangeArrowheads="1"/>
          </p:cNvSpPr>
          <p:nvPr>
            <p:ph idx="1"/>
          </p:nvPr>
        </p:nvSpPr>
        <p:spPr>
          <a:xfrm>
            <a:off x="304800" y="1981200"/>
            <a:ext cx="8534400" cy="4114800"/>
          </a:xfrm>
        </p:spPr>
        <p:txBody>
          <a:bodyPr/>
          <a:lstStyle/>
          <a:p>
            <a:pPr algn="just" eaLnBrk="1" hangingPunct="1"/>
            <a:r>
              <a:rPr lang="it-IT" sz="2800" smtClean="0">
                <a:cs typeface="Times New Roman" pitchFamily="18" charset="0"/>
              </a:rPr>
              <a:t>validità giuridica del contenuto del documento indipendentemente dal supporto: </a:t>
            </a:r>
            <a:r>
              <a:rPr lang="it-IT" sz="2800" i="1" smtClean="0">
                <a:cs typeface="Times New Roman" pitchFamily="18" charset="0"/>
              </a:rPr>
              <a:t>“è considerato documento amministrativo ogni rappresentazione grafica, fotocinematografica, elettromagnetica o di qualunque altra specie del contenuto di atti anche interni formati dalla pubblica amministrazione o comunque utilizzati ai fini dell’attività amministrativa”(art.22)</a:t>
            </a:r>
          </a:p>
          <a:p>
            <a:pPr eaLnBrk="1" hangingPunct="1"/>
            <a:endParaRPr lang="it-IT" smtClean="0"/>
          </a:p>
        </p:txBody>
      </p:sp>
    </p:spTree>
  </p:cSld>
  <p:clrMapOvr>
    <a:masterClrMapping/>
  </p:clrMapOvr>
  <p:transition>
    <p:rand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it-IT" smtClean="0"/>
              <a:t>L’evoluzione dei sistemi di comunicazione</a:t>
            </a:r>
          </a:p>
        </p:txBody>
      </p:sp>
      <p:sp>
        <p:nvSpPr>
          <p:cNvPr id="62467" name="Rectangle 3"/>
          <p:cNvSpPr>
            <a:spLocks noGrp="1" noChangeArrowheads="1"/>
          </p:cNvSpPr>
          <p:nvPr>
            <p:ph idx="1"/>
          </p:nvPr>
        </p:nvSpPr>
        <p:spPr/>
        <p:txBody>
          <a:bodyPr/>
          <a:lstStyle/>
          <a:p>
            <a:pPr eaLnBrk="1" hangingPunct="1"/>
            <a:r>
              <a:rPr lang="it-IT" smtClean="0"/>
              <a:t>Le fasi  della diffusione dell’informatica nei meccanismi di produzione e conservazione dei documenti</a:t>
            </a:r>
          </a:p>
        </p:txBody>
      </p:sp>
    </p:spTree>
  </p:cSld>
  <p:clrMapOvr>
    <a:masterClrMapping/>
  </p:clrMapOvr>
  <p:transition>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it-IT" smtClean="0"/>
              <a:t>Mainframe</a:t>
            </a:r>
          </a:p>
        </p:txBody>
      </p:sp>
      <p:sp>
        <p:nvSpPr>
          <p:cNvPr id="63491" name="Rectangle 3"/>
          <p:cNvSpPr>
            <a:spLocks noGrp="1" noChangeArrowheads="1"/>
          </p:cNvSpPr>
          <p:nvPr>
            <p:ph idx="1"/>
          </p:nvPr>
        </p:nvSpPr>
        <p:spPr>
          <a:xfrm>
            <a:off x="762000" y="1676400"/>
            <a:ext cx="7772400" cy="4724400"/>
          </a:xfrm>
        </p:spPr>
        <p:txBody>
          <a:bodyPr/>
          <a:lstStyle/>
          <a:p>
            <a:pPr eaLnBrk="1" hangingPunct="1">
              <a:lnSpc>
                <a:spcPct val="90000"/>
              </a:lnSpc>
            </a:pPr>
            <a:r>
              <a:rPr lang="it-IT" sz="2800" smtClean="0">
                <a:cs typeface="Times New Roman" pitchFamily="18" charset="0"/>
              </a:rPr>
              <a:t> Tra gli anni 40 e 50 alcune grandi aziende e alcune agenzie governative introducono i primi sistemi automatizzati orientati alla elaborazione di dati statistici o di calcoli seriali. </a:t>
            </a:r>
          </a:p>
          <a:p>
            <a:pPr eaLnBrk="1" hangingPunct="1">
              <a:lnSpc>
                <a:spcPct val="90000"/>
              </a:lnSpc>
            </a:pPr>
            <a:r>
              <a:rPr lang="it-IT" sz="2800" smtClean="0">
                <a:cs typeface="Times New Roman" pitchFamily="18" charset="0"/>
              </a:rPr>
              <a:t>In questa fase si utilizzano solo gli output di stampa e, soprattutto, costi e prestazioni della tecnologia costituiscono ostacoli ancora insormontabili alla diffusione di tali strumenti. </a:t>
            </a:r>
          </a:p>
          <a:p>
            <a:pPr eaLnBrk="1" hangingPunct="1">
              <a:lnSpc>
                <a:spcPct val="90000"/>
              </a:lnSpc>
            </a:pPr>
            <a:r>
              <a:rPr lang="it-IT" sz="2800" smtClean="0">
                <a:cs typeface="Times New Roman" pitchFamily="18" charset="0"/>
              </a:rPr>
              <a:t>Durante gli anni 60 si registrano i primi significativi passi avanti e anche i primi segnali di preoccupazione per il futuro della memoria in relazione all’obsolescenza dei sistemi informativi</a:t>
            </a:r>
            <a:r>
              <a:rPr lang="it-IT" sz="2800" smtClean="0"/>
              <a:t> </a:t>
            </a:r>
          </a:p>
        </p:txBody>
      </p:sp>
    </p:spTree>
  </p:cSld>
  <p:clrMapOvr>
    <a:masterClrMapping/>
  </p:clrMapOvr>
  <p:transition>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it-IT" smtClean="0"/>
              <a:t>PC</a:t>
            </a:r>
          </a:p>
        </p:txBody>
      </p:sp>
      <p:sp>
        <p:nvSpPr>
          <p:cNvPr id="64515" name="Rectangle 3"/>
          <p:cNvSpPr>
            <a:spLocks noGrp="1" noChangeArrowheads="1"/>
          </p:cNvSpPr>
          <p:nvPr>
            <p:ph idx="1"/>
          </p:nvPr>
        </p:nvSpPr>
        <p:spPr/>
        <p:txBody>
          <a:bodyPr/>
          <a:lstStyle/>
          <a:p>
            <a:pPr eaLnBrk="1" hangingPunct="1">
              <a:lnSpc>
                <a:spcPct val="90000"/>
              </a:lnSpc>
            </a:pPr>
            <a:r>
              <a:rPr lang="it-IT" sz="2800" smtClean="0">
                <a:cs typeface="Times New Roman" pitchFamily="18" charset="0"/>
              </a:rPr>
              <a:t>Un cambio epocale si ha negli anni 80 con l’introduzione dei personal computers destinati al mercato privato e con il relativo diffondersi di software sempre più maneggevole e relativamente economico. Ciò determina un rapido incremento dell’uso di questi strumenti ma anche una perdita altrettanto rapida di controllo sulla produzione documentaria che risulta fortemente decentralizzata. Si accentuano così i rischi di dispersione e di incompatibilità</a:t>
            </a:r>
            <a:r>
              <a:rPr lang="it-IT" sz="2800" smtClean="0"/>
              <a:t> </a:t>
            </a:r>
          </a:p>
        </p:txBody>
      </p:sp>
    </p:spTree>
  </p:cSld>
  <p:clrMapOvr>
    <a:masterClrMapping/>
  </p:clrMapOvr>
  <p:transition>
    <p:rand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it-IT" smtClean="0"/>
              <a:t>Reti</a:t>
            </a:r>
          </a:p>
        </p:txBody>
      </p:sp>
      <p:sp>
        <p:nvSpPr>
          <p:cNvPr id="65539" name="Rectangle 3"/>
          <p:cNvSpPr>
            <a:spLocks noGrp="1" noChangeArrowheads="1"/>
          </p:cNvSpPr>
          <p:nvPr>
            <p:ph idx="1"/>
          </p:nvPr>
        </p:nvSpPr>
        <p:spPr>
          <a:xfrm>
            <a:off x="685800" y="1676400"/>
            <a:ext cx="7772400" cy="4114800"/>
          </a:xfrm>
        </p:spPr>
        <p:txBody>
          <a:bodyPr/>
          <a:lstStyle/>
          <a:p>
            <a:pPr algn="just" eaLnBrk="1" hangingPunct="1">
              <a:buFontTx/>
              <a:buNone/>
            </a:pPr>
            <a:r>
              <a:rPr lang="it-IT" sz="2800" smtClean="0">
                <a:cs typeface="Times New Roman" pitchFamily="18" charset="0"/>
              </a:rPr>
              <a:t> L’ultimo passaggio inizia a manifestarsi dalla metà degli anni 80 con la rapida integrazione di un numero sempre maggiore di computer all’interno di architetture di rete prima locali (LAN) poi sempre più ampie. Ciò impatta sulle modalità stesse di produzione dei documenti ed impone una serie di riflessioni agli archivisti in merito alle strategie da adottare di fronte alla circolazione sempre più diffusa di documenti elettronici.</a:t>
            </a:r>
          </a:p>
          <a:p>
            <a:pPr eaLnBrk="1" hangingPunct="1"/>
            <a:endParaRPr lang="it-IT" sz="2800" smtClean="0"/>
          </a:p>
        </p:txBody>
      </p:sp>
    </p:spTree>
  </p:cSld>
  <p:clrMapOvr>
    <a:masterClrMapping/>
  </p:clrMapOvr>
  <p:transition>
    <p:rand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olo 1"/>
          <p:cNvSpPr>
            <a:spLocks noGrp="1"/>
          </p:cNvSpPr>
          <p:nvPr>
            <p:ph type="title"/>
          </p:nvPr>
        </p:nvSpPr>
        <p:spPr/>
        <p:txBody>
          <a:bodyPr/>
          <a:lstStyle/>
          <a:p>
            <a:r>
              <a:rPr lang="it-IT" smtClean="0"/>
              <a:t>Un fatto davvero nuovo</a:t>
            </a:r>
          </a:p>
        </p:txBody>
      </p:sp>
      <p:sp>
        <p:nvSpPr>
          <p:cNvPr id="66563" name="Segnaposto contenuto 2"/>
          <p:cNvSpPr>
            <a:spLocks noGrp="1"/>
          </p:cNvSpPr>
          <p:nvPr>
            <p:ph idx="1"/>
          </p:nvPr>
        </p:nvSpPr>
        <p:spPr/>
        <p:txBody>
          <a:bodyPr/>
          <a:lstStyle/>
          <a:p>
            <a:r>
              <a:rPr lang="it-IT" smtClean="0"/>
              <a:t>La diffusione del documento informatico eil riconoscimento della sua validità giuridica</a:t>
            </a:r>
          </a:p>
          <a:p>
            <a:r>
              <a:rPr lang="it-IT" smtClean="0"/>
              <a:t>La nascita degli archivi informatici in senso proprio</a:t>
            </a:r>
          </a:p>
          <a:p>
            <a:r>
              <a:rPr lang="it-IT" smtClean="0"/>
              <a:t>L’archivistica informatica</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olo 1"/>
          <p:cNvSpPr>
            <a:spLocks noGrp="1"/>
          </p:cNvSpPr>
          <p:nvPr>
            <p:ph type="title"/>
          </p:nvPr>
        </p:nvSpPr>
        <p:spPr/>
        <p:txBody>
          <a:bodyPr/>
          <a:lstStyle/>
          <a:p>
            <a:r>
              <a:rPr lang="it-IT" smtClean="0"/>
              <a:t>Archivi e informatica</a:t>
            </a:r>
          </a:p>
        </p:txBody>
      </p:sp>
      <p:sp>
        <p:nvSpPr>
          <p:cNvPr id="67587" name="Segnaposto contenuto 2"/>
          <p:cNvSpPr>
            <a:spLocks noGrp="1"/>
          </p:cNvSpPr>
          <p:nvPr>
            <p:ph idx="1"/>
          </p:nvPr>
        </p:nvSpPr>
        <p:spPr/>
        <p:txBody>
          <a:bodyPr/>
          <a:lstStyle/>
          <a:p>
            <a:r>
              <a:rPr lang="it-IT" smtClean="0"/>
              <a:t>La crescente penetrazione della tecnologia digitale ha determinato nell’universo documentario genericamente inteso una sorta di sdoppiamento che comporta continue intersezioni e sovrapposizioni tra la sfera analogica e quella digitale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it-IT" smtClean="0"/>
              <a:t>Le conseguenze del processo evolutivo</a:t>
            </a:r>
          </a:p>
        </p:txBody>
      </p:sp>
      <p:sp>
        <p:nvSpPr>
          <p:cNvPr id="68611" name="Rectangle 3"/>
          <p:cNvSpPr>
            <a:spLocks noGrp="1" noChangeArrowheads="1"/>
          </p:cNvSpPr>
          <p:nvPr>
            <p:ph idx="1"/>
          </p:nvPr>
        </p:nvSpPr>
        <p:spPr/>
        <p:txBody>
          <a:bodyPr/>
          <a:lstStyle/>
          <a:p>
            <a:pPr eaLnBrk="1" hangingPunct="1">
              <a:lnSpc>
                <a:spcPct val="90000"/>
              </a:lnSpc>
            </a:pPr>
            <a:r>
              <a:rPr lang="it-IT" smtClean="0"/>
              <a:t>Conseguenze a livello globale ed impatto sulla vita quotidiana</a:t>
            </a:r>
          </a:p>
          <a:p>
            <a:pPr eaLnBrk="1" hangingPunct="1">
              <a:lnSpc>
                <a:spcPct val="90000"/>
              </a:lnSpc>
            </a:pPr>
            <a:r>
              <a:rPr lang="it-IT" smtClean="0"/>
              <a:t>Conseguenze a livello archivistico: </a:t>
            </a:r>
          </a:p>
          <a:p>
            <a:pPr lvl="1" eaLnBrk="1" hangingPunct="1">
              <a:lnSpc>
                <a:spcPct val="90000"/>
              </a:lnSpc>
            </a:pPr>
            <a:r>
              <a:rPr lang="it-IT" smtClean="0"/>
              <a:t>Forte complessità dei sistemi informativi e necessità di adeguare strumenti e percorsi formativi  alle mutate esigenze</a:t>
            </a:r>
          </a:p>
          <a:p>
            <a:pPr lvl="1" eaLnBrk="1" hangingPunct="1">
              <a:lnSpc>
                <a:spcPct val="90000"/>
              </a:lnSpc>
            </a:pPr>
            <a:r>
              <a:rPr lang="it-IT" smtClean="0"/>
              <a:t>l’archivista mediatore di sapere si avvia a divenire gestore dell’informazione</a:t>
            </a:r>
          </a:p>
        </p:txBody>
      </p:sp>
    </p:spTree>
  </p:cSld>
  <p:clrMapOvr>
    <a:masterClrMapping/>
  </p:clrMapOvr>
  <p:transition>
    <p:rand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it-IT" smtClean="0"/>
              <a:t>La definizione di nuovi livelli di utenza archivistica</a:t>
            </a:r>
          </a:p>
        </p:txBody>
      </p:sp>
      <p:sp>
        <p:nvSpPr>
          <p:cNvPr id="69635" name="Rectangle 3"/>
          <p:cNvSpPr>
            <a:spLocks noGrp="1" noChangeArrowheads="1"/>
          </p:cNvSpPr>
          <p:nvPr>
            <p:ph idx="1"/>
          </p:nvPr>
        </p:nvSpPr>
        <p:spPr/>
        <p:txBody>
          <a:bodyPr/>
          <a:lstStyle/>
          <a:p>
            <a:pPr eaLnBrk="1" hangingPunct="1"/>
            <a:r>
              <a:rPr lang="it-IT" smtClean="0"/>
              <a:t>L’utenza classica</a:t>
            </a:r>
          </a:p>
          <a:p>
            <a:pPr eaLnBrk="1" hangingPunct="1"/>
            <a:r>
              <a:rPr lang="it-IT" smtClean="0"/>
              <a:t>Le nuove utenze: la gestione dell’informazione</a:t>
            </a:r>
          </a:p>
          <a:p>
            <a:pPr lvl="1" eaLnBrk="1" hangingPunct="1"/>
            <a:r>
              <a:rPr lang="it-IT" smtClean="0"/>
              <a:t>aziende</a:t>
            </a:r>
          </a:p>
          <a:p>
            <a:pPr lvl="1" eaLnBrk="1" hangingPunct="1"/>
            <a:r>
              <a:rPr lang="it-IT" smtClean="0"/>
              <a:t>enti pubblici</a:t>
            </a:r>
          </a:p>
        </p:txBody>
      </p:sp>
    </p:spTree>
  </p:cSld>
  <p:clrMapOvr>
    <a:masterClrMapping/>
  </p:clrMapOvr>
  <p:transition>
    <p:rand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it-IT" smtClean="0"/>
              <a:t>Le risposte della comunità archivistica</a:t>
            </a:r>
          </a:p>
        </p:txBody>
      </p:sp>
      <p:sp>
        <p:nvSpPr>
          <p:cNvPr id="70659" name="Rectangle 3"/>
          <p:cNvSpPr>
            <a:spLocks noGrp="1" noChangeArrowheads="1"/>
          </p:cNvSpPr>
          <p:nvPr>
            <p:ph idx="1"/>
          </p:nvPr>
        </p:nvSpPr>
        <p:spPr/>
        <p:txBody>
          <a:bodyPr/>
          <a:lstStyle/>
          <a:p>
            <a:pPr eaLnBrk="1" hangingPunct="1"/>
            <a:r>
              <a:rPr lang="it-IT" smtClean="0"/>
              <a:t>Inversione di tendenza negli interessi scientifici</a:t>
            </a:r>
          </a:p>
          <a:p>
            <a:pPr eaLnBrk="1" hangingPunct="1"/>
            <a:r>
              <a:rPr lang="it-IT" smtClean="0"/>
              <a:t>“Ridefinizione della professionalità”</a:t>
            </a:r>
          </a:p>
        </p:txBody>
      </p:sp>
    </p:spTree>
  </p:cSld>
  <p:clrMapOvr>
    <a:masterClrMapping/>
  </p:clrMapOvr>
  <p:transition>
    <p:pull dir="l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it-IT" smtClean="0"/>
              <a:t>Le famiglie della specie archivistica</a:t>
            </a:r>
          </a:p>
        </p:txBody>
      </p:sp>
      <p:sp>
        <p:nvSpPr>
          <p:cNvPr id="71683" name="Rectangle 3"/>
          <p:cNvSpPr>
            <a:spLocks noGrp="1" noChangeArrowheads="1"/>
          </p:cNvSpPr>
          <p:nvPr>
            <p:ph idx="1"/>
          </p:nvPr>
        </p:nvSpPr>
        <p:spPr/>
        <p:txBody>
          <a:bodyPr/>
          <a:lstStyle/>
          <a:p>
            <a:pPr eaLnBrk="1" hangingPunct="1"/>
            <a:r>
              <a:rPr lang="it-IT" smtClean="0"/>
              <a:t>Archivisti “istituzionali” (uffici centrali, archivi di stato, soprintendenze)</a:t>
            </a:r>
          </a:p>
          <a:p>
            <a:pPr eaLnBrk="1" hangingPunct="1"/>
            <a:r>
              <a:rPr lang="it-IT" smtClean="0"/>
              <a:t>Archivisti accademici</a:t>
            </a:r>
          </a:p>
          <a:p>
            <a:pPr eaLnBrk="1" hangingPunct="1"/>
            <a:r>
              <a:rPr lang="it-IT" smtClean="0"/>
              <a:t>Archivisti di enti pubblici (comuni, regioni, amministrazioni provinciali, università)</a:t>
            </a:r>
          </a:p>
          <a:p>
            <a:pPr eaLnBrk="1" hangingPunct="1"/>
            <a:r>
              <a:rPr lang="it-IT" smtClean="0"/>
              <a:t>Archivisti freelance</a:t>
            </a:r>
          </a:p>
          <a:p>
            <a:pPr eaLnBrk="1" hangingPunct="1"/>
            <a:r>
              <a:rPr lang="it-IT" smtClean="0"/>
              <a:t>Cooperative, associazioni, aziende</a:t>
            </a:r>
          </a:p>
        </p:txBody>
      </p:sp>
    </p:spTree>
  </p:cSld>
  <p:clrMapOvr>
    <a:masterClrMapping/>
  </p:clrMapOvr>
  <p:transition>
    <p:pull dir="l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it-IT" smtClean="0"/>
              <a:t>Quante archivistiche?</a:t>
            </a:r>
          </a:p>
        </p:txBody>
      </p:sp>
      <p:sp>
        <p:nvSpPr>
          <p:cNvPr id="72707" name="Rectangle 3"/>
          <p:cNvSpPr>
            <a:spLocks noGrp="1" noChangeArrowheads="1"/>
          </p:cNvSpPr>
          <p:nvPr>
            <p:ph idx="1"/>
          </p:nvPr>
        </p:nvSpPr>
        <p:spPr/>
        <p:txBody>
          <a:bodyPr/>
          <a:lstStyle/>
          <a:p>
            <a:pPr eaLnBrk="1" hangingPunct="1"/>
            <a:r>
              <a:rPr lang="it-IT" smtClean="0"/>
              <a:t>L’archivistica concepita come una disciplina unica non riesce a dare risposte convincenti</a:t>
            </a:r>
          </a:p>
          <a:p>
            <a:pPr eaLnBrk="1" hangingPunct="1"/>
            <a:r>
              <a:rPr lang="it-IT" smtClean="0"/>
              <a:t>Necessità di ripensare all’organizzazione interna della disciplina</a:t>
            </a:r>
          </a:p>
        </p:txBody>
      </p:sp>
    </p:spTree>
  </p:cSld>
  <p:clrMapOvr>
    <a:masterClrMapping/>
  </p:clrMapOvr>
  <p:transition>
    <p:pull dir="l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it-IT" smtClean="0"/>
              <a:t>Le conseguenze sul mestiere di archivista</a:t>
            </a:r>
          </a:p>
        </p:txBody>
      </p:sp>
      <p:sp>
        <p:nvSpPr>
          <p:cNvPr id="73731" name="Rectangle 3"/>
          <p:cNvSpPr>
            <a:spLocks noGrp="1" noChangeArrowheads="1"/>
          </p:cNvSpPr>
          <p:nvPr>
            <p:ph idx="1"/>
          </p:nvPr>
        </p:nvSpPr>
        <p:spPr/>
        <p:txBody>
          <a:bodyPr/>
          <a:lstStyle/>
          <a:p>
            <a:pPr eaLnBrk="1" hangingPunct="1"/>
            <a:r>
              <a:rPr lang="it-IT" smtClean="0"/>
              <a:t>Scelta tra periodi storici nell’ambito della prospettiva consueta</a:t>
            </a:r>
          </a:p>
          <a:p>
            <a:pPr eaLnBrk="1" hangingPunct="1"/>
            <a:r>
              <a:rPr lang="it-IT" smtClean="0"/>
              <a:t>Scelta tra il ruolo di mediatore di sapere e quello di gestore dell’informazione</a:t>
            </a:r>
          </a:p>
        </p:txBody>
      </p:sp>
    </p:spTree>
  </p:cSld>
  <p:clrMapOvr>
    <a:masterClrMapping/>
  </p:clrMapOvr>
  <p:transition>
    <p:pull dir="l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it-IT" smtClean="0"/>
              <a:t>Le competenze del mediatore di sapere</a:t>
            </a:r>
          </a:p>
        </p:txBody>
      </p:sp>
      <p:sp>
        <p:nvSpPr>
          <p:cNvPr id="74755" name="Rectangle 3"/>
          <p:cNvSpPr>
            <a:spLocks noGrp="1" noChangeArrowheads="1"/>
          </p:cNvSpPr>
          <p:nvPr>
            <p:ph idx="1"/>
          </p:nvPr>
        </p:nvSpPr>
        <p:spPr/>
        <p:txBody>
          <a:bodyPr/>
          <a:lstStyle/>
          <a:p>
            <a:pPr eaLnBrk="1" hangingPunct="1">
              <a:lnSpc>
                <a:spcPct val="90000"/>
              </a:lnSpc>
            </a:pPr>
            <a:r>
              <a:rPr lang="it-IT" smtClean="0"/>
              <a:t>Approfondita conoscenza dei meccanismi necessari a ricostruire a posteriori strategie conservative e utilizzazione dei documenti a fini essenzialmente culturali.</a:t>
            </a:r>
          </a:p>
          <a:p>
            <a:pPr eaLnBrk="1" hangingPunct="1">
              <a:lnSpc>
                <a:spcPct val="90000"/>
              </a:lnSpc>
            </a:pPr>
            <a:r>
              <a:rPr lang="it-IT" smtClean="0"/>
              <a:t>Eventuali distinzioni in base alla tipologia documentaria (paleografia, latino, storia istituzionale)</a:t>
            </a:r>
          </a:p>
          <a:p>
            <a:pPr eaLnBrk="1" hangingPunct="1">
              <a:lnSpc>
                <a:spcPct val="90000"/>
              </a:lnSpc>
            </a:pPr>
            <a:r>
              <a:rPr lang="it-IT" smtClean="0"/>
              <a:t>Tutelare, ordinare, descrivere</a:t>
            </a:r>
          </a:p>
        </p:txBody>
      </p:sp>
    </p:spTree>
  </p:cSld>
  <p:clrMapOvr>
    <a:masterClrMapping/>
  </p:clrMapOvr>
  <p:transition>
    <p:pull dir="l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09600" y="2667000"/>
            <a:ext cx="7772400" cy="1143000"/>
          </a:xfrm>
        </p:spPr>
        <p:txBody>
          <a:bodyPr/>
          <a:lstStyle/>
          <a:p>
            <a:pPr eaLnBrk="1" hangingPunct="1"/>
            <a:r>
              <a:rPr lang="it-IT" smtClean="0"/>
              <a:t>L’archivistica storica si caratterizza per l’esigenza di un intervento a posteriori sulle carte orientato alla utilizzazione a scopi culturali della documentazione. </a:t>
            </a:r>
          </a:p>
        </p:txBody>
      </p:sp>
    </p:spTree>
  </p:cSld>
  <p:clrMapOvr>
    <a:masterClrMapping/>
  </p:clrMapOvr>
  <p:transition>
    <p:pull dir="l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it-IT" smtClean="0"/>
              <a:t>Una nuova prospettiva: l’archivistica come gestione dell’informazione</a:t>
            </a:r>
          </a:p>
        </p:txBody>
      </p:sp>
      <p:sp>
        <p:nvSpPr>
          <p:cNvPr id="76803" name="Rectangle 3"/>
          <p:cNvSpPr>
            <a:spLocks noGrp="1" noChangeArrowheads="1"/>
          </p:cNvSpPr>
          <p:nvPr>
            <p:ph idx="1"/>
          </p:nvPr>
        </p:nvSpPr>
        <p:spPr>
          <a:xfrm>
            <a:off x="609600" y="2438400"/>
            <a:ext cx="7772400" cy="4114800"/>
          </a:xfrm>
        </p:spPr>
        <p:txBody>
          <a:bodyPr/>
          <a:lstStyle/>
          <a:p>
            <a:pPr eaLnBrk="1" hangingPunct="1"/>
            <a:r>
              <a:rPr lang="it-IT" smtClean="0"/>
              <a:t>Recupero dell’antico ruolo dell’archivista</a:t>
            </a:r>
          </a:p>
          <a:p>
            <a:pPr eaLnBrk="1" hangingPunct="1"/>
            <a:r>
              <a:rPr lang="it-IT" smtClean="0"/>
              <a:t>Rispetto della coesistenza delle finalità giuridiche e culturali del documento</a:t>
            </a:r>
          </a:p>
          <a:p>
            <a:pPr eaLnBrk="1" hangingPunct="1"/>
            <a:r>
              <a:rPr lang="it-IT" smtClean="0"/>
              <a:t>Risposte ad esigenze diverse da quelle conservative</a:t>
            </a:r>
          </a:p>
          <a:p>
            <a:pPr eaLnBrk="1" hangingPunct="1"/>
            <a:r>
              <a:rPr lang="it-IT" smtClean="0"/>
              <a:t>Prospettiva diversa da quella del riordino della documentazione</a:t>
            </a:r>
          </a:p>
        </p:txBody>
      </p:sp>
    </p:spTree>
  </p:cSld>
  <p:clrMapOvr>
    <a:masterClrMapping/>
  </p:clrMapOvr>
  <p:transition>
    <p:pull dir="l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609600"/>
            <a:ext cx="7772400" cy="5181600"/>
          </a:xfrm>
        </p:spPr>
        <p:txBody>
          <a:bodyPr/>
          <a:lstStyle/>
          <a:p>
            <a:pPr eaLnBrk="1" hangingPunct="1"/>
            <a:r>
              <a:rPr lang="it-IT" smtClean="0"/>
              <a:t>L’archivistica intesa come gestione dell’informazione deve ridefinire i propri strumenti ed orientarsi ad un intervento preventivo di organizzazione allo scopo di “</a:t>
            </a:r>
            <a:r>
              <a:rPr lang="it-IT" smtClean="0">
                <a:solidFill>
                  <a:srgbClr val="FF0000"/>
                </a:solidFill>
              </a:rPr>
              <a:t>progettare</a:t>
            </a:r>
            <a:r>
              <a:rPr lang="it-IT" smtClean="0"/>
              <a:t>” l’archivio ed ottimizzarne la gestione.</a:t>
            </a:r>
          </a:p>
        </p:txBody>
      </p:sp>
    </p:spTree>
  </p:cSld>
  <p:clrMapOvr>
    <a:masterClrMapping/>
  </p:clrMapOvr>
  <p:transition>
    <p:pull dir="l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it-IT" smtClean="0"/>
              <a:t>Il mediatore del sapere diviene “l’architetto dell’informazione”</a:t>
            </a:r>
          </a:p>
        </p:txBody>
      </p:sp>
      <p:sp>
        <p:nvSpPr>
          <p:cNvPr id="78851" name="Rectangle 3"/>
          <p:cNvSpPr>
            <a:spLocks noGrp="1" noChangeArrowheads="1"/>
          </p:cNvSpPr>
          <p:nvPr>
            <p:ph idx="1"/>
          </p:nvPr>
        </p:nvSpPr>
        <p:spPr/>
        <p:txBody>
          <a:bodyPr/>
          <a:lstStyle/>
          <a:p>
            <a:pPr eaLnBrk="1" hangingPunct="1"/>
            <a:r>
              <a:rPr lang="it-IT" smtClean="0"/>
              <a:t>Risposte a problemi di </a:t>
            </a:r>
          </a:p>
          <a:p>
            <a:pPr lvl="1" eaLnBrk="1" hangingPunct="1"/>
            <a:r>
              <a:rPr lang="it-IT" smtClean="0"/>
              <a:t>trasparenza amministrativa</a:t>
            </a:r>
          </a:p>
          <a:p>
            <a:pPr lvl="1" eaLnBrk="1" hangingPunct="1"/>
            <a:r>
              <a:rPr lang="it-IT" smtClean="0"/>
              <a:t>ottimizzazione di tempi, spazi, costi</a:t>
            </a:r>
          </a:p>
          <a:p>
            <a:pPr lvl="1" eaLnBrk="1" hangingPunct="1"/>
            <a:r>
              <a:rPr lang="it-IT" smtClean="0"/>
              <a:t>ottimizzazione dell’uso della risorsa informativa</a:t>
            </a:r>
          </a:p>
          <a:p>
            <a:pPr eaLnBrk="1" hangingPunct="1"/>
            <a:r>
              <a:rPr lang="it-IT" smtClean="0"/>
              <a:t>Esigenza di programmazione</a:t>
            </a:r>
          </a:p>
        </p:txBody>
      </p:sp>
    </p:spTree>
  </p:cSld>
  <p:clrMapOvr>
    <a:masterClrMapping/>
  </p:clrMapOvr>
  <p:transition>
    <p:pull dir="l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it-IT" smtClean="0"/>
              <a:t>Il ruolo della nuova figura professionale</a:t>
            </a:r>
          </a:p>
        </p:txBody>
      </p:sp>
      <p:sp>
        <p:nvSpPr>
          <p:cNvPr id="79875" name="Rectangle 3"/>
          <p:cNvSpPr>
            <a:spLocks noGrp="1" noChangeArrowheads="1"/>
          </p:cNvSpPr>
          <p:nvPr>
            <p:ph idx="1"/>
          </p:nvPr>
        </p:nvSpPr>
        <p:spPr/>
        <p:txBody>
          <a:bodyPr/>
          <a:lstStyle/>
          <a:p>
            <a:pPr eaLnBrk="1" hangingPunct="1"/>
            <a:r>
              <a:rPr lang="it-IT" smtClean="0"/>
              <a:t>Impostazione dei criteri di gestione</a:t>
            </a:r>
          </a:p>
          <a:p>
            <a:pPr eaLnBrk="1" hangingPunct="1"/>
            <a:r>
              <a:rPr lang="it-IT" smtClean="0"/>
              <a:t>Impostazione dei sistemi di archiviazione</a:t>
            </a:r>
          </a:p>
          <a:p>
            <a:pPr eaLnBrk="1" hangingPunct="1"/>
            <a:r>
              <a:rPr lang="it-IT" smtClean="0"/>
              <a:t>Impostazione delle procedure</a:t>
            </a:r>
          </a:p>
          <a:p>
            <a:pPr eaLnBrk="1" hangingPunct="1"/>
            <a:r>
              <a:rPr lang="it-IT" smtClean="0"/>
              <a:t>Analisi preliminare e propedeutica all’adozione delle adeguate soluzioni tecnologiche</a:t>
            </a:r>
          </a:p>
        </p:txBody>
      </p:sp>
    </p:spTree>
  </p:cSld>
  <p:clrMapOvr>
    <a:masterClrMapping/>
  </p:clrMapOvr>
  <p:transition>
    <p:pull dir="l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62000" y="228600"/>
            <a:ext cx="7772400" cy="1143000"/>
          </a:xfrm>
        </p:spPr>
        <p:txBody>
          <a:bodyPr/>
          <a:lstStyle/>
          <a:p>
            <a:pPr eaLnBrk="1" hangingPunct="1"/>
            <a:r>
              <a:rPr lang="it-IT" smtClean="0"/>
              <a:t>Il problema della formazione</a:t>
            </a:r>
          </a:p>
        </p:txBody>
      </p:sp>
      <p:sp>
        <p:nvSpPr>
          <p:cNvPr id="80899" name="Rectangle 3"/>
          <p:cNvSpPr>
            <a:spLocks noGrp="1" noChangeArrowheads="1"/>
          </p:cNvSpPr>
          <p:nvPr>
            <p:ph idx="1"/>
          </p:nvPr>
        </p:nvSpPr>
        <p:spPr>
          <a:xfrm>
            <a:off x="685800" y="1447800"/>
            <a:ext cx="7772400" cy="4114800"/>
          </a:xfrm>
        </p:spPr>
        <p:txBody>
          <a:bodyPr/>
          <a:lstStyle/>
          <a:p>
            <a:pPr eaLnBrk="1" hangingPunct="1"/>
            <a:r>
              <a:rPr lang="it-IT" sz="2800" smtClean="0"/>
              <a:t>Gli strumenti di formazione dell’archivistica storica: metodi ed istituti consolidati. I programmi universitari. Le scuole di archivio.</a:t>
            </a:r>
          </a:p>
          <a:p>
            <a:pPr eaLnBrk="1" hangingPunct="1"/>
            <a:r>
              <a:rPr lang="it-IT" sz="2800" smtClean="0"/>
              <a:t>La formazione di nuove figure professionali: il ruolo delle università e degli enti locali.</a:t>
            </a:r>
          </a:p>
          <a:p>
            <a:pPr eaLnBrk="1" hangingPunct="1"/>
            <a:r>
              <a:rPr lang="it-IT" sz="2800" smtClean="0"/>
              <a:t>Il problema delle prospettive della formazione: un compromesso tra teoria e pratica.</a:t>
            </a:r>
          </a:p>
        </p:txBody>
      </p:sp>
    </p:spTree>
  </p:cSld>
  <p:clrMapOvr>
    <a:masterClrMapping/>
  </p:clrMapOvr>
  <p:transition>
    <p:pull dir="l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it-IT" smtClean="0"/>
              <a:t>Il mestiere di archivista come e dove esercitarlo</a:t>
            </a:r>
          </a:p>
        </p:txBody>
      </p:sp>
      <p:sp>
        <p:nvSpPr>
          <p:cNvPr id="81923" name="Rectangle 3"/>
          <p:cNvSpPr>
            <a:spLocks noGrp="1" noChangeArrowheads="1"/>
          </p:cNvSpPr>
          <p:nvPr>
            <p:ph idx="1"/>
          </p:nvPr>
        </p:nvSpPr>
        <p:spPr/>
        <p:txBody>
          <a:bodyPr/>
          <a:lstStyle/>
          <a:p>
            <a:pPr eaLnBrk="1" hangingPunct="1"/>
            <a:r>
              <a:rPr lang="it-IT" smtClean="0"/>
              <a:t>Archivista di Stato</a:t>
            </a:r>
          </a:p>
          <a:p>
            <a:pPr eaLnBrk="1" hangingPunct="1"/>
            <a:r>
              <a:rPr lang="it-IT" smtClean="0"/>
              <a:t>Soprintendenze archivistiche</a:t>
            </a:r>
          </a:p>
          <a:p>
            <a:pPr eaLnBrk="1" hangingPunct="1"/>
            <a:r>
              <a:rPr lang="it-IT" smtClean="0"/>
              <a:t>Enti pubblici</a:t>
            </a:r>
          </a:p>
          <a:p>
            <a:pPr eaLnBrk="1" hangingPunct="1"/>
            <a:r>
              <a:rPr lang="it-IT" smtClean="0"/>
              <a:t>Imprese</a:t>
            </a:r>
          </a:p>
          <a:p>
            <a:pPr eaLnBrk="1" hangingPunct="1"/>
            <a:r>
              <a:rPr lang="it-IT" smtClean="0"/>
              <a:t>Libera professione</a:t>
            </a:r>
          </a:p>
          <a:p>
            <a:pPr eaLnBrk="1" hangingPunct="1"/>
            <a:r>
              <a:rPr lang="it-IT" smtClean="0"/>
              <a:t>Aziende, società</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762000"/>
            <a:ext cx="7772400" cy="1143000"/>
          </a:xfrm>
        </p:spPr>
        <p:txBody>
          <a:bodyPr rtlCol="0">
            <a:normAutofit fontScale="90000"/>
          </a:bodyPr>
          <a:lstStyle/>
          <a:p>
            <a:pPr eaLnBrk="1" fontAlgn="auto" hangingPunct="1">
              <a:spcAft>
                <a:spcPts val="0"/>
              </a:spcAft>
              <a:defRPr/>
            </a:pPr>
            <a:r>
              <a:rPr lang="it-IT" smtClean="0"/>
              <a:t>Verso una nuova professionalità: l’archivistica come opportunità imprenditoriale</a:t>
            </a:r>
            <a:br>
              <a:rPr lang="it-IT" smtClean="0"/>
            </a:br>
            <a:endParaRPr lang="it-IT" smtClean="0"/>
          </a:p>
        </p:txBody>
      </p:sp>
      <p:sp>
        <p:nvSpPr>
          <p:cNvPr id="82947" name="Rectangle 3"/>
          <p:cNvSpPr>
            <a:spLocks noGrp="1" noChangeArrowheads="1"/>
          </p:cNvSpPr>
          <p:nvPr>
            <p:ph idx="1"/>
          </p:nvPr>
        </p:nvSpPr>
        <p:spPr>
          <a:xfrm>
            <a:off x="642938" y="1928813"/>
            <a:ext cx="8229600" cy="4525962"/>
          </a:xfrm>
        </p:spPr>
        <p:txBody>
          <a:bodyPr/>
          <a:lstStyle/>
          <a:p>
            <a:pPr eaLnBrk="1" hangingPunct="1"/>
            <a:r>
              <a:rPr lang="it-IT" smtClean="0"/>
              <a:t>La scelta tra “mercato” e “scienza”</a:t>
            </a:r>
          </a:p>
          <a:p>
            <a:pPr eaLnBrk="1" hangingPunct="1"/>
            <a:r>
              <a:rPr lang="it-IT" smtClean="0"/>
              <a:t>La creazione di un’azienda archivistica</a:t>
            </a:r>
          </a:p>
          <a:p>
            <a:pPr eaLnBrk="1" hangingPunct="1"/>
            <a:r>
              <a:rPr lang="it-IT" smtClean="0"/>
              <a:t>capacità di operare nel mercato</a:t>
            </a:r>
          </a:p>
          <a:p>
            <a:pPr eaLnBrk="1" hangingPunct="1"/>
            <a:r>
              <a:rPr lang="it-IT" smtClean="0"/>
              <a:t>Esigenza di competenze multidisciplinari: la conoscenza dell’archivistica può non bastare</a:t>
            </a:r>
          </a:p>
          <a:p>
            <a:pPr eaLnBrk="1" hangingPunct="1"/>
            <a:endParaRPr lang="it-IT" smtClean="0"/>
          </a:p>
          <a:p>
            <a:pPr eaLnBrk="1" hangingPunct="1"/>
            <a:endParaRPr lang="it-IT" smtClean="0"/>
          </a:p>
        </p:txBody>
      </p:sp>
    </p:spTree>
  </p:cSld>
  <p:clrMapOvr>
    <a:masterClrMapping/>
  </p:clrMapOvr>
  <p:transition>
    <p:pull dir="l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it-IT" smtClean="0"/>
              <a:t>Gli obiettivi</a:t>
            </a:r>
          </a:p>
        </p:txBody>
      </p:sp>
      <p:sp>
        <p:nvSpPr>
          <p:cNvPr id="83971" name="Rectangle 3"/>
          <p:cNvSpPr>
            <a:spLocks noGrp="1" noChangeArrowheads="1"/>
          </p:cNvSpPr>
          <p:nvPr>
            <p:ph idx="1"/>
          </p:nvPr>
        </p:nvSpPr>
        <p:spPr/>
        <p:txBody>
          <a:bodyPr/>
          <a:lstStyle/>
          <a:p>
            <a:pPr eaLnBrk="1" hangingPunct="1"/>
            <a:r>
              <a:rPr lang="it-IT" smtClean="0"/>
              <a:t>Specializzazione archivistica</a:t>
            </a:r>
          </a:p>
          <a:p>
            <a:pPr eaLnBrk="1" hangingPunct="1"/>
            <a:r>
              <a:rPr lang="it-IT" smtClean="0"/>
              <a:t>Rifiuto di generiche soluzioni orientate ai beni culturali</a:t>
            </a:r>
          </a:p>
          <a:p>
            <a:pPr eaLnBrk="1" hangingPunct="1"/>
            <a:r>
              <a:rPr lang="it-IT" smtClean="0"/>
              <a:t>Creazione di soluzioni attraverso approccio integrato</a:t>
            </a:r>
          </a:p>
          <a:p>
            <a:pPr eaLnBrk="1" hangingPunct="1"/>
            <a:r>
              <a:rPr lang="it-IT" smtClean="0"/>
              <a:t>Analisi archivistica al servizio del disegno dei modelli tecnologici</a:t>
            </a:r>
          </a:p>
        </p:txBody>
      </p:sp>
    </p:spTree>
  </p:cSld>
  <p:clrMapOvr>
    <a:masterClrMapping/>
  </p:clrMapOvr>
  <p:transition>
    <p:pull dir="l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it-IT" smtClean="0"/>
              <a:t>La specializzazione</a:t>
            </a:r>
          </a:p>
        </p:txBody>
      </p:sp>
      <p:sp>
        <p:nvSpPr>
          <p:cNvPr id="84995" name="Rectangle 3"/>
          <p:cNvSpPr>
            <a:spLocks noGrp="1" noChangeArrowheads="1"/>
          </p:cNvSpPr>
          <p:nvPr>
            <p:ph idx="1"/>
          </p:nvPr>
        </p:nvSpPr>
        <p:spPr/>
        <p:txBody>
          <a:bodyPr/>
          <a:lstStyle/>
          <a:p>
            <a:pPr eaLnBrk="1" hangingPunct="1"/>
            <a:r>
              <a:rPr lang="it-IT" smtClean="0"/>
              <a:t>Individuazione di due segmenti di mercato</a:t>
            </a:r>
          </a:p>
          <a:p>
            <a:pPr lvl="1" eaLnBrk="1" hangingPunct="1"/>
            <a:r>
              <a:rPr lang="it-IT" smtClean="0"/>
              <a:t>Archivi storici</a:t>
            </a:r>
          </a:p>
          <a:p>
            <a:pPr lvl="1" eaLnBrk="1" hangingPunct="1"/>
            <a:r>
              <a:rPr lang="it-IT" smtClean="0"/>
              <a:t>Gestione dell’informazione</a:t>
            </a:r>
          </a:p>
          <a:p>
            <a:pPr eaLnBrk="1" hangingPunct="1"/>
            <a:r>
              <a:rPr lang="it-IT" smtClean="0"/>
              <a:t>Utilizzazioni di professionalità specifiche all’interno di ogni comparto</a:t>
            </a:r>
          </a:p>
        </p:txBody>
      </p:sp>
    </p:spTree>
  </p:cSld>
  <p:clrMapOvr>
    <a:masterClrMapping/>
  </p:clrMapOvr>
  <p:transition>
    <p:pull dir="l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9"/>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3038</Words>
  <Application>Microsoft Office PowerPoint</Application>
  <PresentationFormat>Presentazione su schermo (4:3)</PresentationFormat>
  <Paragraphs>269</Paragraphs>
  <Slides>82</Slides>
  <Notes>6</Notes>
  <HiddenSlides>0</HiddenSlides>
  <MMClips>0</MMClips>
  <ScaleCrop>false</ScaleCrop>
  <HeadingPairs>
    <vt:vector size="4" baseType="variant">
      <vt:variant>
        <vt:lpstr>Tema</vt:lpstr>
      </vt:variant>
      <vt:variant>
        <vt:i4>1</vt:i4>
      </vt:variant>
      <vt:variant>
        <vt:lpstr>Titoli diapositive</vt:lpstr>
      </vt:variant>
      <vt:variant>
        <vt:i4>82</vt:i4>
      </vt:variant>
    </vt:vector>
  </HeadingPairs>
  <TitlesOfParts>
    <vt:vector size="83" baseType="lpstr">
      <vt:lpstr>Tema di Office</vt:lpstr>
      <vt:lpstr>L’archivio: il luogo della memoria (ma non solo)</vt:lpstr>
      <vt:lpstr>Elementi introduttivi</vt:lpstr>
      <vt:lpstr>Articolazione dell’archivio e della disciplina archivistica</vt:lpstr>
      <vt:lpstr>Argomenti trattati</vt:lpstr>
      <vt:lpstr>La percezione e la dimensione degli archivi e dell’archivistica</vt:lpstr>
      <vt:lpstr>Diapositiva 6</vt:lpstr>
      <vt:lpstr>Definizione di archivio</vt:lpstr>
      <vt:lpstr>La percezione comune di archivi e archivistica</vt:lpstr>
      <vt:lpstr>Gli archivi: un settore peculiare dei beni culturali</vt:lpstr>
      <vt:lpstr>La duplice dimensione degli archivi</vt:lpstr>
      <vt:lpstr>Gli archivi come strumenti di corretta amministrazione</vt:lpstr>
      <vt:lpstr>Archivio=potere?</vt:lpstr>
      <vt:lpstr>MEMORIA E PRESENTE</vt:lpstr>
      <vt:lpstr>L’archivio come risorsa e come obbligo giuridico</vt:lpstr>
      <vt:lpstr>Cultura dei documenti e cultura istituzionale</vt:lpstr>
      <vt:lpstr>Dalla cultura delle istituzioni alla cultura documentale</vt:lpstr>
      <vt:lpstr>L’archivio come fonte</vt:lpstr>
      <vt:lpstr>Memoria e storia</vt:lpstr>
      <vt:lpstr>I documenti nascono “spontaneamente” solo con il tempo divengono fonti storiche</vt:lpstr>
      <vt:lpstr>L’archivistica: definizioni</vt:lpstr>
      <vt:lpstr>Omogeneità e articolazione</vt:lpstr>
      <vt:lpstr>Diapositiva 22</vt:lpstr>
      <vt:lpstr>Una realtà articolata</vt:lpstr>
      <vt:lpstr>Definizione di archivistica</vt:lpstr>
      <vt:lpstr>Una definizione sintetica</vt:lpstr>
      <vt:lpstr>Conseguenze della definizione</vt:lpstr>
      <vt:lpstr>L’evoluzione storica dell’archivistica</vt:lpstr>
      <vt:lpstr>Diapositiva 28</vt:lpstr>
      <vt:lpstr>Cenni di storia dell’evoluzione dell’archivistica</vt:lpstr>
      <vt:lpstr>L’archivistica come precettistica per la gestione dei documenti</vt:lpstr>
      <vt:lpstr>La sacralità dell’archivio e la trattatistica: Baldassarre Bonifacio e il De archivis</vt:lpstr>
      <vt:lpstr>Diapositiva 32</vt:lpstr>
      <vt:lpstr>La nascita dell’archivistica come disciplina scientifica</vt:lpstr>
      <vt:lpstr>La “frattura” del 1794</vt:lpstr>
      <vt:lpstr>La nascita dell’archivio come sistema di fonti</vt:lpstr>
      <vt:lpstr>La rottura del rapporto  produzione/uso/ conservazione</vt:lpstr>
      <vt:lpstr>La pubblicità degli archivi</vt:lpstr>
      <vt:lpstr>L’età napoleonica</vt:lpstr>
      <vt:lpstr>La restaurazione</vt:lpstr>
      <vt:lpstr>Metodi di ordinamento</vt:lpstr>
      <vt:lpstr>Il metodo storico</vt:lpstr>
      <vt:lpstr>Il metodo storico</vt:lpstr>
      <vt:lpstr>L’unità nazionale</vt:lpstr>
      <vt:lpstr>Quale ministero quale natura</vt:lpstr>
      <vt:lpstr>Il pensiero di Cencetti</vt:lpstr>
      <vt:lpstr>La rielaborazione dei principi del metodo storico</vt:lpstr>
      <vt:lpstr>Verso una “nuova” archivistica</vt:lpstr>
      <vt:lpstr>Trasformazioni e spostamenti</vt:lpstr>
      <vt:lpstr>L’archivio per la storia si difende nell’archivio in formazione</vt:lpstr>
      <vt:lpstr>“The record challenge”</vt:lpstr>
      <vt:lpstr>La nascita dell’informazione e della memoria</vt:lpstr>
      <vt:lpstr>La gestione dell’informazione e della memoria</vt:lpstr>
      <vt:lpstr>Gli archivi contemporanei sono soggetti ad un accrescimento esponenziale della documentazione e le loro dimensioni sono a volte di mole tale da renderli difficilmente gestibili e consultabili</vt:lpstr>
      <vt:lpstr>Conseguenze del disinteresse verso gli archivi in formazione</vt:lpstr>
      <vt:lpstr>Gli elementi di trasformazione della società: il loro impatto sulla disciplina archivistica</vt:lpstr>
      <vt:lpstr>Le trasformazioni giuridiche</vt:lpstr>
      <vt:lpstr>Il rinnovamento della Pubblica Amministrazione e il suo impatto sui processi di gestione dei documenti</vt:lpstr>
      <vt:lpstr>Diapositiva 58</vt:lpstr>
      <vt:lpstr>La legge 241/90 e le modifiche al concetto di documento amministrativo</vt:lpstr>
      <vt:lpstr>L’evoluzione dei sistemi di comunicazione</vt:lpstr>
      <vt:lpstr>Mainframe</vt:lpstr>
      <vt:lpstr>PC</vt:lpstr>
      <vt:lpstr>Reti</vt:lpstr>
      <vt:lpstr>Un fatto davvero nuovo</vt:lpstr>
      <vt:lpstr>Archivi e informatica</vt:lpstr>
      <vt:lpstr>Le conseguenze del processo evolutivo</vt:lpstr>
      <vt:lpstr>La definizione di nuovi livelli di utenza archivistica</vt:lpstr>
      <vt:lpstr>Le risposte della comunità archivistica</vt:lpstr>
      <vt:lpstr>Le famiglie della specie archivistica</vt:lpstr>
      <vt:lpstr>Quante archivistiche?</vt:lpstr>
      <vt:lpstr>Le conseguenze sul mestiere di archivista</vt:lpstr>
      <vt:lpstr>Le competenze del mediatore di sapere</vt:lpstr>
      <vt:lpstr>L’archivistica storica si caratterizza per l’esigenza di un intervento a posteriori sulle carte orientato alla utilizzazione a scopi culturali della documentazione. </vt:lpstr>
      <vt:lpstr>Una nuova prospettiva: l’archivistica come gestione dell’informazione</vt:lpstr>
      <vt:lpstr>L’archivistica intesa come gestione dell’informazione deve ridefinire i propri strumenti ed orientarsi ad un intervento preventivo di organizzazione allo scopo di “progettare” l’archivio ed ottimizzarne la gestione.</vt:lpstr>
      <vt:lpstr>Il mediatore del sapere diviene “l’architetto dell’informazione”</vt:lpstr>
      <vt:lpstr>Il ruolo della nuova figura professionale</vt:lpstr>
      <vt:lpstr>Il problema della formazione</vt:lpstr>
      <vt:lpstr>Il mestiere di archivista come e dove esercitarlo</vt:lpstr>
      <vt:lpstr>Verso una nuova professionalità: l’archivistica come opportunità imprenditoriale </vt:lpstr>
      <vt:lpstr>Gli obiettivi</vt:lpstr>
      <vt:lpstr>La specializzazione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L’archivio: il luogo della memoria (ma non solo)</dc:title>
  <dc:creator>Federico</dc:creator>
  <cp:lastModifiedBy>Federico</cp:lastModifiedBy>
  <cp:revision>1</cp:revision>
  <dcterms:created xsi:type="dcterms:W3CDTF">2013-10-01T09:21:56Z</dcterms:created>
  <dcterms:modified xsi:type="dcterms:W3CDTF">2013-10-01T09:22:20Z</dcterms:modified>
</cp:coreProperties>
</file>