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7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400050" y="1828800"/>
            <a:ext cx="5888736" cy="24384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400050" y="4304715"/>
            <a:ext cx="5891022" cy="23368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7764" y="1755648"/>
            <a:ext cx="5829300" cy="1816608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7764" y="3606219"/>
            <a:ext cx="5829300" cy="2012949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86150" y="2560113"/>
            <a:ext cx="3028950" cy="591312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473664"/>
            <a:ext cx="3030141" cy="879136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3483769" y="2479677"/>
            <a:ext cx="3031331" cy="873124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42900" y="3352800"/>
            <a:ext cx="303014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3352800"/>
            <a:ext cx="3031331" cy="5127627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938784"/>
            <a:ext cx="6229350" cy="1524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4350" y="685803"/>
            <a:ext cx="2057400" cy="15494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14350" y="2235200"/>
            <a:ext cx="2057400" cy="6096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2681287" y="2235200"/>
            <a:ext cx="3833813" cy="6096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2374315" y="1477436"/>
            <a:ext cx="3943350" cy="54864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6003101" y="7146359"/>
            <a:ext cx="116586" cy="207264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69329"/>
            <a:ext cx="1659636" cy="211016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3771713"/>
            <a:ext cx="1657350" cy="290576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057900" y="8475134"/>
            <a:ext cx="457200" cy="486833"/>
          </a:xfrm>
        </p:spPr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2614345" y="1599356"/>
            <a:ext cx="3463290" cy="52425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7144" y="7755467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3286125" y="8293101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1219202"/>
            <a:ext cx="1543050" cy="6949017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1219202"/>
            <a:ext cx="4514850" cy="6949017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7144" y="-9525"/>
            <a:ext cx="6872288" cy="13885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3286125" y="-9525"/>
            <a:ext cx="3571875" cy="8509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342900" y="938784"/>
            <a:ext cx="6172200" cy="1524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342900" y="2580640"/>
            <a:ext cx="6172200" cy="5852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0411B1-4255-4B41-8BBB-845843495290}" type="datetimeFigureOut">
              <a:rPr lang="it-IT" smtClean="0"/>
              <a:t>29/01/2011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000250" y="8475134"/>
            <a:ext cx="25146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5943600" y="8475134"/>
            <a:ext cx="571500" cy="486833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EC8568A-3F23-46F6-9A67-E8B575E30F53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4263" y="269877"/>
            <a:ext cx="6885411" cy="865632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/>
          <p:cNvSpPr/>
          <p:nvPr/>
        </p:nvSpPr>
        <p:spPr>
          <a:xfrm>
            <a:off x="1857364" y="214282"/>
            <a:ext cx="3286148" cy="42862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Chi è il turista ?</a:t>
            </a:r>
            <a:endParaRPr lang="it-IT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tangolo arrotondato 4"/>
          <p:cNvSpPr/>
          <p:nvPr/>
        </p:nvSpPr>
        <p:spPr>
          <a:xfrm>
            <a:off x="571480" y="857224"/>
            <a:ext cx="6000792" cy="150019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smtClean="0"/>
              <a:t>Vocabolario della lingua italiana</a:t>
            </a:r>
          </a:p>
          <a:p>
            <a:pPr algn="ctr"/>
            <a:r>
              <a:rPr lang="it-IT" sz="1400" dirty="0" smtClean="0"/>
              <a:t>Il turismo è “</a:t>
            </a:r>
            <a:r>
              <a:rPr lang="it-IT" sz="1400" b="1" i="1" dirty="0" smtClean="0">
                <a:solidFill>
                  <a:srgbClr val="FFFF00"/>
                </a:solidFill>
              </a:rPr>
              <a:t>l’attività consistente nel far gite, escursioni, viaggi,per svago o  scopo istru</a:t>
            </a:r>
            <a:r>
              <a:rPr lang="it-IT" sz="1400" b="1" dirty="0" smtClean="0">
                <a:solidFill>
                  <a:srgbClr val="FFFF00"/>
                </a:solidFill>
              </a:rPr>
              <a:t>ttivo”.</a:t>
            </a:r>
          </a:p>
          <a:p>
            <a:pPr algn="ctr"/>
            <a:endParaRPr lang="it-IT" sz="1400" dirty="0"/>
          </a:p>
          <a:p>
            <a:r>
              <a:rPr lang="it-IT" sz="1400" dirty="0" smtClean="0"/>
              <a:t>Il turista quindi fa : “</a:t>
            </a:r>
            <a:r>
              <a:rPr lang="it-IT" sz="1400" b="1" i="1" dirty="0" smtClean="0">
                <a:solidFill>
                  <a:srgbClr val="FFFF00"/>
                </a:solidFill>
              </a:rPr>
              <a:t>gite,escursioni,viag</a:t>
            </a:r>
            <a:r>
              <a:rPr lang="it-IT" sz="1400" b="1" dirty="0" smtClean="0">
                <a:solidFill>
                  <a:srgbClr val="FFFF00"/>
                </a:solidFill>
              </a:rPr>
              <a:t>gi</a:t>
            </a:r>
            <a:r>
              <a:rPr lang="it-IT" sz="1400" dirty="0" smtClean="0"/>
              <a:t>” 	       si sposta sul territorio Motivazione : “</a:t>
            </a:r>
            <a:r>
              <a:rPr lang="it-IT" sz="1400" b="1" i="1" dirty="0" smtClean="0">
                <a:solidFill>
                  <a:srgbClr val="FFFF00"/>
                </a:solidFill>
              </a:rPr>
              <a:t>svago o scopo istruttivo</a:t>
            </a:r>
            <a:r>
              <a:rPr lang="it-IT" sz="1400" dirty="0" smtClean="0"/>
              <a:t>”</a:t>
            </a:r>
            <a:endParaRPr lang="it-IT" sz="1400" dirty="0"/>
          </a:p>
        </p:txBody>
      </p:sp>
      <p:sp>
        <p:nvSpPr>
          <p:cNvPr id="6" name="Freccia a destra 5"/>
          <p:cNvSpPr/>
          <p:nvPr/>
        </p:nvSpPr>
        <p:spPr>
          <a:xfrm>
            <a:off x="4286256" y="1857356"/>
            <a:ext cx="357190" cy="214314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5" name="Tabella 14"/>
          <p:cNvGraphicFramePr>
            <a:graphicFrameLocks noGrp="1"/>
          </p:cNvGraphicFramePr>
          <p:nvPr/>
        </p:nvGraphicFramePr>
        <p:xfrm>
          <a:off x="500042" y="3048000"/>
          <a:ext cx="5929355" cy="4801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"/>
                <a:gridCol w="1408624"/>
                <a:gridCol w="1837270"/>
                <a:gridCol w="2254833"/>
              </a:tblGrid>
              <a:tr h="66377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Dimensione del ruolo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Ruolo dal viaggiatore</a:t>
                      </a:r>
                      <a:r>
                        <a:rPr lang="it-IT" sz="1200" baseline="0" dirty="0" smtClean="0"/>
                        <a:t> al  turista</a:t>
                      </a:r>
                    </a:p>
                    <a:p>
                      <a:pPr algn="ctr"/>
                      <a:r>
                        <a:rPr lang="it-IT" sz="1200" b="1" baseline="0" dirty="0" smtClean="0">
                          <a:solidFill>
                            <a:srgbClr val="FFFF00"/>
                          </a:solidFill>
                        </a:rPr>
                        <a:t>Viaggiatore</a:t>
                      </a:r>
                      <a:endParaRPr lang="it-IT" sz="12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03033">
                <a:tc>
                  <a:txBody>
                    <a:bodyPr/>
                    <a:lstStyle/>
                    <a:p>
                      <a:r>
                        <a:rPr lang="it-IT" dirty="0" smtClean="0"/>
                        <a:t>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Durata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Temporaneo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dirty="0" smtClean="0"/>
                        <a:t>Permanente (nomade,</a:t>
                      </a:r>
                      <a:r>
                        <a:rPr lang="it-IT" sz="1200" baseline="0" dirty="0" smtClean="0"/>
                        <a:t> </a:t>
                      </a:r>
                      <a:r>
                        <a:rPr lang="it-IT" sz="1200" baseline="0" dirty="0" err="1" smtClean="0"/>
                        <a:t>girovago…</a:t>
                      </a:r>
                      <a:r>
                        <a:rPr lang="it-IT" sz="1200" baseline="0" dirty="0" smtClean="0"/>
                        <a:t> )</a:t>
                      </a:r>
                      <a:endParaRPr lang="it-IT" sz="1200" dirty="0"/>
                    </a:p>
                  </a:txBody>
                  <a:tcPr/>
                </a:tc>
              </a:tr>
              <a:tr h="500066">
                <a:tc>
                  <a:txBody>
                    <a:bodyPr/>
                    <a:lstStyle/>
                    <a:p>
                      <a:r>
                        <a:rPr lang="it-IT" dirty="0" smtClean="0"/>
                        <a:t>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Volontarietà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Volontario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dirty="0" smtClean="0"/>
                        <a:t>Forzato ( prigioniero, </a:t>
                      </a:r>
                      <a:r>
                        <a:rPr lang="it-IT" sz="1200" dirty="0" err="1" smtClean="0"/>
                        <a:t>rifugiato…</a:t>
                      </a:r>
                      <a:r>
                        <a:rPr lang="it-IT" sz="1200" dirty="0" smtClean="0"/>
                        <a:t>)</a:t>
                      </a:r>
                      <a:endParaRPr lang="it-IT" sz="1200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it-IT" dirty="0" smtClean="0"/>
                        <a:t>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Direzione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Andata e ritorno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200" dirty="0" smtClean="0"/>
                    </a:p>
                    <a:p>
                      <a:pPr algn="r"/>
                      <a:r>
                        <a:rPr lang="it-IT" sz="1200" dirty="0" smtClean="0"/>
                        <a:t>Solo andata (migrante)</a:t>
                      </a:r>
                      <a:endParaRPr lang="it-IT" sz="1200" dirty="0"/>
                    </a:p>
                  </a:txBody>
                  <a:tcPr/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it-IT" dirty="0" smtClean="0"/>
                        <a:t>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Distanza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Viaggio lungo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200" dirty="0" smtClean="0"/>
                    </a:p>
                    <a:p>
                      <a:pPr algn="r"/>
                      <a:r>
                        <a:rPr lang="it-IT" sz="1200" dirty="0" smtClean="0"/>
                        <a:t>Viaggio breve (escursionista)</a:t>
                      </a:r>
                      <a:endParaRPr lang="it-IT" sz="1200" dirty="0"/>
                    </a:p>
                  </a:txBody>
                  <a:tcPr/>
                </a:tc>
              </a:tr>
              <a:tr h="663777">
                <a:tc>
                  <a:txBody>
                    <a:bodyPr/>
                    <a:lstStyle/>
                    <a:p>
                      <a:r>
                        <a:rPr lang="it-IT" dirty="0" smtClean="0"/>
                        <a:t>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Frequenza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Non frequente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200" dirty="0" smtClean="0"/>
                    </a:p>
                    <a:p>
                      <a:pPr algn="r"/>
                      <a:r>
                        <a:rPr lang="it-IT" sz="1200" dirty="0" smtClean="0"/>
                        <a:t>Frequente (seconda casa)</a:t>
                      </a:r>
                      <a:endParaRPr lang="it-IT" sz="1200" dirty="0"/>
                    </a:p>
                  </a:txBody>
                  <a:tcPr/>
                </a:tc>
              </a:tr>
              <a:tr h="663777">
                <a:tc>
                  <a:txBody>
                    <a:bodyPr/>
                    <a:lstStyle/>
                    <a:p>
                      <a:r>
                        <a:rPr lang="it-IT" dirty="0" smtClean="0"/>
                        <a:t>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Motivazione (generale)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Non finalizzata (motivi di piacere)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200" dirty="0" smtClean="0"/>
                    </a:p>
                    <a:p>
                      <a:pPr algn="r"/>
                      <a:r>
                        <a:rPr lang="it-IT" sz="1200" dirty="0" smtClean="0"/>
                        <a:t>Finalizzata (lavoro)</a:t>
                      </a:r>
                      <a:endParaRPr lang="it-IT" sz="1200" dirty="0"/>
                    </a:p>
                  </a:txBody>
                  <a:tcPr/>
                </a:tc>
              </a:tr>
              <a:tr h="663777">
                <a:tc>
                  <a:txBody>
                    <a:bodyPr/>
                    <a:lstStyle/>
                    <a:p>
                      <a:r>
                        <a:rPr lang="it-IT" dirty="0" smtClean="0"/>
                        <a:t>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Motivazione (specifica)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Cambiamento rispetto alla vita quotidiana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it-IT" sz="1200" dirty="0" smtClean="0"/>
                    </a:p>
                    <a:p>
                      <a:pPr algn="r"/>
                      <a:r>
                        <a:rPr lang="it-IT" sz="1200" dirty="0" smtClean="0"/>
                        <a:t>Altre motivazioni (studio, cure..)</a:t>
                      </a:r>
                      <a:endParaRPr lang="it-IT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Rettangolo 15"/>
          <p:cNvSpPr/>
          <p:nvPr/>
        </p:nvSpPr>
        <p:spPr>
          <a:xfrm>
            <a:off x="500042" y="2500298"/>
            <a:ext cx="6072230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FFFF00"/>
                </a:solidFill>
              </a:rPr>
              <a:t>La formulazione del “ruolo turistico” secondo Cohen (1974)</a:t>
            </a:r>
            <a:endParaRPr lang="it-IT" dirty="0">
              <a:solidFill>
                <a:srgbClr val="FFFF00"/>
              </a:solidFill>
            </a:endParaRPr>
          </a:p>
        </p:txBody>
      </p:sp>
      <p:cxnSp>
        <p:nvCxnSpPr>
          <p:cNvPr id="18" name="Connettore 1 17"/>
          <p:cNvCxnSpPr/>
          <p:nvPr/>
        </p:nvCxnSpPr>
        <p:spPr>
          <a:xfrm>
            <a:off x="2357430" y="3428992"/>
            <a:ext cx="178595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tangolo 18"/>
          <p:cNvSpPr/>
          <p:nvPr/>
        </p:nvSpPr>
        <p:spPr>
          <a:xfrm>
            <a:off x="2357430" y="7858148"/>
            <a:ext cx="1785950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FF00"/>
                </a:solidFill>
              </a:rPr>
              <a:t>Turista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143380" y="7858148"/>
            <a:ext cx="2286016" cy="64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FF00"/>
                </a:solidFill>
              </a:rPr>
              <a:t>I non turisti</a:t>
            </a:r>
            <a:endParaRPr lang="it-IT" b="1" dirty="0">
              <a:solidFill>
                <a:srgbClr val="FFFF00"/>
              </a:solidFill>
            </a:endParaRPr>
          </a:p>
        </p:txBody>
      </p:sp>
      <p:cxnSp>
        <p:nvCxnSpPr>
          <p:cNvPr id="22" name="Connettore 2 21"/>
          <p:cNvCxnSpPr/>
          <p:nvPr/>
        </p:nvCxnSpPr>
        <p:spPr>
          <a:xfrm rot="5400000">
            <a:off x="2430456" y="414337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rot="5400000">
            <a:off x="2431250" y="464264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rot="5400000">
            <a:off x="2431250" y="507127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rot="5400000">
            <a:off x="2431250" y="564277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rot="5400000">
            <a:off x="2431250" y="628571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rot="5400000">
            <a:off x="2431250" y="707153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rot="5400000">
            <a:off x="2429662" y="771447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4143380" y="392905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4143380" y="450056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4143380" y="500062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4143380" y="564198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143380" y="614204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4143380" y="678657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4143380" y="749937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 animBg="1"/>
      <p:bldP spid="19" grpId="0" animBg="1"/>
      <p:bldP spid="2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60</TotalTime>
  <Words>140</Words>
  <Application>Microsoft Office PowerPoint</Application>
  <PresentationFormat>Presentazione su schermo (4:3)</PresentationFormat>
  <Paragraphs>44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Equinozio</vt:lpstr>
      <vt:lpstr>Diapositiva 1</vt:lpstr>
    </vt:vector>
  </TitlesOfParts>
  <Company>utente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7</cp:revision>
  <dcterms:created xsi:type="dcterms:W3CDTF">2011-01-29T15:03:14Z</dcterms:created>
  <dcterms:modified xsi:type="dcterms:W3CDTF">2011-01-29T16:03:48Z</dcterms:modified>
</cp:coreProperties>
</file>