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1" r:id="rId2"/>
    <p:sldId id="262" r:id="rId3"/>
    <p:sldId id="263" r:id="rId4"/>
    <p:sldId id="257" r:id="rId5"/>
    <p:sldId id="258" r:id="rId6"/>
    <p:sldId id="256" r:id="rId7"/>
    <p:sldId id="259" r:id="rId8"/>
    <p:sldId id="260" r:id="rId9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54" autoAdjust="0"/>
  </p:normalViewPr>
  <p:slideViewPr>
    <p:cSldViewPr>
      <p:cViewPr varScale="1">
        <p:scale>
          <a:sx n="78" d="100"/>
          <a:sy n="78" d="100"/>
        </p:scale>
        <p:origin x="-1488" y="-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DA2D-3DE8-4CE9-9565-5D0140218F7E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F4112-49D8-4395-B582-BB6A6C5497F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F4112-49D8-4395-B582-BB6A6C5497FC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7764" y="3606220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2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3483771" y="2479679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42902" y="3352801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1" y="3352801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681289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69332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057900" y="8475137"/>
            <a:ext cx="457200" cy="486833"/>
          </a:xfrm>
        </p:spPr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7144" y="7755468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3286127" y="8293103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1219205"/>
            <a:ext cx="1543050" cy="6949017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1219205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3286127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E09816-9FD6-497F-B60A-5CAE6FF029D2}" type="datetimeFigureOut">
              <a:rPr lang="it-IT" smtClean="0"/>
              <a:pPr/>
              <a:t>11/02/2011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000250" y="8475137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5943600" y="8475137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A1A68F-B44A-4984-8716-985E64181B18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definizione%20famiglia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chi%20&#232;%20il%20turista.pptx" TargetMode="External"/><Relationship Id="rId4" Type="http://schemas.openxmlformats.org/officeDocument/2006/relationships/hyperlink" Target="Raccolta%20dati.pptx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14290" y="1000102"/>
            <a:ext cx="6429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Nella sua vita quotidiana, l’Uomo osserva e raccoglie un gran numero di informazioni sul mondo che lo circonda (Natura, Economia, Società) per migliorare la conoscenza ed agire efficacemente sull’ambiente in cui opera.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428738" y="285720"/>
            <a:ext cx="400052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FFFF00"/>
                </a:solidFill>
              </a:rPr>
              <a:t>Che cos’è la statistica</a:t>
            </a:r>
            <a:endParaRPr lang="it-IT" sz="2800" dirty="0">
              <a:solidFill>
                <a:srgbClr val="FFFF00"/>
              </a:solidFill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85728" y="2643175"/>
            <a:ext cx="6429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Tali informazioni si riferiscono a </a:t>
            </a:r>
            <a:r>
              <a:rPr lang="it-IT" b="1" i="1" dirty="0" smtClean="0">
                <a:solidFill>
                  <a:srgbClr val="FFFF00"/>
                </a:solidFill>
              </a:rPr>
              <a:t>fenomeni</a:t>
            </a:r>
            <a:r>
              <a:rPr lang="it-IT" i="1" dirty="0" smtClean="0"/>
              <a:t> </a:t>
            </a:r>
            <a:r>
              <a:rPr lang="it-IT" dirty="0" smtClean="0"/>
              <a:t> che possono  presentarsi  in svariati modi.</a:t>
            </a:r>
          </a:p>
          <a:p>
            <a:r>
              <a:rPr lang="it-IT" dirty="0" smtClean="0"/>
              <a:t>In generale, per fenomeno intendiamo tutto ciò che capita intorno a noi o che noi stessi provochiamo. 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28605" y="4500565"/>
            <a:ext cx="60722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dirty="0" smtClean="0">
                <a:solidFill>
                  <a:srgbClr val="FFFF00"/>
                </a:solidFill>
              </a:rPr>
              <a:t>Vi sono fenomeni che si presentano costantemente con le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stesse caratteristiche</a:t>
            </a:r>
          </a:p>
          <a:p>
            <a:r>
              <a:rPr lang="it-IT" i="1" dirty="0" smtClean="0"/>
              <a:t> (Ognuno di noi ha osservato che qualsiasi corpo, indipendentemente dalle sue dimensioni e dalla sua forma, abbandonato ad una certa altezza, cade verticalmente verso il basso a causa della forza di gravità terrestre seguendo sempre la stessa curva).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28604" y="7286647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Tali fenomeni sono chiamati </a:t>
            </a:r>
            <a:r>
              <a:rPr lang="it-IT" b="1" dirty="0" smtClean="0">
                <a:solidFill>
                  <a:srgbClr val="FFFF00"/>
                </a:solidFill>
              </a:rPr>
              <a:t>fenomeni tipici</a:t>
            </a:r>
            <a:endParaRPr lang="it-IT" dirty="0" smtClean="0">
              <a:solidFill>
                <a:srgbClr val="FFFF00"/>
              </a:solidFill>
            </a:endParaRPr>
          </a:p>
          <a:p>
            <a:pPr algn="ctr"/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42918" y="620602"/>
            <a:ext cx="5715040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dirty="0" smtClean="0">
                <a:solidFill>
                  <a:srgbClr val="FFFF00"/>
                </a:solidFill>
              </a:rPr>
              <a:t>Esistono dei fenomeni che si manifestano ogni volta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con caratteristiche diverse  e  per  i quali è difficile fare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delle previsioni sul loro comportamento</a:t>
            </a:r>
            <a:r>
              <a:rPr lang="it-IT" dirty="0" smtClean="0"/>
              <a:t>.</a:t>
            </a:r>
          </a:p>
          <a:p>
            <a:r>
              <a:rPr lang="it-IT" i="1" dirty="0" smtClean="0"/>
              <a:t>(Pensiamo, ad esempio, ai fenomeni meteorologici, che non sempre permettono di fare in anticipo delle previsioni sicure sulle condizioni del tempo nei giorni successivi)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42918" y="3071805"/>
            <a:ext cx="578647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Tali fenomeni possono essere definiti </a:t>
            </a:r>
            <a:r>
              <a:rPr lang="it-IT" b="1" dirty="0" smtClean="0">
                <a:solidFill>
                  <a:srgbClr val="FFFF00"/>
                </a:solidFill>
              </a:rPr>
              <a:t>fenomeni atipici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71482" y="3879079"/>
            <a:ext cx="5929354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dirty="0" smtClean="0">
                <a:solidFill>
                  <a:srgbClr val="FFFF00"/>
                </a:solidFill>
              </a:rPr>
              <a:t>Se consideriamo, invece, i fenomeni sociali quali ad 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esempio le nascite, i matrimoni, le migrazioni, 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possiamo affermare che non è possibile stabilire delle 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leggi generali, se limitiamo il nostro studio ad un </a:t>
            </a:r>
          </a:p>
          <a:p>
            <a:pPr lvl="0"/>
            <a:r>
              <a:rPr lang="it-IT" dirty="0" smtClean="0">
                <a:solidFill>
                  <a:srgbClr val="FFFF00"/>
                </a:solidFill>
              </a:rPr>
              <a:t>    singolo caso.</a:t>
            </a:r>
          </a:p>
          <a:p>
            <a:r>
              <a:rPr lang="it-IT" dirty="0" smtClean="0"/>
              <a:t>   Possiamo però affermare che se si effettuano delle</a:t>
            </a:r>
          </a:p>
          <a:p>
            <a:r>
              <a:rPr lang="it-IT" dirty="0" smtClean="0"/>
              <a:t>   osservazioni molto numerose su tali fenomeni, essi </a:t>
            </a:r>
          </a:p>
          <a:p>
            <a:r>
              <a:rPr lang="it-IT" dirty="0" smtClean="0"/>
              <a:t>   </a:t>
            </a:r>
            <a:r>
              <a:rPr lang="it-IT" u="sng" dirty="0" smtClean="0">
                <a:solidFill>
                  <a:srgbClr val="FFFF00"/>
                </a:solidFill>
              </a:rPr>
              <a:t>rivelano determinate caratteristiche uniformi</a:t>
            </a:r>
          </a:p>
          <a:p>
            <a:r>
              <a:rPr lang="it-IT" dirty="0" smtClean="0"/>
              <a:t>   Per cui si può concludere che, pur essendo  </a:t>
            </a:r>
          </a:p>
          <a:p>
            <a:r>
              <a:rPr lang="it-IT" dirty="0" smtClean="0"/>
              <a:t>   singolarmente atipici, </a:t>
            </a:r>
            <a:r>
              <a:rPr lang="it-IT" dirty="0" smtClean="0">
                <a:solidFill>
                  <a:srgbClr val="FFFF00"/>
                </a:solidFill>
              </a:rPr>
              <a:t>presentano, considerati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   collettivamente, una tipicità di comportamento che ci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   permette di studiare le leggi che li governano. 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00044" y="7643833"/>
            <a:ext cx="607223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I fenomeni di questo tipo sono chiamati </a:t>
            </a:r>
          </a:p>
          <a:p>
            <a:pPr algn="ctr"/>
            <a:r>
              <a:rPr lang="it-IT" b="1" dirty="0" smtClean="0">
                <a:solidFill>
                  <a:srgbClr val="FFFF00"/>
                </a:solidFill>
              </a:rPr>
              <a:t>fenomeni collettivi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428738" y="71406"/>
            <a:ext cx="400052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FFFF00"/>
                </a:solidFill>
              </a:rPr>
              <a:t>Che cos’è la statistica</a:t>
            </a:r>
            <a:endParaRPr lang="it-IT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343025" y="2120900"/>
            <a:ext cx="27717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Aspetti   strutturali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343025" y="3011488"/>
            <a:ext cx="2771775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Aspetti   evolutivi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1427163" y="1136650"/>
            <a:ext cx="2687637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semplici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1120775" y="1524000"/>
            <a:ext cx="26876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complessi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857375" y="207963"/>
            <a:ext cx="2105025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Fenomeni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87350" y="692150"/>
            <a:ext cx="2009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Individuali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812925" y="747713"/>
            <a:ext cx="2009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naturali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689100" y="3657600"/>
            <a:ext cx="2009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sperimentali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14" name="Freeform 10"/>
          <p:cNvSpPr>
            <a:spLocks/>
          </p:cNvSpPr>
          <p:nvPr/>
        </p:nvSpPr>
        <p:spPr bwMode="auto">
          <a:xfrm>
            <a:off x="2119313" y="1025525"/>
            <a:ext cx="776287" cy="844550"/>
          </a:xfrm>
          <a:custGeom>
            <a:avLst/>
            <a:gdLst/>
            <a:ahLst/>
            <a:cxnLst>
              <a:cxn ang="0">
                <a:pos x="1222" y="0"/>
              </a:cxn>
              <a:cxn ang="0">
                <a:pos x="851" y="590"/>
              </a:cxn>
              <a:cxn ang="0">
                <a:pos x="786" y="699"/>
              </a:cxn>
              <a:cxn ang="0">
                <a:pos x="437" y="1090"/>
              </a:cxn>
              <a:cxn ang="0">
                <a:pos x="0" y="1331"/>
              </a:cxn>
            </a:cxnLst>
            <a:rect l="0" t="0" r="r" b="b"/>
            <a:pathLst>
              <a:path w="1222" h="1331">
                <a:moveTo>
                  <a:pt x="1222" y="0"/>
                </a:moveTo>
                <a:cubicBezTo>
                  <a:pt x="1073" y="236"/>
                  <a:pt x="924" y="473"/>
                  <a:pt x="851" y="590"/>
                </a:cubicBezTo>
                <a:cubicBezTo>
                  <a:pt x="778" y="707"/>
                  <a:pt x="855" y="616"/>
                  <a:pt x="786" y="699"/>
                </a:cubicBezTo>
                <a:cubicBezTo>
                  <a:pt x="717" y="782"/>
                  <a:pt x="568" y="985"/>
                  <a:pt x="437" y="1090"/>
                </a:cubicBezTo>
                <a:cubicBezTo>
                  <a:pt x="306" y="1195"/>
                  <a:pt x="73" y="1291"/>
                  <a:pt x="0" y="1331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15" name="Freeform 11"/>
          <p:cNvSpPr>
            <a:spLocks/>
          </p:cNvSpPr>
          <p:nvPr/>
        </p:nvSpPr>
        <p:spPr bwMode="auto">
          <a:xfrm>
            <a:off x="2105025" y="1870075"/>
            <a:ext cx="84138" cy="1787525"/>
          </a:xfrm>
          <a:custGeom>
            <a:avLst/>
            <a:gdLst/>
            <a:ahLst/>
            <a:cxnLst>
              <a:cxn ang="0">
                <a:pos x="1222" y="0"/>
              </a:cxn>
              <a:cxn ang="0">
                <a:pos x="851" y="590"/>
              </a:cxn>
              <a:cxn ang="0">
                <a:pos x="786" y="699"/>
              </a:cxn>
              <a:cxn ang="0">
                <a:pos x="437" y="1090"/>
              </a:cxn>
              <a:cxn ang="0">
                <a:pos x="0" y="1331"/>
              </a:cxn>
            </a:cxnLst>
            <a:rect l="0" t="0" r="r" b="b"/>
            <a:pathLst>
              <a:path w="1222" h="1331">
                <a:moveTo>
                  <a:pt x="1222" y="0"/>
                </a:moveTo>
                <a:cubicBezTo>
                  <a:pt x="1073" y="236"/>
                  <a:pt x="924" y="473"/>
                  <a:pt x="851" y="590"/>
                </a:cubicBezTo>
                <a:cubicBezTo>
                  <a:pt x="778" y="707"/>
                  <a:pt x="855" y="616"/>
                  <a:pt x="786" y="699"/>
                </a:cubicBezTo>
                <a:cubicBezTo>
                  <a:pt x="717" y="782"/>
                  <a:pt x="568" y="985"/>
                  <a:pt x="437" y="1090"/>
                </a:cubicBezTo>
                <a:cubicBezTo>
                  <a:pt x="306" y="1195"/>
                  <a:pt x="73" y="1291"/>
                  <a:pt x="0" y="1331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21516" name="AutoShape 12"/>
          <p:cNvCxnSpPr>
            <a:cxnSpLocks noChangeShapeType="1"/>
          </p:cNvCxnSpPr>
          <p:nvPr/>
        </p:nvCxnSpPr>
        <p:spPr bwMode="auto">
          <a:xfrm>
            <a:off x="955675" y="1400175"/>
            <a:ext cx="3270250" cy="220663"/>
          </a:xfrm>
          <a:prstGeom prst="curvedConnector3">
            <a:avLst>
              <a:gd name="adj1" fmla="val 4999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17" name="AutoShape 13"/>
          <p:cNvCxnSpPr>
            <a:cxnSpLocks noChangeShapeType="1"/>
          </p:cNvCxnSpPr>
          <p:nvPr/>
        </p:nvCxnSpPr>
        <p:spPr bwMode="auto">
          <a:xfrm rot="5400000">
            <a:off x="3318669" y="2528094"/>
            <a:ext cx="1814512" cy="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518" name="AutoShape 14"/>
          <p:cNvSpPr>
            <a:spLocks noChangeArrowheads="1"/>
          </p:cNvSpPr>
          <p:nvPr/>
        </p:nvSpPr>
        <p:spPr bwMode="auto">
          <a:xfrm rot="16200000">
            <a:off x="1344612" y="623888"/>
            <a:ext cx="2632075" cy="3435350"/>
          </a:xfrm>
          <a:prstGeom prst="flowChartMagneticDrum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19" name="Freeform 15"/>
          <p:cNvSpPr>
            <a:spLocks/>
          </p:cNvSpPr>
          <p:nvPr/>
        </p:nvSpPr>
        <p:spPr bwMode="auto">
          <a:xfrm>
            <a:off x="955675" y="2300288"/>
            <a:ext cx="3435350" cy="557212"/>
          </a:xfrm>
          <a:custGeom>
            <a:avLst/>
            <a:gdLst/>
            <a:ahLst/>
            <a:cxnLst>
              <a:cxn ang="0">
                <a:pos x="0" y="131"/>
              </a:cxn>
              <a:cxn ang="0">
                <a:pos x="1767" y="808"/>
              </a:cxn>
              <a:cxn ang="0">
                <a:pos x="4734" y="546"/>
              </a:cxn>
              <a:cxn ang="0">
                <a:pos x="5410" y="0"/>
              </a:cxn>
            </a:cxnLst>
            <a:rect l="0" t="0" r="r" b="b"/>
            <a:pathLst>
              <a:path w="5410" h="877">
                <a:moveTo>
                  <a:pt x="0" y="131"/>
                </a:moveTo>
                <a:cubicBezTo>
                  <a:pt x="489" y="435"/>
                  <a:pt x="978" y="739"/>
                  <a:pt x="1767" y="808"/>
                </a:cubicBezTo>
                <a:cubicBezTo>
                  <a:pt x="2556" y="877"/>
                  <a:pt x="4127" y="681"/>
                  <a:pt x="4734" y="546"/>
                </a:cubicBezTo>
                <a:cubicBezTo>
                  <a:pt x="5341" y="411"/>
                  <a:pt x="5297" y="76"/>
                  <a:pt x="5410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3429000" y="714348"/>
            <a:ext cx="2009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Collettivi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1" name="Arc 17"/>
          <p:cNvSpPr>
            <a:spLocks/>
          </p:cNvSpPr>
          <p:nvPr/>
        </p:nvSpPr>
        <p:spPr bwMode="auto">
          <a:xfrm>
            <a:off x="4054482" y="6348420"/>
            <a:ext cx="2162175" cy="890587"/>
          </a:xfrm>
          <a:custGeom>
            <a:avLst/>
            <a:gdLst>
              <a:gd name="G0" fmla="+- 16693 0 0"/>
              <a:gd name="G1" fmla="+- 21600 0 0"/>
              <a:gd name="G2" fmla="+- 21600 0 0"/>
              <a:gd name="T0" fmla="*/ 16693 w 38293"/>
              <a:gd name="T1" fmla="*/ 0 h 43200"/>
              <a:gd name="T2" fmla="*/ 0 w 38293"/>
              <a:gd name="T3" fmla="*/ 35308 h 43200"/>
              <a:gd name="T4" fmla="*/ 16693 w 38293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293" h="43200" fill="none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</a:path>
              <a:path w="38293" h="43200" stroke="0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  <a:lnTo>
                  <a:pt x="16693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22" name="Arc 18"/>
          <p:cNvSpPr>
            <a:spLocks/>
          </p:cNvSpPr>
          <p:nvPr/>
        </p:nvSpPr>
        <p:spPr bwMode="auto">
          <a:xfrm>
            <a:off x="4043370" y="7310445"/>
            <a:ext cx="2162175" cy="890587"/>
          </a:xfrm>
          <a:custGeom>
            <a:avLst/>
            <a:gdLst>
              <a:gd name="G0" fmla="+- 16693 0 0"/>
              <a:gd name="G1" fmla="+- 21600 0 0"/>
              <a:gd name="G2" fmla="+- 21600 0 0"/>
              <a:gd name="T0" fmla="*/ 16693 w 38293"/>
              <a:gd name="T1" fmla="*/ 0 h 43200"/>
              <a:gd name="T2" fmla="*/ 0 w 38293"/>
              <a:gd name="T3" fmla="*/ 35308 h 43200"/>
              <a:gd name="T4" fmla="*/ 16693 w 38293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293" h="43200" fill="none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</a:path>
              <a:path w="38293" h="43200" stroke="0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  <a:lnTo>
                  <a:pt x="16693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21523" name="AutoShape 19"/>
          <p:cNvCxnSpPr>
            <a:cxnSpLocks noChangeShapeType="1"/>
          </p:cNvCxnSpPr>
          <p:nvPr/>
        </p:nvCxnSpPr>
        <p:spPr bwMode="auto">
          <a:xfrm>
            <a:off x="6205545" y="5816607"/>
            <a:ext cx="0" cy="19970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24" name="Freeform 20"/>
          <p:cNvSpPr>
            <a:spLocks/>
          </p:cNvSpPr>
          <p:nvPr/>
        </p:nvSpPr>
        <p:spPr bwMode="auto">
          <a:xfrm>
            <a:off x="4143380" y="6286512"/>
            <a:ext cx="82550" cy="1787525"/>
          </a:xfrm>
          <a:custGeom>
            <a:avLst/>
            <a:gdLst/>
            <a:ahLst/>
            <a:cxnLst>
              <a:cxn ang="0">
                <a:pos x="1222" y="0"/>
              </a:cxn>
              <a:cxn ang="0">
                <a:pos x="851" y="590"/>
              </a:cxn>
              <a:cxn ang="0">
                <a:pos x="786" y="699"/>
              </a:cxn>
              <a:cxn ang="0">
                <a:pos x="437" y="1090"/>
              </a:cxn>
              <a:cxn ang="0">
                <a:pos x="0" y="1331"/>
              </a:cxn>
            </a:cxnLst>
            <a:rect l="0" t="0" r="r" b="b"/>
            <a:pathLst>
              <a:path w="1222" h="1331">
                <a:moveTo>
                  <a:pt x="1222" y="0"/>
                </a:moveTo>
                <a:cubicBezTo>
                  <a:pt x="1073" y="236"/>
                  <a:pt x="924" y="473"/>
                  <a:pt x="851" y="590"/>
                </a:cubicBezTo>
                <a:cubicBezTo>
                  <a:pt x="778" y="707"/>
                  <a:pt x="855" y="616"/>
                  <a:pt x="786" y="699"/>
                </a:cubicBezTo>
                <a:cubicBezTo>
                  <a:pt x="717" y="782"/>
                  <a:pt x="568" y="985"/>
                  <a:pt x="437" y="1090"/>
                </a:cubicBezTo>
                <a:cubicBezTo>
                  <a:pt x="306" y="1195"/>
                  <a:pt x="73" y="1291"/>
                  <a:pt x="0" y="1331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4211645" y="5057782"/>
            <a:ext cx="1911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naturali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5357820" y="5210182"/>
            <a:ext cx="1912937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Collettivi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4429132" y="5572132"/>
            <a:ext cx="191135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semplici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4211645" y="6580195"/>
            <a:ext cx="21288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Aspetti  strutturali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4154495" y="7426332"/>
            <a:ext cx="1912937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Aspetti  evolutivi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530" name="AutoShape 26"/>
          <p:cNvCxnSpPr>
            <a:cxnSpLocks noChangeShapeType="1"/>
          </p:cNvCxnSpPr>
          <p:nvPr/>
        </p:nvCxnSpPr>
        <p:spPr bwMode="auto">
          <a:xfrm>
            <a:off x="4705357" y="5816607"/>
            <a:ext cx="1362075" cy="206375"/>
          </a:xfrm>
          <a:prstGeom prst="curvedConnector3">
            <a:avLst>
              <a:gd name="adj1" fmla="val 4997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31" name="AutoShape 27"/>
          <p:cNvCxnSpPr>
            <a:cxnSpLocks noChangeShapeType="1"/>
          </p:cNvCxnSpPr>
          <p:nvPr/>
        </p:nvCxnSpPr>
        <p:spPr bwMode="auto">
          <a:xfrm rot="5400000">
            <a:off x="5092707" y="6991357"/>
            <a:ext cx="19494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1532" name="Arc 28"/>
          <p:cNvSpPr>
            <a:spLocks/>
          </p:cNvSpPr>
          <p:nvPr/>
        </p:nvSpPr>
        <p:spPr bwMode="auto">
          <a:xfrm>
            <a:off x="4064022" y="5426068"/>
            <a:ext cx="2162175" cy="889000"/>
          </a:xfrm>
          <a:custGeom>
            <a:avLst/>
            <a:gdLst>
              <a:gd name="G0" fmla="+- 16693 0 0"/>
              <a:gd name="G1" fmla="+- 21600 0 0"/>
              <a:gd name="G2" fmla="+- 21600 0 0"/>
              <a:gd name="T0" fmla="*/ 16693 w 38293"/>
              <a:gd name="T1" fmla="*/ 0 h 43200"/>
              <a:gd name="T2" fmla="*/ 0 w 38293"/>
              <a:gd name="T3" fmla="*/ 35308 h 43200"/>
              <a:gd name="T4" fmla="*/ 16693 w 38293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293" h="43200" fill="none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</a:path>
              <a:path w="38293" h="43200" stroke="0" extrusionOk="0">
                <a:moveTo>
                  <a:pt x="16692" y="0"/>
                </a:moveTo>
                <a:cubicBezTo>
                  <a:pt x="28622" y="0"/>
                  <a:pt x="38293" y="9670"/>
                  <a:pt x="38293" y="21600"/>
                </a:cubicBezTo>
                <a:cubicBezTo>
                  <a:pt x="38293" y="33529"/>
                  <a:pt x="28622" y="43200"/>
                  <a:pt x="16693" y="43200"/>
                </a:cubicBezTo>
                <a:cubicBezTo>
                  <a:pt x="10228" y="43200"/>
                  <a:pt x="4102" y="40304"/>
                  <a:pt x="0" y="35307"/>
                </a:cubicBezTo>
                <a:lnTo>
                  <a:pt x="16693" y="2160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4083057" y="5997572"/>
            <a:ext cx="1911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complessi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36" name="Freeform 32"/>
          <p:cNvSpPr>
            <a:spLocks/>
          </p:cNvSpPr>
          <p:nvPr/>
        </p:nvSpPr>
        <p:spPr bwMode="auto">
          <a:xfrm>
            <a:off x="4225933" y="5354630"/>
            <a:ext cx="776287" cy="844550"/>
          </a:xfrm>
          <a:custGeom>
            <a:avLst/>
            <a:gdLst/>
            <a:ahLst/>
            <a:cxnLst>
              <a:cxn ang="0">
                <a:pos x="1222" y="0"/>
              </a:cxn>
              <a:cxn ang="0">
                <a:pos x="851" y="590"/>
              </a:cxn>
              <a:cxn ang="0">
                <a:pos x="786" y="699"/>
              </a:cxn>
              <a:cxn ang="0">
                <a:pos x="437" y="1090"/>
              </a:cxn>
              <a:cxn ang="0">
                <a:pos x="0" y="1331"/>
              </a:cxn>
            </a:cxnLst>
            <a:rect l="0" t="0" r="r" b="b"/>
            <a:pathLst>
              <a:path w="1222" h="1331">
                <a:moveTo>
                  <a:pt x="1222" y="0"/>
                </a:moveTo>
                <a:cubicBezTo>
                  <a:pt x="1073" y="236"/>
                  <a:pt x="924" y="473"/>
                  <a:pt x="851" y="590"/>
                </a:cubicBezTo>
                <a:cubicBezTo>
                  <a:pt x="778" y="707"/>
                  <a:pt x="855" y="616"/>
                  <a:pt x="786" y="699"/>
                </a:cubicBezTo>
                <a:cubicBezTo>
                  <a:pt x="717" y="782"/>
                  <a:pt x="568" y="985"/>
                  <a:pt x="437" y="1090"/>
                </a:cubicBezTo>
                <a:cubicBezTo>
                  <a:pt x="306" y="1195"/>
                  <a:pt x="73" y="1291"/>
                  <a:pt x="0" y="1331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4225933" y="8140712"/>
            <a:ext cx="1911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Handwriting" pitchFamily="66" charset="0"/>
              </a:rPr>
              <a:t>sperimentali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540" name="AutoShape 36"/>
          <p:cNvCxnSpPr>
            <a:cxnSpLocks noChangeShapeType="1"/>
          </p:cNvCxnSpPr>
          <p:nvPr/>
        </p:nvCxnSpPr>
        <p:spPr bwMode="auto">
          <a:xfrm rot="16200000" flipH="1">
            <a:off x="3107529" y="2678893"/>
            <a:ext cx="4286280" cy="178595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41" name="AutoShape 37"/>
          <p:cNvCxnSpPr>
            <a:cxnSpLocks noChangeShapeType="1"/>
            <a:endCxn id="21532" idx="1"/>
          </p:cNvCxnSpPr>
          <p:nvPr/>
        </p:nvCxnSpPr>
        <p:spPr bwMode="auto">
          <a:xfrm rot="16200000" flipH="1">
            <a:off x="170099" y="2258737"/>
            <a:ext cx="4652495" cy="313535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" name="AutoShape 37"/>
          <p:cNvCxnSpPr>
            <a:cxnSpLocks noChangeShapeType="1"/>
            <a:endCxn id="21522" idx="1"/>
          </p:cNvCxnSpPr>
          <p:nvPr/>
        </p:nvCxnSpPr>
        <p:spPr bwMode="auto">
          <a:xfrm rot="16200000" flipH="1">
            <a:off x="145630" y="4140594"/>
            <a:ext cx="4752219" cy="3043262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42" name="AutoShape 38"/>
          <p:cNvCxnSpPr>
            <a:cxnSpLocks noChangeShapeType="1"/>
          </p:cNvCxnSpPr>
          <p:nvPr/>
        </p:nvCxnSpPr>
        <p:spPr bwMode="auto">
          <a:xfrm rot="16200000" flipH="1">
            <a:off x="3000372" y="4500562"/>
            <a:ext cx="4500594" cy="1785950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1543" name="AutoShape 39"/>
          <p:cNvSpPr>
            <a:spLocks noChangeArrowheads="1"/>
          </p:cNvSpPr>
          <p:nvPr/>
        </p:nvSpPr>
        <p:spPr bwMode="auto">
          <a:xfrm>
            <a:off x="2654304" y="5000628"/>
            <a:ext cx="3917968" cy="3722703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FF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3178191" y="5140316"/>
            <a:ext cx="219075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Lucida Handwriting" pitchFamily="66" charset="0"/>
              </a:rPr>
              <a:t>Statistica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  <p:bldP spid="21508" grpId="0"/>
      <p:bldP spid="21509" grpId="0"/>
      <p:bldP spid="21511" grpId="0"/>
      <p:bldP spid="21512" grpId="0"/>
      <p:bldP spid="21513" grpId="0"/>
      <p:bldP spid="21520" grpId="0"/>
      <p:bldP spid="21521" grpId="0" animBg="1"/>
      <p:bldP spid="21522" grpId="0" animBg="1"/>
      <p:bldP spid="21524" grpId="0" animBg="1"/>
      <p:bldP spid="21525" grpId="0"/>
      <p:bldP spid="21526" grpId="0"/>
      <p:bldP spid="21527" grpId="0"/>
      <p:bldP spid="21528" grpId="0"/>
      <p:bldP spid="21529" grpId="0"/>
      <p:bldP spid="21532" grpId="0" animBg="1"/>
      <p:bldP spid="21535" grpId="0"/>
      <p:bldP spid="21536" grpId="0" animBg="1"/>
      <p:bldP spid="21539" grpId="0"/>
      <p:bldP spid="21543" grpId="0" animBg="1"/>
      <p:bldP spid="215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57298" y="285720"/>
            <a:ext cx="4817166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2800" u="sng" dirty="0" smtClean="0">
                <a:solidFill>
                  <a:srgbClr val="FFFF00"/>
                </a:solidFill>
              </a:rPr>
              <a:t>Cos’è la Statistica</a:t>
            </a:r>
            <a:r>
              <a:rPr lang="it-IT" sz="2800" u="sng" dirty="0" smtClean="0"/>
              <a:t/>
            </a:r>
            <a:br>
              <a:rPr lang="it-IT" sz="2800" u="sng" dirty="0" smtClean="0"/>
            </a:br>
            <a:endParaRPr lang="it-IT" sz="2800" u="sng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85794" y="1142976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</a:t>
            </a:r>
            <a:r>
              <a:rPr lang="it-IT" b="1" i="1" dirty="0" smtClean="0"/>
              <a:t>Statistica</a:t>
            </a:r>
            <a:r>
              <a:rPr lang="it-IT" dirty="0" smtClean="0"/>
              <a:t> è la scienza che ci aiuta ad :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42918" y="2214546"/>
            <a:ext cx="571504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it-IT" b="1" i="1" dirty="0" smtClean="0"/>
              <a:t>1. </a:t>
            </a:r>
            <a:r>
              <a:rPr lang="it-IT" b="1" i="1" dirty="0" smtClean="0">
                <a:solidFill>
                  <a:srgbClr val="FFFF00"/>
                </a:solidFill>
              </a:rPr>
              <a:t>Osservare</a:t>
            </a:r>
            <a:r>
              <a:rPr lang="it-IT" dirty="0" smtClean="0"/>
              <a:t> (raccogliere dati in modo efficiente ed accurato);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42918" y="3286116"/>
            <a:ext cx="5715040" cy="646331"/>
          </a:xfrm>
          <a:prstGeom prst="rect">
            <a:avLst/>
          </a:prstGeom>
          <a:noFill/>
          <a:ln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it-IT" b="1" i="1" dirty="0" smtClean="0"/>
              <a:t>2. </a:t>
            </a:r>
            <a:r>
              <a:rPr lang="it-IT" b="1" i="1" dirty="0" smtClean="0">
                <a:solidFill>
                  <a:srgbClr val="FFFF00"/>
                </a:solidFill>
              </a:rPr>
              <a:t>Sintetizzare</a:t>
            </a:r>
            <a:r>
              <a:rPr lang="it-IT" b="1" dirty="0" smtClean="0"/>
              <a:t> </a:t>
            </a:r>
            <a:r>
              <a:rPr lang="it-IT" dirty="0" smtClean="0"/>
              <a:t> ( riassumere i dati e le informazioni mediante opportuni indicatori) ;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42918" y="4429124"/>
            <a:ext cx="571504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i="1" dirty="0" smtClean="0"/>
              <a:t>3. </a:t>
            </a:r>
            <a:r>
              <a:rPr lang="it-IT" b="1" i="1" dirty="0" smtClean="0">
                <a:solidFill>
                  <a:srgbClr val="FFFF00"/>
                </a:solidFill>
              </a:rPr>
              <a:t>Interpretare</a:t>
            </a:r>
            <a:r>
              <a:rPr lang="it-IT" i="1" dirty="0" smtClean="0"/>
              <a:t> </a:t>
            </a:r>
            <a:r>
              <a:rPr lang="it-IT" dirty="0" smtClean="0"/>
              <a:t>i fenomeni nella loro complessità</a:t>
            </a:r>
          </a:p>
          <a:p>
            <a:r>
              <a:rPr lang="it-IT" dirty="0" smtClean="0"/>
              <a:t>    (interazioni con altri fenomeni, scenari alternativi) 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42918" y="6072198"/>
            <a:ext cx="57150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it-IT" b="1" i="1" dirty="0" smtClean="0"/>
              <a:t>4. </a:t>
            </a:r>
            <a:r>
              <a:rPr lang="it-IT" b="1" i="1" dirty="0" smtClean="0">
                <a:solidFill>
                  <a:srgbClr val="FFFF00"/>
                </a:solidFill>
              </a:rPr>
              <a:t>Intervenire</a:t>
            </a:r>
            <a:r>
              <a:rPr lang="it-IT" i="1" dirty="0" smtClean="0"/>
              <a:t> </a:t>
            </a:r>
            <a:r>
              <a:rPr lang="it-IT" dirty="0" smtClean="0"/>
              <a:t>sulla realtà mediante la costruzione di </a:t>
            </a:r>
          </a:p>
          <a:p>
            <a:pPr lvl="0"/>
            <a:r>
              <a:rPr lang="it-IT" dirty="0" smtClean="0"/>
              <a:t>    modelli finalizzati alla previsione e alla </a:t>
            </a:r>
          </a:p>
          <a:p>
            <a:pPr lvl="0"/>
            <a:r>
              <a:rPr lang="it-IT" dirty="0" smtClean="0"/>
              <a:t>    classificazione, al controllo e alla simulazione.</a:t>
            </a:r>
          </a:p>
          <a:p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714488" y="5143504"/>
            <a:ext cx="3714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 </a:t>
            </a:r>
          </a:p>
          <a:p>
            <a:pPr algn="ctr"/>
            <a:r>
              <a:rPr lang="it-IT" dirty="0" smtClean="0"/>
              <a:t> finalmente</a:t>
            </a:r>
          </a:p>
          <a:p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57166" y="7643834"/>
            <a:ext cx="628654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La </a:t>
            </a:r>
            <a:r>
              <a:rPr lang="it-IT" b="1" i="1" dirty="0" smtClean="0">
                <a:solidFill>
                  <a:srgbClr val="FFFF00"/>
                </a:solidFill>
              </a:rPr>
              <a:t>Statistica</a:t>
            </a:r>
            <a:r>
              <a:rPr lang="it-IT" dirty="0" smtClean="0"/>
              <a:t> è quindi una </a:t>
            </a:r>
            <a:r>
              <a:rPr lang="it-IT" b="1" i="1" dirty="0" smtClean="0">
                <a:solidFill>
                  <a:srgbClr val="FFFF00"/>
                </a:solidFill>
              </a:rPr>
              <a:t>Scienza empirica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smtClean="0"/>
              <a:t>la cui finalità è l’analisi dei dati concepiti questi ultimi come manifestazione di una realtà da rappresentare e interpretare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57166" y="214282"/>
            <a:ext cx="62865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 smtClean="0"/>
              <a:t>L’etimologia della parola </a:t>
            </a:r>
            <a:r>
              <a:rPr lang="it-IT" sz="1600" dirty="0" smtClean="0">
                <a:solidFill>
                  <a:srgbClr val="FFFF00"/>
                </a:solidFill>
              </a:rPr>
              <a:t>“</a:t>
            </a:r>
            <a:r>
              <a:rPr lang="it-IT" sz="1600" b="1" i="1" dirty="0" smtClean="0">
                <a:solidFill>
                  <a:srgbClr val="FFFF00"/>
                </a:solidFill>
              </a:rPr>
              <a:t>Statistica</a:t>
            </a:r>
            <a:r>
              <a:rPr lang="it-IT" sz="1600" dirty="0" smtClean="0">
                <a:solidFill>
                  <a:srgbClr val="FFFF00"/>
                </a:solidFill>
              </a:rPr>
              <a:t>” </a:t>
            </a:r>
            <a:r>
              <a:rPr lang="it-IT" sz="1600" dirty="0" smtClean="0"/>
              <a:t>deriva dal latino “</a:t>
            </a:r>
            <a:r>
              <a:rPr lang="it-IT" sz="1600" b="1" i="1" dirty="0" smtClean="0">
                <a:solidFill>
                  <a:srgbClr val="FFFF00"/>
                </a:solidFill>
              </a:rPr>
              <a:t>Status</a:t>
            </a:r>
            <a:r>
              <a:rPr lang="it-IT" sz="1600" dirty="0" smtClean="0">
                <a:solidFill>
                  <a:srgbClr val="FFFF00"/>
                </a:solidFill>
              </a:rPr>
              <a:t>”</a:t>
            </a:r>
            <a:r>
              <a:rPr lang="it-IT" sz="1600" dirty="0" smtClean="0"/>
              <a:t>,</a:t>
            </a:r>
          </a:p>
          <a:p>
            <a:pPr algn="just"/>
            <a:r>
              <a:rPr lang="it-IT" sz="1600" dirty="0" smtClean="0"/>
              <a:t>non perché sia la scienza che studio uno Stato,</a:t>
            </a:r>
          </a:p>
          <a:p>
            <a:pPr algn="just"/>
            <a:r>
              <a:rPr lang="it-IT" sz="1600" dirty="0" smtClean="0"/>
              <a:t>ma perché originariamente il suo uso riguardava la raccolta , l’organizzazione e la rielaborazione di informazioni ad opera degli organismi statali che ne erano i principali utilizzatori.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00043" y="1857356"/>
            <a:ext cx="592935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 smtClean="0"/>
              <a:t>Esistono, in verità, altre versioni circa la derivazione etimologica di “</a:t>
            </a:r>
            <a:r>
              <a:rPr lang="it-IT" sz="1600" b="1" i="1" dirty="0" smtClean="0"/>
              <a:t>Statistica</a:t>
            </a:r>
            <a:r>
              <a:rPr lang="it-IT" sz="1600" dirty="0" smtClean="0"/>
              <a:t>”, come quella che fa riferimento a </a:t>
            </a:r>
            <a:r>
              <a:rPr lang="it-IT" sz="1600" b="1" i="1" dirty="0" smtClean="0"/>
              <a:t>status</a:t>
            </a:r>
            <a:r>
              <a:rPr lang="it-IT" sz="1600" dirty="0" smtClean="0"/>
              <a:t>, per indicare che tale scienza esamina la situazione contingente della realtà.</a:t>
            </a: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428870" y="3357557"/>
            <a:ext cx="178595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Tale </a:t>
            </a:r>
            <a:r>
              <a:rPr lang="it-IT" sz="1600" b="1" dirty="0" smtClean="0">
                <a:solidFill>
                  <a:srgbClr val="FFFF00"/>
                </a:solidFill>
              </a:rPr>
              <a:t>Scienza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28605" y="3929061"/>
            <a:ext cx="62865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sz="1600" dirty="0" smtClean="0"/>
              <a:t>è relativamente giovane il cui contenuto non è  tuttora visibile in</a:t>
            </a:r>
          </a:p>
          <a:p>
            <a:pPr lvl="0" algn="just"/>
            <a:r>
              <a:rPr lang="it-IT" sz="1600" dirty="0" smtClean="0"/>
              <a:t>     modo corretto perché viene   spesso confusa con le </a:t>
            </a:r>
            <a:r>
              <a:rPr lang="it-IT" sz="1600" b="1" i="1" dirty="0" smtClean="0"/>
              <a:t>statistiche</a:t>
            </a:r>
            <a:r>
              <a:rPr lang="it-IT" sz="1600" dirty="0" smtClean="0"/>
              <a:t> :</a:t>
            </a:r>
          </a:p>
          <a:p>
            <a:pPr lvl="0" algn="just"/>
            <a:r>
              <a:rPr lang="it-IT" sz="1600" dirty="0" smtClean="0"/>
              <a:t>     dati, tabelle,  grafici, indici, medie.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57166" y="5214943"/>
            <a:ext cx="62865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sz="1600" dirty="0" smtClean="0"/>
              <a:t>è presente in tutte le scienze dove utilizza schemi  formali di tipo</a:t>
            </a:r>
          </a:p>
          <a:p>
            <a:pPr lvl="0"/>
            <a:r>
              <a:rPr lang="it-IT" sz="1600" b="1" dirty="0" smtClean="0">
                <a:solidFill>
                  <a:srgbClr val="FFFF00"/>
                </a:solidFill>
              </a:rPr>
              <a:t>     </a:t>
            </a:r>
            <a:r>
              <a:rPr lang="it-IT" sz="1600" b="1" i="1" dirty="0" smtClean="0">
                <a:solidFill>
                  <a:srgbClr val="FFFF00"/>
                </a:solidFill>
              </a:rPr>
              <a:t>logico-deduttivi e inferenziale-induttivo</a:t>
            </a:r>
            <a:endParaRPr lang="it-IT" sz="1600" b="1" dirty="0" smtClean="0">
              <a:solidFill>
                <a:srgbClr val="FFFF00"/>
              </a:solidFill>
            </a:endParaRPr>
          </a:p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57168" y="6357953"/>
            <a:ext cx="61436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it-IT" dirty="0" smtClean="0"/>
              <a:t> </a:t>
            </a:r>
            <a:r>
              <a:rPr lang="it-IT" sz="1600" dirty="0" smtClean="0"/>
              <a:t>rappresenta una metodologia strumentale per  l’analisi della</a:t>
            </a:r>
          </a:p>
          <a:p>
            <a:pPr lvl="0"/>
            <a:r>
              <a:rPr lang="it-IT" sz="1600" dirty="0" smtClean="0"/>
              <a:t>     realtà allo scopo di </a:t>
            </a:r>
            <a:r>
              <a:rPr lang="it-IT" sz="1600" b="1" dirty="0" smtClean="0">
                <a:solidFill>
                  <a:srgbClr val="FFFF00"/>
                </a:solidFill>
              </a:rPr>
              <a:t>trarne </a:t>
            </a:r>
            <a:r>
              <a:rPr lang="it-IT" sz="1600" b="1" i="1" dirty="0" smtClean="0">
                <a:solidFill>
                  <a:srgbClr val="FFFF00"/>
                </a:solidFill>
              </a:rPr>
              <a:t>leggi e relazioni</a:t>
            </a:r>
            <a:r>
              <a:rPr lang="it-IT" sz="1600" b="1" dirty="0" smtClean="0">
                <a:solidFill>
                  <a:srgbClr val="FFFF00"/>
                </a:solidFill>
              </a:rPr>
              <a:t> tra </a:t>
            </a:r>
            <a:r>
              <a:rPr lang="it-IT" sz="1600" b="1" i="1" dirty="0" smtClean="0">
                <a:solidFill>
                  <a:srgbClr val="FFFF00"/>
                </a:solidFill>
              </a:rPr>
              <a:t>fenomeni</a:t>
            </a:r>
            <a:r>
              <a:rPr lang="it-IT" sz="1600" b="1" dirty="0" smtClean="0">
                <a:solidFill>
                  <a:srgbClr val="FFFF00"/>
                </a:solidFill>
              </a:rPr>
              <a:t> </a:t>
            </a:r>
            <a:r>
              <a:rPr lang="it-IT" sz="1600" dirty="0" smtClean="0"/>
              <a:t>e si</a:t>
            </a:r>
          </a:p>
          <a:p>
            <a:pPr lvl="0"/>
            <a:r>
              <a:rPr lang="it-IT" sz="1600" dirty="0" smtClean="0"/>
              <a:t>     configura come un  momento importante della ricerca scientifica,</a:t>
            </a:r>
          </a:p>
          <a:p>
            <a:pPr lvl="0"/>
            <a:r>
              <a:rPr lang="it-IT" sz="1600" dirty="0" smtClean="0"/>
              <a:t>     della pianificazione economica e dell’azione   politica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28604" y="190472"/>
            <a:ext cx="5891022" cy="452441"/>
          </a:xfrm>
        </p:spPr>
        <p:txBody>
          <a:bodyPr>
            <a:normAutofit/>
          </a:bodyPr>
          <a:lstStyle/>
          <a:p>
            <a:pPr algn="ctr"/>
            <a:r>
              <a:rPr lang="it-IT" sz="1600" b="1" u="sng" dirty="0" smtClean="0"/>
              <a:t>LA STATISTICA E IL FENOMENO TURISTICO</a:t>
            </a:r>
            <a:endParaRPr lang="it-IT" sz="1600" dirty="0"/>
          </a:p>
        </p:txBody>
      </p:sp>
      <p:sp>
        <p:nvSpPr>
          <p:cNvPr id="1027" name="Oval 3"/>
          <p:cNvSpPr>
            <a:spLocks noChangeArrowheads="1"/>
          </p:cNvSpPr>
          <p:nvPr/>
        </p:nvSpPr>
        <p:spPr bwMode="auto">
          <a:xfrm>
            <a:off x="860427" y="1157263"/>
            <a:ext cx="1068377" cy="77153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Sociologia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>
            <a:off x="2428868" y="1071539"/>
            <a:ext cx="1143000" cy="85725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Geografia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29" name="Oval 5"/>
          <p:cNvSpPr>
            <a:spLocks noChangeArrowheads="1"/>
          </p:cNvSpPr>
          <p:nvPr/>
        </p:nvSpPr>
        <p:spPr bwMode="auto">
          <a:xfrm>
            <a:off x="3717926" y="1157264"/>
            <a:ext cx="1354149" cy="70009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Antropologia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Oval 6"/>
          <p:cNvSpPr>
            <a:spLocks noChangeArrowheads="1"/>
          </p:cNvSpPr>
          <p:nvPr/>
        </p:nvSpPr>
        <p:spPr bwMode="auto">
          <a:xfrm>
            <a:off x="5203827" y="2328839"/>
            <a:ext cx="1082695" cy="74296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Psicologia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1774825" y="3186089"/>
            <a:ext cx="3086100" cy="2809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Modus intellegendi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2574925" y="2614587"/>
            <a:ext cx="0" cy="5715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032125" y="1928787"/>
            <a:ext cx="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4356100" y="1928787"/>
            <a:ext cx="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631825" y="3414687"/>
            <a:ext cx="1143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631825" y="3071787"/>
            <a:ext cx="0" cy="3429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1431925" y="1973239"/>
            <a:ext cx="0" cy="64135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1431925" y="2614587"/>
            <a:ext cx="1143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5775325" y="3071787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 flipH="1">
            <a:off x="4860925" y="3300387"/>
            <a:ext cx="914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426075" y="1014390"/>
            <a:ext cx="1438275" cy="719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Il turismo implica che le persone sperimentino mutamenti rispetto alla vita quotidiana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cxnSp>
        <p:nvCxnSpPr>
          <p:cNvPr id="1042" name="AutoShape 18"/>
          <p:cNvCxnSpPr>
            <a:cxnSpLocks noChangeShapeType="1"/>
          </p:cNvCxnSpPr>
          <p:nvPr/>
        </p:nvCxnSpPr>
        <p:spPr bwMode="auto">
          <a:xfrm flipH="1">
            <a:off x="5089527" y="1428726"/>
            <a:ext cx="336550" cy="47625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043" name="AutoShape 19"/>
          <p:cNvCxnSpPr>
            <a:cxnSpLocks noChangeShapeType="1"/>
            <a:endCxn id="1030" idx="0"/>
          </p:cNvCxnSpPr>
          <p:nvPr/>
        </p:nvCxnSpPr>
        <p:spPr bwMode="auto">
          <a:xfrm rot="5400000">
            <a:off x="5611818" y="1866880"/>
            <a:ext cx="595315" cy="328602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121027" y="2011337"/>
            <a:ext cx="1120775" cy="7223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Il turismo è prima di tutto uno sfruttamento del territorio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cxnSp>
        <p:nvCxnSpPr>
          <p:cNvPr id="1045" name="AutoShape 21"/>
          <p:cNvCxnSpPr>
            <a:cxnSpLocks noChangeShapeType="1"/>
          </p:cNvCxnSpPr>
          <p:nvPr/>
        </p:nvCxnSpPr>
        <p:spPr bwMode="auto">
          <a:xfrm flipH="1" flipV="1">
            <a:off x="3375027" y="1800200"/>
            <a:ext cx="174625" cy="211139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026" name="Oval 2"/>
          <p:cNvSpPr>
            <a:spLocks noChangeArrowheads="1"/>
          </p:cNvSpPr>
          <p:nvPr/>
        </p:nvSpPr>
        <p:spPr bwMode="auto">
          <a:xfrm>
            <a:off x="60327" y="2239937"/>
            <a:ext cx="1082659" cy="76042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Economia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69" name="Oval 45"/>
          <p:cNvSpPr>
            <a:spLocks noChangeArrowheads="1"/>
          </p:cNvSpPr>
          <p:nvPr/>
        </p:nvSpPr>
        <p:spPr bwMode="auto">
          <a:xfrm>
            <a:off x="3714753" y="5491180"/>
            <a:ext cx="1400152" cy="72389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Pianificazione urbana e territoria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le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70" name="Oval 46"/>
          <p:cNvSpPr>
            <a:spLocks noChangeArrowheads="1"/>
          </p:cNvSpPr>
          <p:nvPr/>
        </p:nvSpPr>
        <p:spPr bwMode="auto">
          <a:xfrm>
            <a:off x="1428736" y="5500695"/>
            <a:ext cx="1071570" cy="71438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Gestione dei servizi turistici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71" name="Oval 47"/>
          <p:cNvSpPr>
            <a:spLocks noChangeArrowheads="1"/>
          </p:cNvSpPr>
          <p:nvPr/>
        </p:nvSpPr>
        <p:spPr bwMode="auto">
          <a:xfrm>
            <a:off x="214291" y="5033979"/>
            <a:ext cx="1143008" cy="75246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Marketing del turismo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72" name="Oval 48"/>
          <p:cNvSpPr>
            <a:spLocks noChangeArrowheads="1"/>
          </p:cNvSpPr>
          <p:nvPr/>
        </p:nvSpPr>
        <p:spPr bwMode="auto">
          <a:xfrm>
            <a:off x="5214951" y="5605477"/>
            <a:ext cx="1271554" cy="68103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Politica economica turistica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 flipV="1">
            <a:off x="4429104" y="5033977"/>
            <a:ext cx="0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77" name="Line 53"/>
          <p:cNvSpPr>
            <a:spLocks noChangeShapeType="1"/>
          </p:cNvSpPr>
          <p:nvPr/>
        </p:nvSpPr>
        <p:spPr bwMode="auto">
          <a:xfrm flipV="1">
            <a:off x="5915004" y="5000628"/>
            <a:ext cx="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78" name="Line 54"/>
          <p:cNvSpPr>
            <a:spLocks noChangeShapeType="1"/>
          </p:cNvSpPr>
          <p:nvPr/>
        </p:nvSpPr>
        <p:spPr bwMode="auto">
          <a:xfrm flipH="1">
            <a:off x="5686404" y="5000628"/>
            <a:ext cx="228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>
            <a:off x="1142985" y="4376739"/>
            <a:ext cx="3571900" cy="266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Script MT Bold" pitchFamily="66" charset="0"/>
              </a:rPr>
              <a:t>Lo sviluppo del turismo ha determinato la necessità di nuove operati</a:t>
            </a:r>
            <a:r>
              <a:rPr kumimoji="0" lang="it-IT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vit</a:t>
            </a:r>
            <a:r>
              <a:rPr kumimoji="0" lang="it-IT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à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1800208" y="3881436"/>
            <a:ext cx="3429000" cy="404813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Statistica del turism</a:t>
            </a:r>
            <a:r>
              <a:rPr kumimoji="0" lang="it-IT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o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3" name="Line 59"/>
          <p:cNvSpPr>
            <a:spLocks noChangeShapeType="1"/>
          </p:cNvSpPr>
          <p:nvPr/>
        </p:nvSpPr>
        <p:spPr bwMode="auto">
          <a:xfrm>
            <a:off x="785794" y="4772028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2571744" y="4729166"/>
            <a:ext cx="30861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Modus operandi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85" name="AutoShape 61"/>
          <p:cNvSpPr>
            <a:spLocks noChangeArrowheads="1"/>
          </p:cNvSpPr>
          <p:nvPr/>
        </p:nvSpPr>
        <p:spPr bwMode="auto">
          <a:xfrm>
            <a:off x="1857364" y="3357557"/>
            <a:ext cx="228600" cy="595313"/>
          </a:xfrm>
          <a:prstGeom prst="upArrow">
            <a:avLst>
              <a:gd name="adj1" fmla="val 50000"/>
              <a:gd name="adj2" fmla="val 65104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2214555" y="3490905"/>
            <a:ext cx="4500562" cy="3667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Script MT Bold" pitchFamily="66" charset="0"/>
              </a:rPr>
              <a:t>L’enorme sviluppo del fenomeno turistico ha fatto sì che si sviluppassero nell’ambito delle scienze umane e sociali discipline autonome</a:t>
            </a:r>
          </a:p>
        </p:txBody>
      </p:sp>
      <p:sp>
        <p:nvSpPr>
          <p:cNvPr id="65" name="AutoShape 61"/>
          <p:cNvSpPr>
            <a:spLocks noChangeArrowheads="1"/>
          </p:cNvSpPr>
          <p:nvPr/>
        </p:nvSpPr>
        <p:spPr bwMode="auto">
          <a:xfrm flipV="1">
            <a:off x="4724408" y="4143373"/>
            <a:ext cx="276228" cy="642943"/>
          </a:xfrm>
          <a:prstGeom prst="upArrow">
            <a:avLst>
              <a:gd name="adj1" fmla="val 50000"/>
              <a:gd name="adj2" fmla="val 65104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67" name="Connettore 2 66"/>
          <p:cNvCxnSpPr>
            <a:stCxn id="1083" idx="0"/>
          </p:cNvCxnSpPr>
          <p:nvPr/>
        </p:nvCxnSpPr>
        <p:spPr>
          <a:xfrm rot="16200000" flipH="1">
            <a:off x="1671627" y="3886197"/>
            <a:ext cx="14287" cy="178595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1 69"/>
          <p:cNvCxnSpPr/>
          <p:nvPr/>
        </p:nvCxnSpPr>
        <p:spPr>
          <a:xfrm>
            <a:off x="1928802" y="5267321"/>
            <a:ext cx="1585902" cy="190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Line 59"/>
          <p:cNvSpPr>
            <a:spLocks noChangeShapeType="1"/>
          </p:cNvSpPr>
          <p:nvPr/>
        </p:nvSpPr>
        <p:spPr bwMode="auto">
          <a:xfrm>
            <a:off x="1928802" y="5272093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77" name="Connettore 2 76"/>
          <p:cNvCxnSpPr/>
          <p:nvPr/>
        </p:nvCxnSpPr>
        <p:spPr>
          <a:xfrm rot="5400000" flipH="1" flipV="1">
            <a:off x="3393281" y="5179223"/>
            <a:ext cx="214315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7" name="AutoShape 63"/>
          <p:cNvSpPr>
            <a:spLocks noChangeArrowheads="1"/>
          </p:cNvSpPr>
          <p:nvPr/>
        </p:nvSpPr>
        <p:spPr bwMode="auto">
          <a:xfrm>
            <a:off x="214290" y="6357951"/>
            <a:ext cx="2971800" cy="7143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Imprese turistiche (tour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operator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, albergatori, organizzatori culturali, ristoratori,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commercianti…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)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88" name="AutoShape 64"/>
          <p:cNvSpPr>
            <a:spLocks noChangeArrowheads="1"/>
          </p:cNvSpPr>
          <p:nvPr/>
        </p:nvSpPr>
        <p:spPr bwMode="auto">
          <a:xfrm>
            <a:off x="3757590" y="6357951"/>
            <a:ext cx="2971800" cy="57150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Governo, Regioni, Pubblica Amministrazione, Enti locali, Aziende Autonome </a:t>
            </a:r>
            <a:r>
              <a:rPr kumimoji="0" lang="it-IT" sz="11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locali…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1089" name="AutoShape 65"/>
          <p:cNvSpPr>
            <a:spLocks noChangeArrowheads="1"/>
          </p:cNvSpPr>
          <p:nvPr/>
        </p:nvSpPr>
        <p:spPr bwMode="auto">
          <a:xfrm>
            <a:off x="3286126" y="6929457"/>
            <a:ext cx="368300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352403" y="8005784"/>
            <a:ext cx="6286500" cy="6381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La 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Statistica del turismo si deve porre come “cassetta degli attrezzi” ideale per tutti coloro che </a:t>
            </a:r>
            <a:r>
              <a:rPr kumimoji="0" lang="it-IT" sz="11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lavorano 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in campo turistico, sia che si tratti di studiosi , sia per chi lavora “</a:t>
            </a:r>
            <a:r>
              <a:rPr kumimoji="0" lang="it-IT" sz="11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per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” e “</a:t>
            </a:r>
            <a:r>
              <a:rPr kumimoji="0" lang="it-IT" sz="11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dentro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” il turismo, ed assume una funzione “</a:t>
            </a:r>
            <a:r>
              <a:rPr kumimoji="0" lang="it-IT" sz="11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di cardine</a:t>
            </a:r>
            <a:r>
              <a:rPr kumimoji="0" lang="it-IT" sz="11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</a:rPr>
              <a:t>”</a:t>
            </a:r>
            <a:endParaRPr kumimoji="0" lang="it-IT" sz="1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285728" y="7286646"/>
            <a:ext cx="6438900" cy="342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Il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kumimoji="0" lang="it-IT" sz="11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turismo è quindi un fenomeno complesso che investe molteplici aspetti della vita sociale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84" name="AutoShape 65"/>
          <p:cNvSpPr>
            <a:spLocks noChangeArrowheads="1"/>
          </p:cNvSpPr>
          <p:nvPr/>
        </p:nvSpPr>
        <p:spPr bwMode="auto">
          <a:xfrm>
            <a:off x="3286126" y="7643837"/>
            <a:ext cx="368300" cy="358775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1028" grpId="0" animBg="1"/>
      <p:bldP spid="1029" grpId="0" animBg="1"/>
      <p:bldP spid="1030" grpId="0" animBg="1"/>
      <p:bldP spid="1031" grpId="0" animBg="1"/>
      <p:bldP spid="1032" grpId="0" animBg="1"/>
      <p:bldP spid="1033" grpId="0" animBg="1"/>
      <p:bldP spid="1034" grpId="0" animBg="1"/>
      <p:bldP spid="1035" grpId="0" animBg="1"/>
      <p:bldP spid="1036" grpId="0" animBg="1"/>
      <p:bldP spid="1037" grpId="0" animBg="1"/>
      <p:bldP spid="1038" grpId="0" animBg="1"/>
      <p:bldP spid="1039" grpId="0" animBg="1"/>
      <p:bldP spid="1040" grpId="0" animBg="1"/>
      <p:bldP spid="1041" grpId="0" animBg="1"/>
      <p:bldP spid="1044" grpId="0" animBg="1"/>
      <p:bldP spid="1026" grpId="0" animBg="1"/>
      <p:bldP spid="1069" grpId="0" animBg="1"/>
      <p:bldP spid="1070" grpId="0" animBg="1"/>
      <p:bldP spid="1071" grpId="0" animBg="1"/>
      <p:bldP spid="1072" grpId="0" animBg="1"/>
      <p:bldP spid="1075" grpId="0" animBg="1"/>
      <p:bldP spid="1077" grpId="0" animBg="1"/>
      <p:bldP spid="1078" grpId="0" animBg="1"/>
      <p:bldP spid="1081" grpId="0" animBg="1"/>
      <p:bldP spid="1082" grpId="0" animBg="1"/>
      <p:bldP spid="1083" grpId="0" animBg="1"/>
      <p:bldP spid="1084" grpId="0" animBg="1"/>
      <p:bldP spid="1085" grpId="0" animBg="1"/>
      <p:bldP spid="1086" grpId="0" animBg="1"/>
      <p:bldP spid="65" grpId="0" animBg="1"/>
      <p:bldP spid="75" grpId="0" animBg="1"/>
      <p:bldP spid="1087" grpId="0" animBg="1"/>
      <p:bldP spid="1088" grpId="0" animBg="1"/>
      <p:bldP spid="1089" grpId="0" animBg="1"/>
      <p:bldP spid="1090" grpId="0" animBg="1"/>
      <p:bldP spid="1091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428868" y="500034"/>
            <a:ext cx="214314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rgbClr val="FFFF00"/>
                </a:solidFill>
                <a:hlinkClick r:id="rId3" action="ppaction://hlinkpres?slideindex=1&amp;slidetitle="/>
              </a:rPr>
              <a:t>Definizione oggetto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285992" y="1071538"/>
            <a:ext cx="242889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Descrizione  dell’oggetto</a:t>
            </a:r>
            <a:endParaRPr lang="it-IT" sz="1600" dirty="0"/>
          </a:p>
        </p:txBody>
      </p:sp>
      <p:sp>
        <p:nvSpPr>
          <p:cNvPr id="8" name="Rettangolo 7"/>
          <p:cNvSpPr/>
          <p:nvPr/>
        </p:nvSpPr>
        <p:spPr>
          <a:xfrm>
            <a:off x="1000108" y="2285984"/>
            <a:ext cx="1357322" cy="571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Raccolta  Totale</a:t>
            </a:r>
            <a:endParaRPr lang="it-IT" sz="1400" dirty="0"/>
          </a:p>
        </p:txBody>
      </p:sp>
      <p:sp>
        <p:nvSpPr>
          <p:cNvPr id="9" name="Rettangolo 8"/>
          <p:cNvSpPr/>
          <p:nvPr/>
        </p:nvSpPr>
        <p:spPr>
          <a:xfrm>
            <a:off x="2714620" y="5643569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Sintesi dei Dati</a:t>
            </a:r>
            <a:endParaRPr lang="it-IT" sz="1400" dirty="0"/>
          </a:p>
        </p:txBody>
      </p:sp>
      <p:sp>
        <p:nvSpPr>
          <p:cNvPr id="10" name="Rettangolo 9"/>
          <p:cNvSpPr/>
          <p:nvPr/>
        </p:nvSpPr>
        <p:spPr>
          <a:xfrm>
            <a:off x="5000637" y="2357421"/>
            <a:ext cx="1214446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C000"/>
                </a:solidFill>
              </a:rPr>
              <a:t>Campione Casu</a:t>
            </a:r>
            <a:r>
              <a:rPr lang="it-IT" sz="1600" dirty="0" smtClean="0">
                <a:solidFill>
                  <a:srgbClr val="FFC000"/>
                </a:solidFill>
              </a:rPr>
              <a:t>ale</a:t>
            </a:r>
            <a:endParaRPr lang="it-IT" sz="1600" dirty="0">
              <a:solidFill>
                <a:srgbClr val="FFC0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429000" y="2357421"/>
            <a:ext cx="1214446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Campione preform</a:t>
            </a:r>
            <a:r>
              <a:rPr lang="it-IT" sz="1600" dirty="0" smtClean="0"/>
              <a:t>ato</a:t>
            </a:r>
            <a:endParaRPr lang="it-IT" sz="1600" dirty="0"/>
          </a:p>
        </p:txBody>
      </p:sp>
      <p:sp>
        <p:nvSpPr>
          <p:cNvPr id="12" name="Rettangolo 11"/>
          <p:cNvSpPr/>
          <p:nvPr/>
        </p:nvSpPr>
        <p:spPr>
          <a:xfrm>
            <a:off x="571480" y="1785919"/>
            <a:ext cx="6000792" cy="1214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642918" y="1500169"/>
            <a:ext cx="1714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hlinkClick r:id="rId4" action="ppaction://hlinkpres?slideindex=1&amp;slidetitle="/>
              </a:rPr>
              <a:t>Raccolta dei Dati</a:t>
            </a:r>
            <a:endParaRPr lang="it-IT" sz="1400" dirty="0"/>
          </a:p>
        </p:txBody>
      </p:sp>
      <p:sp>
        <p:nvSpPr>
          <p:cNvPr id="14" name="Rettangolo 13"/>
          <p:cNvSpPr/>
          <p:nvPr/>
        </p:nvSpPr>
        <p:spPr>
          <a:xfrm>
            <a:off x="2643183" y="4857753"/>
            <a:ext cx="1643074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Rappresentazione Grafica</a:t>
            </a:r>
            <a:endParaRPr lang="it-IT" sz="1400" dirty="0"/>
          </a:p>
        </p:txBody>
      </p:sp>
      <p:sp>
        <p:nvSpPr>
          <p:cNvPr id="15" name="Rettangolo 14"/>
          <p:cNvSpPr/>
          <p:nvPr/>
        </p:nvSpPr>
        <p:spPr>
          <a:xfrm>
            <a:off x="2714620" y="4071933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Sistemazione Dati in Tabelle</a:t>
            </a:r>
            <a:endParaRPr lang="it-IT" sz="1400" dirty="0"/>
          </a:p>
        </p:txBody>
      </p:sp>
      <p:sp>
        <p:nvSpPr>
          <p:cNvPr id="16" name="Rettangolo 15"/>
          <p:cNvSpPr/>
          <p:nvPr/>
        </p:nvSpPr>
        <p:spPr>
          <a:xfrm>
            <a:off x="2714620" y="3286117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Spoglio dei Dati</a:t>
            </a:r>
            <a:endParaRPr lang="it-IT" sz="1400" dirty="0"/>
          </a:p>
        </p:txBody>
      </p:sp>
      <p:sp>
        <p:nvSpPr>
          <p:cNvPr id="17" name="Rettangolo 16"/>
          <p:cNvSpPr/>
          <p:nvPr/>
        </p:nvSpPr>
        <p:spPr>
          <a:xfrm>
            <a:off x="4857760" y="4071933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C000"/>
                </a:solidFill>
              </a:rPr>
              <a:t>Stime per intervalli</a:t>
            </a:r>
            <a:endParaRPr lang="it-IT" sz="1400" dirty="0">
              <a:solidFill>
                <a:srgbClr val="FFC000"/>
              </a:solidFill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4857760" y="3286117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C000"/>
                </a:solidFill>
              </a:rPr>
              <a:t>Stime puntuali</a:t>
            </a:r>
            <a:endParaRPr lang="it-IT" sz="1400" dirty="0">
              <a:solidFill>
                <a:srgbClr val="FFC000"/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57168" y="428597"/>
            <a:ext cx="6357982" cy="6215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4714884" y="1643043"/>
            <a:ext cx="1928826" cy="471490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3286125" y="2214547"/>
            <a:ext cx="3143272" cy="714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3286125" y="1857358"/>
            <a:ext cx="3143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Raccolta per Campione</a:t>
            </a:r>
            <a:endParaRPr lang="it-IT" sz="1400" dirty="0"/>
          </a:p>
        </p:txBody>
      </p:sp>
      <p:sp>
        <p:nvSpPr>
          <p:cNvPr id="23" name="Rettangolo 22"/>
          <p:cNvSpPr/>
          <p:nvPr/>
        </p:nvSpPr>
        <p:spPr>
          <a:xfrm>
            <a:off x="785794" y="6715140"/>
            <a:ext cx="5572164" cy="228601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1285860" y="7072331"/>
            <a:ext cx="4429156" cy="7048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1571612" y="7215205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FF00"/>
                </a:solidFill>
              </a:rPr>
              <a:t>Modelli Probabilistici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3929066" y="7215205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FF00"/>
                </a:solidFill>
              </a:rPr>
              <a:t>Modelli non Probabilistici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2786058" y="8072461"/>
            <a:ext cx="1500198" cy="5000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FF00"/>
                </a:solidFill>
              </a:rPr>
              <a:t>Interpretazione dei Risultati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0" y="1285854"/>
            <a:ext cx="357166" cy="4357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it-IT" sz="1400" dirty="0" smtClean="0">
                <a:solidFill>
                  <a:schemeClr val="tx1"/>
                </a:solidFill>
              </a:rPr>
              <a:t>Statistica  Descrittiva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4786324" y="6000760"/>
            <a:ext cx="178595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C000"/>
                </a:solidFill>
              </a:rPr>
              <a:t>Inferenza Statistica </a:t>
            </a:r>
            <a:endParaRPr lang="it-IT" sz="1400" dirty="0">
              <a:solidFill>
                <a:srgbClr val="FFC000"/>
              </a:solidFill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1357300" y="6786577"/>
            <a:ext cx="4357718" cy="214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FF00"/>
                </a:solidFill>
              </a:rPr>
              <a:t>Determinazione dei     Modelli Matematici</a:t>
            </a:r>
            <a:endParaRPr lang="it-IT" sz="1400" dirty="0">
              <a:solidFill>
                <a:srgbClr val="FFFF00"/>
              </a:solidFill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1571613" y="8715406"/>
            <a:ext cx="4000528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>
                <a:solidFill>
                  <a:srgbClr val="FFFF00"/>
                </a:solidFill>
              </a:rPr>
              <a:t>Statistica Investigativa</a:t>
            </a:r>
            <a:endParaRPr lang="it-IT" sz="1400" dirty="0">
              <a:solidFill>
                <a:srgbClr val="FFFF00"/>
              </a:solidFill>
            </a:endParaRPr>
          </a:p>
        </p:txBody>
      </p:sp>
      <p:cxnSp>
        <p:nvCxnSpPr>
          <p:cNvPr id="33" name="Connettore 1 32"/>
          <p:cNvCxnSpPr>
            <a:stCxn id="4" idx="2"/>
            <a:endCxn id="5" idx="0"/>
          </p:cNvCxnSpPr>
          <p:nvPr/>
        </p:nvCxnSpPr>
        <p:spPr>
          <a:xfrm rot="5400000">
            <a:off x="3368575" y="939674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 rot="5400000">
            <a:off x="3369371" y="1581823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 rot="5400000">
            <a:off x="3367782" y="3153459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 rot="5400000">
            <a:off x="3369372" y="3917254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 rot="5400000">
            <a:off x="3367783" y="4681046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 rot="5400000">
            <a:off x="3369372" y="5488890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/>
          <p:cNvCxnSpPr/>
          <p:nvPr/>
        </p:nvCxnSpPr>
        <p:spPr>
          <a:xfrm rot="5400000">
            <a:off x="3369372" y="7917782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/>
          <p:nvPr/>
        </p:nvCxnSpPr>
        <p:spPr>
          <a:xfrm rot="5400000">
            <a:off x="3035299" y="6585167"/>
            <a:ext cx="928695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/>
          <p:cNvCxnSpPr/>
          <p:nvPr/>
        </p:nvCxnSpPr>
        <p:spPr>
          <a:xfrm rot="5400000">
            <a:off x="5439484" y="3917254"/>
            <a:ext cx="2637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51"/>
          <p:cNvCxnSpPr/>
          <p:nvPr/>
        </p:nvCxnSpPr>
        <p:spPr>
          <a:xfrm rot="5400000">
            <a:off x="4429925" y="5050044"/>
            <a:ext cx="999339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/>
          <p:nvPr/>
        </p:nvCxnSpPr>
        <p:spPr>
          <a:xfrm rot="10800000">
            <a:off x="3429000" y="5550110"/>
            <a:ext cx="150019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57"/>
          <p:cNvCxnSpPr/>
          <p:nvPr/>
        </p:nvCxnSpPr>
        <p:spPr>
          <a:xfrm rot="5400000">
            <a:off x="5035560" y="5513595"/>
            <a:ext cx="192882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 rot="10800000">
            <a:off x="3429000" y="6478803"/>
            <a:ext cx="257176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1 65"/>
          <p:cNvCxnSpPr/>
          <p:nvPr/>
        </p:nvCxnSpPr>
        <p:spPr>
          <a:xfrm>
            <a:off x="4214820" y="5907299"/>
            <a:ext cx="164307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1 68"/>
          <p:cNvCxnSpPr/>
          <p:nvPr/>
        </p:nvCxnSpPr>
        <p:spPr>
          <a:xfrm rot="5400000">
            <a:off x="4821249" y="6943151"/>
            <a:ext cx="207170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>
          <a:xfrm rot="10800000">
            <a:off x="3500439" y="7977411"/>
            <a:ext cx="235745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1 75"/>
          <p:cNvCxnSpPr/>
          <p:nvPr/>
        </p:nvCxnSpPr>
        <p:spPr>
          <a:xfrm rot="10800000">
            <a:off x="571480" y="8285190"/>
            <a:ext cx="221457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77"/>
          <p:cNvCxnSpPr/>
          <p:nvPr/>
        </p:nvCxnSpPr>
        <p:spPr>
          <a:xfrm rot="5400000" flipH="1" flipV="1">
            <a:off x="-3060846" y="4560989"/>
            <a:ext cx="7336091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/>
          <p:nvPr/>
        </p:nvCxnSpPr>
        <p:spPr>
          <a:xfrm>
            <a:off x="642919" y="905051"/>
            <a:ext cx="285752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sellaDiTesto 82"/>
          <p:cNvSpPr txBox="1"/>
          <p:nvPr/>
        </p:nvSpPr>
        <p:spPr>
          <a:xfrm>
            <a:off x="357168" y="0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Sintesi delle Fasi dello Studio di un Fenomeno</a:t>
            </a:r>
            <a:endParaRPr lang="it-IT" b="1" dirty="0">
              <a:solidFill>
                <a:srgbClr val="FFFF00"/>
              </a:solidFill>
            </a:endParaRPr>
          </a:p>
        </p:txBody>
      </p:sp>
      <p:cxnSp>
        <p:nvCxnSpPr>
          <p:cNvPr id="104" name="Connettore 1 103"/>
          <p:cNvCxnSpPr/>
          <p:nvPr/>
        </p:nvCxnSpPr>
        <p:spPr>
          <a:xfrm rot="5400000">
            <a:off x="5321312" y="3106727"/>
            <a:ext cx="500067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ttangolo 50"/>
          <p:cNvSpPr/>
          <p:nvPr/>
        </p:nvSpPr>
        <p:spPr>
          <a:xfrm>
            <a:off x="4643446" y="500034"/>
            <a:ext cx="14287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  <a:hlinkClick r:id="rId3" action="ppaction://hlinkpres?slideindex=1&amp;slidetitle="/>
              </a:rPr>
              <a:t>1</a:t>
            </a:r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53" name="Rettangolo 52"/>
          <p:cNvSpPr/>
          <p:nvPr/>
        </p:nvSpPr>
        <p:spPr>
          <a:xfrm>
            <a:off x="4929198" y="500034"/>
            <a:ext cx="142876" cy="2857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  <a:hlinkClick r:id="rId5" action="ppaction://hlinkpres?slideindex=1&amp;slidetitle="/>
              </a:rPr>
              <a:t>2</a:t>
            </a:r>
            <a:endParaRPr lang="it-IT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/>
      <p:bldP spid="13" grpId="1"/>
      <p:bldP spid="14" grpId="0" animBg="1"/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0" grpId="0"/>
      <p:bldP spid="31" grpId="0"/>
      <p:bldP spid="51" grpId="0" animBg="1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595</TotalTime>
  <Words>880</Words>
  <Application>Microsoft Office PowerPoint</Application>
  <PresentationFormat>Presentazione su schermo (4:3)</PresentationFormat>
  <Paragraphs>116</Paragraphs>
  <Slides>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Equinozio</vt:lpstr>
      <vt:lpstr>Diapositiva 1</vt:lpstr>
      <vt:lpstr>Diapositiva 2</vt:lpstr>
      <vt:lpstr>Diapositiva 3</vt:lpstr>
      <vt:lpstr>Cos’è la Statistica </vt:lpstr>
      <vt:lpstr>Diapositiva 5</vt:lpstr>
      <vt:lpstr>Diapositiva 6</vt:lpstr>
      <vt:lpstr>Diapositiva 7</vt:lpstr>
      <vt:lpstr>Diapositiva 8</vt:lpstr>
    </vt:vector>
  </TitlesOfParts>
  <Company>utente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62</cp:revision>
  <dcterms:created xsi:type="dcterms:W3CDTF">2011-01-24T16:56:09Z</dcterms:created>
  <dcterms:modified xsi:type="dcterms:W3CDTF">2011-02-11T15:00:06Z</dcterms:modified>
</cp:coreProperties>
</file>