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slides/slide8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322" r:id="rId3"/>
    <p:sldId id="257" r:id="rId4"/>
    <p:sldId id="258" r:id="rId5"/>
    <p:sldId id="259" r:id="rId6"/>
    <p:sldId id="260" r:id="rId7"/>
    <p:sldId id="338" r:id="rId8"/>
    <p:sldId id="261" r:id="rId9"/>
    <p:sldId id="262" r:id="rId10"/>
    <p:sldId id="263" r:id="rId11"/>
    <p:sldId id="339" r:id="rId12"/>
    <p:sldId id="264" r:id="rId13"/>
    <p:sldId id="325" r:id="rId14"/>
    <p:sldId id="323" r:id="rId15"/>
    <p:sldId id="265" r:id="rId16"/>
    <p:sldId id="332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328" r:id="rId31"/>
    <p:sldId id="326" r:id="rId32"/>
    <p:sldId id="327" r:id="rId33"/>
    <p:sldId id="280" r:id="rId34"/>
    <p:sldId id="281" r:id="rId35"/>
    <p:sldId id="282" r:id="rId36"/>
    <p:sldId id="283" r:id="rId37"/>
    <p:sldId id="284" r:id="rId38"/>
    <p:sldId id="286" r:id="rId39"/>
    <p:sldId id="287" r:id="rId40"/>
    <p:sldId id="285" r:id="rId41"/>
    <p:sldId id="288" r:id="rId42"/>
    <p:sldId id="330" r:id="rId43"/>
    <p:sldId id="331" r:id="rId44"/>
    <p:sldId id="289" r:id="rId45"/>
    <p:sldId id="290" r:id="rId46"/>
    <p:sldId id="291" r:id="rId47"/>
    <p:sldId id="292" r:id="rId48"/>
    <p:sldId id="293" r:id="rId49"/>
    <p:sldId id="294" r:id="rId50"/>
    <p:sldId id="295" r:id="rId51"/>
    <p:sldId id="296" r:id="rId52"/>
    <p:sldId id="297" r:id="rId53"/>
    <p:sldId id="298" r:id="rId54"/>
    <p:sldId id="299" r:id="rId55"/>
    <p:sldId id="300" r:id="rId56"/>
    <p:sldId id="301" r:id="rId57"/>
    <p:sldId id="302" r:id="rId58"/>
    <p:sldId id="303" r:id="rId59"/>
    <p:sldId id="329" r:id="rId60"/>
    <p:sldId id="304" r:id="rId61"/>
    <p:sldId id="305" r:id="rId62"/>
    <p:sldId id="340" r:id="rId63"/>
    <p:sldId id="306" r:id="rId64"/>
    <p:sldId id="307" r:id="rId65"/>
    <p:sldId id="308" r:id="rId66"/>
    <p:sldId id="309" r:id="rId67"/>
    <p:sldId id="310" r:id="rId68"/>
    <p:sldId id="311" r:id="rId69"/>
    <p:sldId id="312" r:id="rId70"/>
    <p:sldId id="313" r:id="rId71"/>
    <p:sldId id="314" r:id="rId72"/>
    <p:sldId id="315" r:id="rId73"/>
    <p:sldId id="316" r:id="rId74"/>
    <p:sldId id="317" r:id="rId75"/>
    <p:sldId id="333" r:id="rId76"/>
    <p:sldId id="318" r:id="rId77"/>
    <p:sldId id="319" r:id="rId78"/>
    <p:sldId id="334" r:id="rId79"/>
    <p:sldId id="320" r:id="rId80"/>
    <p:sldId id="321" r:id="rId81"/>
    <p:sldId id="335" r:id="rId82"/>
    <p:sldId id="337" r:id="rId8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2" d="100"/>
          <a:sy n="22" d="100"/>
        </p:scale>
        <p:origin x="-12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ttangolo arrotondato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olo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0" name="Sottotitolo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19" name="Segnaposto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D6C4BD-42FD-4FF2-8117-381684FE6D98}" type="datetimeFigureOut">
              <a:rPr lang="it-IT" smtClean="0"/>
              <a:pPr/>
              <a:t>05/05/2014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00E9B9-D4AE-4C85-AC77-08E40FC5AA1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D6C4BD-42FD-4FF2-8117-381684FE6D98}" type="datetimeFigureOut">
              <a:rPr lang="it-IT" smtClean="0"/>
              <a:pPr/>
              <a:t>05/05/2014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00E9B9-D4AE-4C85-AC77-08E40FC5AA1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arrotondato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tangolo arrotondato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D6C4BD-42FD-4FF2-8117-381684FE6D98}" type="datetimeFigureOut">
              <a:rPr lang="it-IT" smtClean="0"/>
              <a:pPr/>
              <a:t>05/05/2014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00E9B9-D4AE-4C85-AC77-08E40FC5AA1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D6C4BD-42FD-4FF2-8117-381684FE6D98}" type="datetimeFigureOut">
              <a:rPr lang="it-IT" smtClean="0"/>
              <a:pPr/>
              <a:t>05/05/2014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00E9B9-D4AE-4C85-AC77-08E40FC5AA1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D6C4BD-42FD-4FF2-8117-381684FE6D98}" type="datetimeFigureOut">
              <a:rPr lang="it-IT" smtClean="0"/>
              <a:pPr/>
              <a:t>05/05/2014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00E9B9-D4AE-4C85-AC77-08E40FC5AA1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D6C4BD-42FD-4FF2-8117-381684FE6D98}" type="datetimeFigureOut">
              <a:rPr lang="it-IT" smtClean="0"/>
              <a:pPr/>
              <a:t>05/05/2014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00E9B9-D4AE-4C85-AC77-08E40FC5AA1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D6C4BD-42FD-4FF2-8117-381684FE6D98}" type="datetimeFigureOut">
              <a:rPr lang="it-IT" smtClean="0"/>
              <a:pPr/>
              <a:t>05/05/2014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00E9B9-D4AE-4C85-AC77-08E40FC5AA1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D6C4BD-42FD-4FF2-8117-381684FE6D98}" type="datetimeFigureOut">
              <a:rPr lang="it-IT" smtClean="0"/>
              <a:pPr/>
              <a:t>05/05/2014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00E9B9-D4AE-4C85-AC77-08E40FC5AA1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rrotonda singolo angolo rettangolo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D6C4BD-42FD-4FF2-8117-381684FE6D98}" type="datetimeFigureOut">
              <a:rPr lang="it-IT" smtClean="0"/>
              <a:pPr/>
              <a:t>05/05/2014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00E9B9-D4AE-4C85-AC77-08E40FC5AA17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smtClean="0"/>
              <a:t>Fare clic sull'icona per inserire un'immagine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D6C4BD-42FD-4FF2-8117-381684FE6D98}" type="datetimeFigureOut">
              <a:rPr lang="it-IT" smtClean="0"/>
              <a:pPr/>
              <a:t>05/05/2014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00E9B9-D4AE-4C85-AC77-08E40FC5AA1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D6C4BD-42FD-4FF2-8117-381684FE6D98}" type="datetimeFigureOut">
              <a:rPr lang="it-IT" smtClean="0"/>
              <a:pPr/>
              <a:t>05/05/2014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00E9B9-D4AE-4C85-AC77-08E40FC5AA1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tangolo arrotondato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Segnaposto titolo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5" name="Segnaposto data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ED6C4BD-42FD-4FF2-8117-381684FE6D98}" type="datetimeFigureOut">
              <a:rPr lang="it-IT" smtClean="0"/>
              <a:pPr/>
              <a:t>05/05/2014</a:t>
            </a:fld>
            <a:endParaRPr lang="it-IT"/>
          </a:p>
        </p:txBody>
      </p:sp>
      <p:sp>
        <p:nvSpPr>
          <p:cNvPr id="18" name="Segnaposto piè di pagina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800E9B9-D4AE-4C85-AC77-08E40FC5AA1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954759"/>
          </a:xfrm>
        </p:spPr>
        <p:txBody>
          <a:bodyPr/>
          <a:lstStyle/>
          <a:p>
            <a:r>
              <a:rPr lang="it-IT" i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Per una pedagogia della politica</a:t>
            </a:r>
            <a:br>
              <a:rPr lang="it-IT" i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</a:br>
            <a:r>
              <a:rPr lang="it-IT" i="1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/>
            </a:r>
            <a:br>
              <a:rPr lang="it-IT" i="1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</a:br>
            <a:r>
              <a:rPr lang="it-IT" sz="1800" i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(di F.M. </a:t>
            </a:r>
            <a:r>
              <a:rPr lang="it-IT" sz="1800" i="1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Sirignano</a:t>
            </a:r>
            <a:r>
              <a:rPr lang="it-IT" sz="1800" i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)</a:t>
            </a:r>
            <a:endParaRPr lang="it-IT" sz="1800" i="1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73536" cy="5562944"/>
          </a:xfrm>
        </p:spPr>
        <p:txBody>
          <a:bodyPr/>
          <a:lstStyle/>
          <a:p>
            <a:pPr>
              <a:buNone/>
            </a:pPr>
            <a:endParaRPr lang="it-IT" dirty="0" smtClean="0"/>
          </a:p>
          <a:p>
            <a:endParaRPr lang="it-IT" dirty="0" smtClean="0"/>
          </a:p>
          <a:p>
            <a:r>
              <a:rPr lang="it-IT" sz="3500" dirty="0" smtClean="0">
                <a:solidFill>
                  <a:srgbClr val="FF0000"/>
                </a:solidFill>
                <a:latin typeface="Script MT Bold" pitchFamily="66" charset="0"/>
              </a:rPr>
              <a:t>“Il lungo itinerario </a:t>
            </a:r>
            <a:r>
              <a:rPr lang="it-IT" sz="3500" dirty="0" err="1" smtClean="0">
                <a:solidFill>
                  <a:srgbClr val="FF0000"/>
                </a:solidFill>
                <a:latin typeface="Script MT Bold" pitchFamily="66" charset="0"/>
              </a:rPr>
              <a:t>storico-teorico</a:t>
            </a:r>
            <a:r>
              <a:rPr lang="it-IT" sz="3500" dirty="0" smtClean="0">
                <a:solidFill>
                  <a:srgbClr val="FF0000"/>
                </a:solidFill>
                <a:latin typeface="Script MT Bold" pitchFamily="66" charset="0"/>
              </a:rPr>
              <a:t> della riflessione pedagogica, dalla </a:t>
            </a:r>
            <a:r>
              <a:rPr lang="it-IT" sz="3500" i="1" dirty="0" err="1" smtClean="0">
                <a:solidFill>
                  <a:srgbClr val="FF0000"/>
                </a:solidFill>
                <a:latin typeface="Script MT Bold" pitchFamily="66" charset="0"/>
              </a:rPr>
              <a:t>paideia</a:t>
            </a:r>
            <a:r>
              <a:rPr lang="it-IT" sz="3500" dirty="0" smtClean="0">
                <a:solidFill>
                  <a:srgbClr val="FF0000"/>
                </a:solidFill>
                <a:latin typeface="Script MT Bold" pitchFamily="66" charset="0"/>
              </a:rPr>
              <a:t> greca alla </a:t>
            </a:r>
            <a:r>
              <a:rPr lang="it-IT" sz="3500" i="1" dirty="0" err="1" smtClean="0">
                <a:solidFill>
                  <a:srgbClr val="FF0000"/>
                </a:solidFill>
                <a:latin typeface="Script MT Bold" pitchFamily="66" charset="0"/>
              </a:rPr>
              <a:t>paideia</a:t>
            </a:r>
            <a:r>
              <a:rPr lang="it-IT" sz="3500" i="1" dirty="0" smtClean="0">
                <a:solidFill>
                  <a:srgbClr val="FF0000"/>
                </a:solidFill>
                <a:latin typeface="Script MT Bold" pitchFamily="66" charset="0"/>
              </a:rPr>
              <a:t> </a:t>
            </a:r>
            <a:r>
              <a:rPr lang="it-IT" sz="3500" dirty="0" smtClean="0">
                <a:solidFill>
                  <a:srgbClr val="FF0000"/>
                </a:solidFill>
                <a:latin typeface="Script MT Bold" pitchFamily="66" charset="0"/>
              </a:rPr>
              <a:t>scientifica, […] fa emergere l’intimo nesso che lega il sapere pedagogico alla politica”  (Ivi, p. 94)</a:t>
            </a:r>
            <a:endParaRPr lang="it-IT" sz="3500" dirty="0">
              <a:solidFill>
                <a:srgbClr val="FF0000"/>
              </a:solidFill>
              <a:latin typeface="Script MT Bold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476672"/>
            <a:ext cx="8183880" cy="568863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it-IT" sz="4300" dirty="0" smtClean="0">
                <a:solidFill>
                  <a:srgbClr val="002060"/>
                </a:solidFill>
                <a:latin typeface="Arial Rounded MT Bold" pitchFamily="34" charset="0"/>
              </a:rPr>
              <a:t>CAPITOLO I</a:t>
            </a:r>
          </a:p>
          <a:p>
            <a:endParaRPr lang="it-IT" sz="43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>
              <a:buNone/>
            </a:pPr>
            <a:r>
              <a:rPr lang="it-IT" sz="4300" i="1" dirty="0" smtClean="0">
                <a:solidFill>
                  <a:srgbClr val="002060"/>
                </a:solidFill>
                <a:latin typeface="Arial Rounded MT Bold" pitchFamily="34" charset="0"/>
              </a:rPr>
              <a:t>PEDAGOGIA-POLITICA: UN BINOMIO INDISSOLUBILE</a:t>
            </a:r>
            <a:endParaRPr lang="it-IT" sz="3900" i="1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pPr>
              <a:buNone/>
            </a:pPr>
            <a:endParaRPr lang="it-IT" sz="3900" i="1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pPr>
              <a:buNone/>
            </a:pPr>
            <a:r>
              <a:rPr lang="it-IT" sz="3900" i="1" dirty="0" smtClean="0">
                <a:solidFill>
                  <a:srgbClr val="FF0000"/>
                </a:solidFill>
                <a:latin typeface="Baskerville Old Face" pitchFamily="18" charset="0"/>
              </a:rPr>
              <a:t>LA GRECIA</a:t>
            </a:r>
          </a:p>
          <a:p>
            <a:pPr>
              <a:buNone/>
            </a:pPr>
            <a:endParaRPr lang="it-IT" sz="3900" i="1" dirty="0" smtClean="0"/>
          </a:p>
          <a:p>
            <a:r>
              <a:rPr lang="it-IT" dirty="0" smtClean="0"/>
              <a:t>A partire dalla </a:t>
            </a:r>
            <a:r>
              <a:rPr lang="it-IT" i="1" dirty="0" smtClean="0"/>
              <a:t>POLIS</a:t>
            </a:r>
            <a:r>
              <a:rPr lang="it-IT" dirty="0" smtClean="0"/>
              <a:t>: Atene nel V sec. a.C. attua per prima una forma di democrazia diretta;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  Già Tucidide definiva la polis </a:t>
            </a:r>
          </a:p>
          <a:p>
            <a:pPr algn="ctr">
              <a:buNone/>
            </a:pPr>
            <a:endParaRPr lang="it-IT" dirty="0" smtClean="0">
              <a:solidFill>
                <a:srgbClr val="00B050"/>
              </a:solidFill>
              <a:latin typeface="Aharoni" pitchFamily="2" charset="-79"/>
              <a:cs typeface="Aharoni" pitchFamily="2" charset="-79"/>
            </a:endParaRPr>
          </a:p>
          <a:p>
            <a:pPr algn="ctr">
              <a:buNone/>
            </a:pPr>
            <a:r>
              <a:rPr lang="it-IT" sz="3900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“UN’IMPRESA EDUCANTE”</a:t>
            </a:r>
          </a:p>
          <a:p>
            <a:pPr>
              <a:buNone/>
            </a:pPr>
            <a:r>
              <a:rPr lang="it-IT" dirty="0" smtClean="0"/>
              <a:t>                          </a:t>
            </a:r>
          </a:p>
          <a:p>
            <a:pPr algn="ctr">
              <a:buNone/>
            </a:pPr>
            <a:r>
              <a:rPr lang="it-IT" dirty="0" err="1" smtClean="0"/>
              <a:t>perché…</a:t>
            </a:r>
            <a:endParaRPr lang="it-IT" dirty="0" smtClean="0"/>
          </a:p>
          <a:p>
            <a:endParaRPr lang="it-IT" i="1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562944"/>
          </a:xfrm>
        </p:spPr>
        <p:txBody>
          <a:bodyPr>
            <a:normAutofit fontScale="85000" lnSpcReduction="20000"/>
          </a:bodyPr>
          <a:lstStyle/>
          <a:p>
            <a:r>
              <a:rPr lang="it-IT" i="1" dirty="0" smtClean="0"/>
              <a:t>Ogni manifestazione pubblica aveva una valenza educativa che sviluppava nel cittadino la coscienza di </a:t>
            </a:r>
            <a:r>
              <a:rPr lang="it-IT" i="1" dirty="0" err="1" smtClean="0"/>
              <a:t>essere…</a:t>
            </a:r>
            <a:endParaRPr lang="it-IT" i="1" dirty="0" smtClean="0"/>
          </a:p>
          <a:p>
            <a:endParaRPr lang="it-IT" i="1" dirty="0" smtClean="0"/>
          </a:p>
          <a:p>
            <a:pPr algn="ctr">
              <a:buNone/>
            </a:pPr>
            <a:r>
              <a:rPr lang="it-IT" i="1" dirty="0" err="1" smtClean="0"/>
              <a:t>…PARTE</a:t>
            </a:r>
            <a:r>
              <a:rPr lang="it-IT" i="1" dirty="0" smtClean="0"/>
              <a:t> INTEGRANTE </a:t>
            </a:r>
            <a:r>
              <a:rPr lang="it-IT" i="1" dirty="0" err="1" smtClean="0"/>
              <a:t>DI</a:t>
            </a:r>
            <a:r>
              <a:rPr lang="it-IT" i="1" dirty="0" smtClean="0"/>
              <a:t> UNA COMUNITÀ</a:t>
            </a:r>
          </a:p>
          <a:p>
            <a:pPr algn="ctr">
              <a:buNone/>
            </a:pPr>
            <a:endParaRPr lang="it-IT" i="1" dirty="0" smtClean="0">
              <a:latin typeface="Baskerville Old Face" pitchFamily="18" charset="0"/>
            </a:endParaRPr>
          </a:p>
          <a:p>
            <a:pPr algn="ctr">
              <a:buNone/>
            </a:pPr>
            <a:r>
              <a:rPr lang="it-IT" b="1" i="1" dirty="0" smtClean="0">
                <a:solidFill>
                  <a:srgbClr val="00B050"/>
                </a:solidFill>
                <a:latin typeface="Arial Black" pitchFamily="34" charset="0"/>
              </a:rPr>
              <a:t>Come avvenne e si sviluppò la democrazia</a:t>
            </a:r>
          </a:p>
          <a:p>
            <a:pPr algn="ctr">
              <a:buNone/>
            </a:pPr>
            <a:r>
              <a:rPr lang="it-IT" b="1" i="1" dirty="0" smtClean="0">
                <a:solidFill>
                  <a:srgbClr val="00B050"/>
                </a:solidFill>
                <a:latin typeface="Arial Black" pitchFamily="34" charset="0"/>
              </a:rPr>
              <a:t>in Grecia?</a:t>
            </a:r>
          </a:p>
          <a:p>
            <a:pPr algn="ctr">
              <a:buNone/>
            </a:pPr>
            <a:endParaRPr lang="it-IT" i="1" dirty="0" smtClean="0"/>
          </a:p>
          <a:p>
            <a:r>
              <a:rPr lang="it-IT" dirty="0" smtClean="0"/>
              <a:t>Verso la fine del </a:t>
            </a:r>
            <a:r>
              <a:rPr lang="it-IT" dirty="0" err="1" smtClean="0"/>
              <a:t>VI</a:t>
            </a:r>
            <a:r>
              <a:rPr lang="it-IT" dirty="0" smtClean="0"/>
              <a:t> sec. Si verificò il passaggio dai regimi oligarchici aristocratici (esponenti della classe militare, con il potere che si credeva avesse origini divine), spesso degeneranti in regimi assolutistici, le </a:t>
            </a:r>
            <a:r>
              <a:rPr lang="it-IT" dirty="0" err="1" smtClean="0"/>
              <a:t>tirannidi…</a:t>
            </a:r>
            <a:r>
              <a:rPr lang="it-IT" dirty="0" smtClean="0"/>
              <a:t> </a:t>
            </a:r>
          </a:p>
          <a:p>
            <a:endParaRPr lang="it-IT" dirty="0" smtClean="0"/>
          </a:p>
          <a:p>
            <a:r>
              <a:rPr lang="it-IT" dirty="0" smtClean="0"/>
              <a:t>verso una forma di democrazia matura </a:t>
            </a:r>
            <a:r>
              <a:rPr lang="it-IT" dirty="0" err="1" smtClean="0"/>
              <a:t>con…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4692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it-IT" b="1" dirty="0" smtClean="0"/>
              <a:t>SOLONE</a:t>
            </a:r>
            <a:r>
              <a:rPr lang="it-IT" dirty="0" smtClean="0"/>
              <a:t> = venne chiamato ad amministrare il potere come arconte, per porre fine alle lotte tra aristocratici e popolo, attuò una serie di riforme:</a:t>
            </a:r>
          </a:p>
          <a:p>
            <a:pPr algn="just"/>
            <a:endParaRPr lang="it-IT" dirty="0" smtClean="0"/>
          </a:p>
          <a:p>
            <a:pPr algn="just"/>
            <a:r>
              <a:rPr lang="it-IT" dirty="0" smtClean="0"/>
              <a:t>la popolazione viene suddivisa in classi (4) basate sul censo e da questo dipende l’accesso alle cariche pubbliche:</a:t>
            </a:r>
          </a:p>
          <a:p>
            <a:pPr algn="just"/>
            <a:r>
              <a:rPr lang="it-IT" dirty="0" smtClean="0"/>
              <a:t>Arcontato;</a:t>
            </a:r>
          </a:p>
          <a:p>
            <a:pPr algn="just"/>
            <a:r>
              <a:rPr lang="it-IT" dirty="0" smtClean="0"/>
              <a:t>Cavalleria e fanteria;</a:t>
            </a:r>
          </a:p>
          <a:p>
            <a:pPr algn="just"/>
            <a:r>
              <a:rPr lang="it-IT" dirty="0" smtClean="0"/>
              <a:t>Il consiglio dei 500 o </a:t>
            </a:r>
            <a:r>
              <a:rPr lang="it-IT" dirty="0" err="1" smtClean="0"/>
              <a:t>Boulè</a:t>
            </a:r>
            <a:r>
              <a:rPr lang="it-IT" dirty="0" smtClean="0"/>
              <a:t>;</a:t>
            </a:r>
          </a:p>
          <a:p>
            <a:pPr algn="just"/>
            <a:r>
              <a:rPr lang="it-IT" dirty="0" err="1" smtClean="0"/>
              <a:t>Ecclesìa</a:t>
            </a:r>
            <a:r>
              <a:rPr lang="it-IT" dirty="0" smtClean="0"/>
              <a:t> (a quest’ultima possono partecipare tutti i lavoratori salariati);</a:t>
            </a:r>
          </a:p>
          <a:p>
            <a:pPr algn="just">
              <a:buNone/>
            </a:pPr>
            <a:endParaRPr lang="it-IT" dirty="0" smtClean="0"/>
          </a:p>
          <a:p>
            <a:pPr algn="just"/>
            <a:r>
              <a:rPr lang="it-IT" dirty="0" smtClean="0"/>
              <a:t>Con </a:t>
            </a:r>
            <a:r>
              <a:rPr lang="it-IT" b="1" dirty="0" smtClean="0"/>
              <a:t>CLISTENE</a:t>
            </a:r>
            <a:r>
              <a:rPr lang="it-IT" dirty="0" smtClean="0"/>
              <a:t> (divisione del territorio in demi e in 10 tribù, sorteggio annuale delle cariche, la procedura dell’ostracismo, con cui si poteva mandare in esilio per un periodo di 10 anni un cittadino la cui influenza viene ritenuta eccessiva ecc.) e soprattutto con </a:t>
            </a:r>
            <a:r>
              <a:rPr lang="it-IT" b="1" dirty="0" smtClean="0"/>
              <a:t>PERICLE</a:t>
            </a:r>
            <a:r>
              <a:rPr lang="it-IT" dirty="0" smtClean="0"/>
              <a:t> (riconosce a ciascun cittadino anche una propria vita privata) il regime democratico viene perfezionato.</a:t>
            </a:r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90936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it-IT" sz="2600" b="1" i="1" dirty="0" smtClean="0">
                <a:solidFill>
                  <a:srgbClr val="0070C0"/>
                </a:solidFill>
                <a:latin typeface="Arial Black" pitchFamily="34" charset="0"/>
              </a:rPr>
              <a:t>In Grecia c’era democrazia, che Pericle, “IL CAMPIONE DELLA DEMOCRAZIA” ,autore della “</a:t>
            </a:r>
            <a:r>
              <a:rPr lang="it-IT" sz="2600" b="1" dirty="0" smtClean="0">
                <a:solidFill>
                  <a:srgbClr val="0070C0"/>
                </a:solidFill>
                <a:latin typeface="Arial Black" pitchFamily="34" charset="0"/>
              </a:rPr>
              <a:t>Costituzione degli ateniesi”</a:t>
            </a:r>
            <a:r>
              <a:rPr lang="it-IT" sz="2600" b="1" i="1" dirty="0" smtClean="0">
                <a:solidFill>
                  <a:srgbClr val="0070C0"/>
                </a:solidFill>
                <a:latin typeface="Arial Black" pitchFamily="34" charset="0"/>
              </a:rPr>
              <a:t>, aveva definito così</a:t>
            </a:r>
          </a:p>
          <a:p>
            <a:endParaRPr lang="it-IT" dirty="0" smtClean="0"/>
          </a:p>
          <a:p>
            <a:r>
              <a:rPr lang="it-IT" dirty="0" smtClean="0"/>
              <a:t>“per il fatto di non reggersi a pochi ma a maggioranza. Di fronte alle leggi però tutti hanno parte uguale in ordine alle differenze private; e secondo la valutazione che si riceve, se qualcuno in qualcosa eccelle, non viene scelto per le funzioni pubbliche in base alla sua parte di ricchezze […]”</a:t>
            </a:r>
          </a:p>
          <a:p>
            <a:endParaRPr lang="it-IT" dirty="0" smtClean="0"/>
          </a:p>
          <a:p>
            <a:r>
              <a:rPr lang="it-IT" b="1" dirty="0" smtClean="0"/>
              <a:t>L’ASSEMBLEA O ECCLESÌA </a:t>
            </a:r>
            <a:r>
              <a:rPr lang="it-IT" dirty="0" smtClean="0"/>
              <a:t>= riunione di massa, all’aperto, di tutti i cittadini maschi con età superiore a 18 anni. Ciascun ateniese può prendere direttamente la parola salendo sulla tribuna.</a:t>
            </a:r>
          </a:p>
          <a:p>
            <a:endParaRPr lang="it-IT" dirty="0" smtClean="0"/>
          </a:p>
          <a:p>
            <a:r>
              <a:rPr lang="it-IT" dirty="0" smtClean="0"/>
              <a:t>La decisione viene presa attraverso la maggioranza dei presenti.</a:t>
            </a:r>
          </a:p>
          <a:p>
            <a:endParaRPr lang="it-IT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476672"/>
            <a:ext cx="8183880" cy="5256584"/>
          </a:xfrm>
        </p:spPr>
        <p:txBody>
          <a:bodyPr>
            <a:normAutofit lnSpcReduction="10000"/>
          </a:bodyPr>
          <a:lstStyle/>
          <a:p>
            <a:r>
              <a:rPr lang="it-IT" b="1" dirty="0" smtClean="0"/>
              <a:t>La </a:t>
            </a:r>
            <a:r>
              <a:rPr lang="it-IT" b="1" dirty="0" err="1" smtClean="0"/>
              <a:t>boulè</a:t>
            </a:r>
            <a:r>
              <a:rPr lang="it-IT" b="1" dirty="0" smtClean="0"/>
              <a:t> </a:t>
            </a:r>
            <a:r>
              <a:rPr lang="it-IT" dirty="0" smtClean="0"/>
              <a:t>= regola l’attività dell’</a:t>
            </a:r>
            <a:r>
              <a:rPr lang="it-IT" dirty="0" err="1" smtClean="0"/>
              <a:t>Ecclesìa</a:t>
            </a:r>
            <a:r>
              <a:rPr lang="it-IT" dirty="0" smtClean="0"/>
              <a:t>, è un consiglio composto da 50 membri per tribù, scelti a sorte, in carica al massimo per un anno, ogni ateniese poteva diventare a sorteggio presidente dell’Assemblea per un giorno ecc.</a:t>
            </a:r>
          </a:p>
          <a:p>
            <a:endParaRPr lang="it-IT" dirty="0" smtClean="0"/>
          </a:p>
          <a:p>
            <a:r>
              <a:rPr lang="it-IT" dirty="0" smtClean="0"/>
              <a:t>Il potere di governo viene assunto a rotazione dai 50 </a:t>
            </a:r>
            <a:r>
              <a:rPr lang="it-IT" dirty="0" err="1" smtClean="0"/>
              <a:t>bouleuti</a:t>
            </a:r>
            <a:r>
              <a:rPr lang="it-IT" dirty="0" smtClean="0"/>
              <a:t> di ciascuna tribù, la cui funzione viene chiamata </a:t>
            </a:r>
            <a:r>
              <a:rPr lang="it-IT" b="1" i="1" dirty="0" err="1" smtClean="0"/>
              <a:t>pritania</a:t>
            </a:r>
            <a:r>
              <a:rPr lang="it-IT" dirty="0" smtClean="0"/>
              <a:t> e che consisteva nel controllare l’operato sia dalle </a:t>
            </a:r>
            <a:r>
              <a:rPr lang="it-IT" dirty="0" err="1" smtClean="0"/>
              <a:t>Boulè</a:t>
            </a:r>
            <a:r>
              <a:rPr lang="it-IT" dirty="0" smtClean="0"/>
              <a:t> che dell’Ecclesia ecc.</a:t>
            </a:r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02904"/>
          </a:xfrm>
        </p:spPr>
        <p:txBody>
          <a:bodyPr>
            <a:normAutofit fontScale="92500"/>
          </a:bodyPr>
          <a:lstStyle/>
          <a:p>
            <a:r>
              <a:rPr lang="it-IT" dirty="0" smtClean="0"/>
              <a:t>Ogni cittadino ateniese RICEVE LA SUA EDUCAZIONE PARTECIPANDO ALL’</a:t>
            </a:r>
            <a:r>
              <a:rPr lang="it-IT" dirty="0" err="1" smtClean="0"/>
              <a:t>ASSEMBLEA…</a:t>
            </a:r>
            <a:r>
              <a:rPr lang="it-IT" dirty="0" smtClean="0"/>
              <a:t> così matura la propria identità e libertà di giudizio, conoscendo le problematiche inerenti alla propria città.</a:t>
            </a:r>
          </a:p>
          <a:p>
            <a:endParaRPr lang="it-IT" dirty="0" smtClean="0"/>
          </a:p>
          <a:p>
            <a:r>
              <a:rPr lang="it-IT" dirty="0" smtClean="0"/>
              <a:t>Da quanto detto emerge la VALENZA PEDAGOGICA DELLA DEMOCRAZIA ATENIESE = educazione intesa come </a:t>
            </a:r>
            <a:r>
              <a:rPr lang="it-IT" b="1" dirty="0" smtClean="0"/>
              <a:t>sviluppo delle qualità morali</a:t>
            </a:r>
            <a:r>
              <a:rPr lang="it-IT" dirty="0" smtClean="0"/>
              <a:t>, </a:t>
            </a:r>
            <a:r>
              <a:rPr lang="it-IT" b="1" dirty="0" smtClean="0"/>
              <a:t>senso della responsabilità civica</a:t>
            </a:r>
            <a:r>
              <a:rPr lang="it-IT" dirty="0" smtClean="0"/>
              <a:t>, </a:t>
            </a:r>
            <a:r>
              <a:rPr lang="it-IT" b="1" dirty="0" smtClean="0"/>
              <a:t>identificazione cosciente con la comunità</a:t>
            </a:r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0290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it-IT" dirty="0" smtClean="0"/>
              <a:t>Il senso di appartenenza, consolidato anche attraverso la partecipazione ai giochi </a:t>
            </a:r>
            <a:r>
              <a:rPr lang="it-IT" dirty="0" err="1" smtClean="0"/>
              <a:t>olimpici…</a:t>
            </a:r>
            <a:r>
              <a:rPr lang="it-IT" dirty="0" smtClean="0"/>
              <a:t> derivava dal fatto </a:t>
            </a:r>
            <a:r>
              <a:rPr lang="it-IT" dirty="0" err="1" smtClean="0"/>
              <a:t>che…</a:t>
            </a:r>
            <a:endParaRPr lang="it-IT" dirty="0" smtClean="0"/>
          </a:p>
          <a:p>
            <a:pPr algn="just"/>
            <a:endParaRPr lang="it-IT" dirty="0" smtClean="0"/>
          </a:p>
          <a:p>
            <a:pPr algn="just"/>
            <a:r>
              <a:rPr lang="it-IT" dirty="0" err="1" smtClean="0"/>
              <a:t>…che</a:t>
            </a:r>
            <a:r>
              <a:rPr lang="it-IT" dirty="0" smtClean="0"/>
              <a:t> la polis era l’“</a:t>
            </a:r>
            <a:r>
              <a:rPr lang="it-IT" b="1" dirty="0" smtClean="0"/>
              <a:t>unità vivente di tutti i cittadini</a:t>
            </a:r>
            <a:r>
              <a:rPr lang="it-IT" dirty="0" smtClean="0"/>
              <a:t>” e ciò alimentava la virtù civica, a cui tutte le altre devono subordinarsi.</a:t>
            </a:r>
          </a:p>
          <a:p>
            <a:pPr algn="just"/>
            <a:endParaRPr lang="it-IT" dirty="0" smtClean="0"/>
          </a:p>
          <a:p>
            <a:pPr algn="just"/>
            <a:r>
              <a:rPr lang="it-IT" dirty="0" smtClean="0"/>
              <a:t>Verso la fine del V sec. in Grecia nasce anche la scuola e inizia a delinearsi una pedagogia che sarà da modello a tutte le altre città greche (corpo armonioso ed animo educato al bene, memorizzazione poemi omerici ed addestramento militare)</a:t>
            </a:r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850976"/>
          </a:xfrm>
        </p:spPr>
        <p:txBody>
          <a:bodyPr>
            <a:normAutofit lnSpcReduction="10000"/>
          </a:bodyPr>
          <a:lstStyle/>
          <a:p>
            <a:pPr algn="just"/>
            <a:r>
              <a:rPr lang="it-IT" dirty="0" smtClean="0"/>
              <a:t>Nell’Atene dell’età di Pericle, poiché nell’Assemblea si esercita il governo attraverso LA PAROLA (arte dell’oratoria e della persuasione)…</a:t>
            </a:r>
          </a:p>
          <a:p>
            <a:pPr algn="just"/>
            <a:endParaRPr lang="it-IT" dirty="0" smtClean="0"/>
          </a:p>
          <a:p>
            <a:pPr algn="just"/>
            <a:r>
              <a:rPr lang="it-IT" dirty="0" err="1" smtClean="0"/>
              <a:t>…si</a:t>
            </a:r>
            <a:r>
              <a:rPr lang="it-IT" dirty="0" smtClean="0"/>
              <a:t> afferma un forte interesse per le riflessioni sull’educazione attraverso I SOFISTI, (criticati da Aristofane nelle </a:t>
            </a:r>
            <a:r>
              <a:rPr lang="it-IT" i="1" dirty="0" smtClean="0"/>
              <a:t>Nuvole</a:t>
            </a:r>
            <a:r>
              <a:rPr lang="it-IT" dirty="0" smtClean="0"/>
              <a:t>, in quanto portarono alla laicizzazione di molti aspetti della vita) </a:t>
            </a:r>
          </a:p>
          <a:p>
            <a:pPr algn="just"/>
            <a:endParaRPr lang="it-IT" dirty="0" smtClean="0"/>
          </a:p>
          <a:p>
            <a:pPr algn="just"/>
            <a:r>
              <a:rPr lang="it-IT" dirty="0" err="1" smtClean="0"/>
              <a:t>…che</a:t>
            </a:r>
            <a:r>
              <a:rPr lang="it-IT" dirty="0" smtClean="0"/>
              <a:t> insegnavano a parlare bene in pubblico attraverso la dialettica, la retorica e la cultura generale.</a:t>
            </a:r>
          </a:p>
          <a:p>
            <a:pPr algn="just"/>
            <a:endParaRPr lang="it-IT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46920"/>
          </a:xfrm>
        </p:spPr>
        <p:txBody>
          <a:bodyPr>
            <a:normAutofit fontScale="92500" lnSpcReduction="20000"/>
          </a:bodyPr>
          <a:lstStyle/>
          <a:p>
            <a:r>
              <a:rPr lang="it-IT" dirty="0" smtClean="0"/>
              <a:t>Nell’età di Socrate (il perno dell’educazione è il </a:t>
            </a:r>
            <a:r>
              <a:rPr lang="it-IT" i="1" dirty="0" smtClean="0">
                <a:solidFill>
                  <a:srgbClr val="FF0000"/>
                </a:solidFill>
              </a:rPr>
              <a:t>SAPERE e l’IMPARARE A PENSARE</a:t>
            </a:r>
            <a:r>
              <a:rPr lang="it-IT" dirty="0" smtClean="0"/>
              <a:t>), quindi, si affermò un ideale di formazione nutrito di cultura e </a:t>
            </a:r>
            <a:r>
              <a:rPr lang="it-IT" dirty="0" err="1" smtClean="0"/>
              <a:t>civiltà…</a:t>
            </a:r>
            <a:r>
              <a:rPr lang="it-IT" dirty="0" smtClean="0"/>
              <a:t> siamo già nell’orizzonte della PAIDEIA, ovvero</a:t>
            </a:r>
          </a:p>
          <a:p>
            <a:endParaRPr lang="it-IT" dirty="0" smtClean="0"/>
          </a:p>
          <a:p>
            <a:r>
              <a:rPr lang="it-IT" dirty="0" smtClean="0"/>
              <a:t>quell’ideale di formazione umana nutrito di cultura e </a:t>
            </a:r>
            <a:r>
              <a:rPr lang="it-IT" dirty="0" err="1" smtClean="0"/>
              <a:t>civiltà…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Socrate era ”un maestro di strada” che parlava ai giovani e concepiva la formazione umana come un RISVEGLIO DELL’IO: “Risvegliato l’uomo, risvegliata la mente […] l’uomo sarà anche cittadino responsabile, ma prima di tutto sarà se stesso […]” (Ivi, p. 26)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130896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it-IT" dirty="0" smtClean="0"/>
              <a:t>Nei dialoghi di Platone, sarà proprio Socrate che si farà portavoce del suo pensiero;</a:t>
            </a:r>
          </a:p>
          <a:p>
            <a:pPr algn="just"/>
            <a:endParaRPr lang="it-IT" dirty="0" smtClean="0"/>
          </a:p>
          <a:p>
            <a:pPr algn="just"/>
            <a:endParaRPr lang="it-IT" dirty="0" smtClean="0"/>
          </a:p>
          <a:p>
            <a:pPr algn="just"/>
            <a:r>
              <a:rPr lang="it-IT" dirty="0" smtClean="0"/>
              <a:t>PLATONE (discepolo di Socrate) = Nella </a:t>
            </a:r>
            <a:r>
              <a:rPr lang="it-IT" i="1" dirty="0" smtClean="0"/>
              <a:t>Repubblica</a:t>
            </a:r>
            <a:r>
              <a:rPr lang="it-IT" dirty="0" smtClean="0"/>
              <a:t>, l’educazione dei giovani è fondamentale per lo sviluppo dello “Stato ideale”</a:t>
            </a:r>
          </a:p>
          <a:p>
            <a:pPr algn="just"/>
            <a:endParaRPr lang="it-IT" dirty="0" smtClean="0"/>
          </a:p>
          <a:p>
            <a:pPr algn="just"/>
            <a:endParaRPr lang="it-IT" dirty="0" smtClean="0"/>
          </a:p>
          <a:p>
            <a:pPr algn="just"/>
            <a:r>
              <a:rPr lang="it-IT" dirty="0" smtClean="0"/>
              <a:t>“Con Platone nasce la filosofia dell’educazione […] secondo due direttive: antropologica una, politica l’altra. Ma entrambe rivolte a dar corpo a un uomo ideale o ad una città ideale […]” (F. Cambi, </a:t>
            </a:r>
            <a:r>
              <a:rPr lang="it-IT" i="1" dirty="0" smtClean="0"/>
              <a:t>Introduzione alla filosofia dell’educazione</a:t>
            </a:r>
            <a:r>
              <a:rPr lang="it-IT" dirty="0" smtClean="0"/>
              <a:t>, Laterza, Bari, 2008, p. 25)</a:t>
            </a:r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18928"/>
          </a:xfrm>
        </p:spPr>
        <p:txBody>
          <a:bodyPr>
            <a:normAutofit fontScale="85000" lnSpcReduction="20000"/>
          </a:bodyPr>
          <a:lstStyle/>
          <a:p>
            <a:r>
              <a:rPr lang="it-IT" dirty="0" smtClean="0"/>
              <a:t>Nella maturità Platone si pose anche il problema di come educare il cittadino a vivere nella città che doveva essere “giusta” e “sana” e da qui emerge una teoria politica che fissava differenze e gerarchie sociali;</a:t>
            </a:r>
          </a:p>
          <a:p>
            <a:endParaRPr lang="it-IT" dirty="0" smtClean="0"/>
          </a:p>
          <a:p>
            <a:r>
              <a:rPr lang="it-IT" dirty="0" smtClean="0"/>
              <a:t>Platone individuò 3 scuole:</a:t>
            </a:r>
          </a:p>
          <a:p>
            <a:r>
              <a:rPr lang="it-IT" dirty="0" smtClean="0"/>
              <a:t>- la bottega artigiana (coloro che </a:t>
            </a:r>
            <a:r>
              <a:rPr lang="it-IT" dirty="0" err="1" smtClean="0"/>
              <a:t>pruducevano</a:t>
            </a:r>
            <a:r>
              <a:rPr lang="it-IT" dirty="0" smtClean="0"/>
              <a:t>)</a:t>
            </a:r>
          </a:p>
          <a:p>
            <a:r>
              <a:rPr lang="it-IT" dirty="0" smtClean="0"/>
              <a:t>- la scuola musaica (i difensori dello Stato) che ripercorrendo i poemi degli antichi eroi con ginnastica e poesia rendeva forti i corpi e coraggiosi gli spiriti;</a:t>
            </a:r>
          </a:p>
          <a:p>
            <a:r>
              <a:rPr lang="it-IT" dirty="0" smtClean="0"/>
              <a:t>- la scuola filosofica che forma attraverso la dialettica delle idee e l’idea del bene. Il governo della società “buona” è affidata solo ai migliori, che sono i filosofi. (Cfr. F. Cambi, </a:t>
            </a:r>
            <a:r>
              <a:rPr lang="it-IT" i="1" dirty="0" smtClean="0"/>
              <a:t>Introduzione alla filosofia dell’educazione</a:t>
            </a:r>
            <a:r>
              <a:rPr lang="it-IT" dirty="0" smtClean="0"/>
              <a:t>, op. cit., p. 26).</a:t>
            </a:r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46920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it-IT" sz="4200" i="1" dirty="0" smtClean="0">
                <a:solidFill>
                  <a:srgbClr val="FF0000"/>
                </a:solidFill>
                <a:latin typeface="Baskerville Old Face" pitchFamily="18" charset="0"/>
              </a:rPr>
              <a:t>L’ELLENISMO</a:t>
            </a:r>
            <a:endParaRPr lang="it-IT" sz="4200" i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just"/>
            <a:endParaRPr lang="it-IT" dirty="0" smtClean="0"/>
          </a:p>
          <a:p>
            <a:pPr algn="just"/>
            <a:r>
              <a:rPr lang="it-IT" dirty="0" smtClean="0"/>
              <a:t>ARISTOTELE = Anch’egli pose la pedagogia tra l’etica e la politica. L’educazione dei giovani (per cui un ruolo fondamentale era svolto anche dalla famiglia) non </a:t>
            </a:r>
            <a:r>
              <a:rPr lang="it-IT" dirty="0" err="1" smtClean="0"/>
              <a:t>dev</a:t>
            </a:r>
            <a:r>
              <a:rPr lang="it-IT" dirty="0" smtClean="0"/>
              <a:t>’essere intesa come un addestramento ad un’attività, ma ha la finalità di formare l’uomo </a:t>
            </a:r>
            <a:r>
              <a:rPr lang="it-IT" dirty="0" err="1" smtClean="0"/>
              <a:t>libero…</a:t>
            </a:r>
            <a:endParaRPr lang="it-IT" dirty="0" smtClean="0"/>
          </a:p>
          <a:p>
            <a:pPr algn="just"/>
            <a:endParaRPr lang="it-IT" dirty="0" smtClean="0"/>
          </a:p>
          <a:p>
            <a:pPr algn="just"/>
            <a:r>
              <a:rPr lang="it-IT" dirty="0" err="1" smtClean="0"/>
              <a:t>…con</a:t>
            </a:r>
            <a:r>
              <a:rPr lang="it-IT" dirty="0" smtClean="0"/>
              <a:t> Aristotele, però, siamo già nell’Ellenismo, il periodo che parte dalla morte di Alessandro, figlio di Filippo il macedone, nel 323 (polis dissolte con la conquista macedone), </a:t>
            </a:r>
            <a:r>
              <a:rPr lang="it-IT" dirty="0" err="1" smtClean="0"/>
              <a:t>quando…</a:t>
            </a:r>
            <a:endParaRPr lang="it-IT" dirty="0" smtClean="0"/>
          </a:p>
          <a:p>
            <a:pPr algn="just"/>
            <a:endParaRPr lang="it-IT" dirty="0" smtClean="0"/>
          </a:p>
          <a:p>
            <a:pPr algn="just"/>
            <a:r>
              <a:rPr lang="it-IT" dirty="0" smtClean="0"/>
              <a:t>“Ogni soggetto sarà chiamato a prender cura di sé, a guidarsi verso un ideale di vita buona che è rappresentata dal saggio […]” (Ivi, p.28).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46920"/>
          </a:xfrm>
        </p:spPr>
        <p:txBody>
          <a:bodyPr>
            <a:normAutofit/>
          </a:bodyPr>
          <a:lstStyle/>
          <a:p>
            <a:r>
              <a:rPr lang="it-IT" dirty="0" smtClean="0"/>
              <a:t>Rodi, Pergamo e Alessandria = una </a:t>
            </a:r>
            <a:r>
              <a:rPr lang="it-IT" i="1" dirty="0" err="1" smtClean="0"/>
              <a:t>paideia</a:t>
            </a:r>
            <a:r>
              <a:rPr lang="it-IT" dirty="0" smtClean="0"/>
              <a:t> intesa a formare un uomo completo, nutrito di cultura letteraria e dell’arte della </a:t>
            </a:r>
            <a:r>
              <a:rPr lang="it-IT" dirty="0" err="1" smtClean="0"/>
              <a:t>parola…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“L’ideale pedagogico dell’età ellenistica persegue la formazione etica del carattere, che si compie come sviluppo autoregolato, come esercizio di autocontrollo”(Ivi, p. 24)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74912"/>
          </a:xfrm>
        </p:spPr>
        <p:txBody>
          <a:bodyPr>
            <a:normAutofit fontScale="92500" lnSpcReduction="10000"/>
          </a:bodyPr>
          <a:lstStyle/>
          <a:p>
            <a:r>
              <a:rPr lang="it-IT" i="1" dirty="0" smtClean="0"/>
              <a:t>PER RIASSUMERE PLATONE E </a:t>
            </a:r>
            <a:r>
              <a:rPr lang="it-IT" i="1" dirty="0" err="1" smtClean="0"/>
              <a:t>ARISTOTELE…</a:t>
            </a:r>
            <a:endParaRPr lang="it-IT" i="1" dirty="0" smtClean="0"/>
          </a:p>
          <a:p>
            <a:endParaRPr lang="it-IT" dirty="0" smtClean="0"/>
          </a:p>
          <a:p>
            <a:r>
              <a:rPr lang="it-IT" dirty="0" smtClean="0"/>
              <a:t>Con la </a:t>
            </a:r>
            <a:r>
              <a:rPr lang="it-IT" i="1" dirty="0" smtClean="0"/>
              <a:t>Repubblica</a:t>
            </a:r>
            <a:r>
              <a:rPr lang="it-IT" dirty="0" smtClean="0"/>
              <a:t> di Platone la “pedagogia nasce dalla e per la politica” perché solo essa può darci i custodi e i </a:t>
            </a:r>
            <a:r>
              <a:rPr lang="it-IT" dirty="0" err="1" smtClean="0"/>
              <a:t>filosofi…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Con la </a:t>
            </a:r>
            <a:r>
              <a:rPr lang="it-IT" i="1" dirty="0" smtClean="0"/>
              <a:t>Politica</a:t>
            </a:r>
            <a:r>
              <a:rPr lang="it-IT" dirty="0" smtClean="0"/>
              <a:t> Aristotele “riprende il tema, seppure oltre l’utopia e dentro lo Stato, che si articola in molteplici funzioni e determina luoghi molteplici di formazione sia del cittadino sia dell’uomo” (F. Cambi, </a:t>
            </a:r>
            <a:r>
              <a:rPr lang="it-IT" i="1" dirty="0" smtClean="0"/>
              <a:t>Introduzione alla Filosofia dell’educazione</a:t>
            </a:r>
            <a:r>
              <a:rPr lang="it-IT" dirty="0" smtClean="0"/>
              <a:t>, cit., p. 122).</a:t>
            </a:r>
            <a:endParaRPr lang="it-I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56294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it-IT" sz="3900" i="1" dirty="0" smtClean="0">
                <a:solidFill>
                  <a:srgbClr val="FF0000"/>
                </a:solidFill>
                <a:latin typeface="Baskerville Old Face" pitchFamily="18" charset="0"/>
              </a:rPr>
              <a:t>ROMA</a:t>
            </a:r>
          </a:p>
          <a:p>
            <a:pPr algn="just"/>
            <a:endParaRPr lang="it-IT" dirty="0" smtClean="0"/>
          </a:p>
          <a:p>
            <a:pPr algn="just"/>
            <a:r>
              <a:rPr lang="it-IT" dirty="0" smtClean="0"/>
              <a:t>L’Ellenismo termina quando si afferma la potenza di </a:t>
            </a:r>
            <a:r>
              <a:rPr lang="it-IT" dirty="0" err="1" smtClean="0"/>
              <a:t>Roma…</a:t>
            </a:r>
            <a:r>
              <a:rPr lang="it-IT" dirty="0" smtClean="0"/>
              <a:t> (battaglia di </a:t>
            </a:r>
            <a:r>
              <a:rPr lang="it-IT" dirty="0" err="1" smtClean="0"/>
              <a:t>Azio</a:t>
            </a:r>
            <a:r>
              <a:rPr lang="it-IT" dirty="0" smtClean="0"/>
              <a:t>, 31 </a:t>
            </a:r>
            <a:r>
              <a:rPr lang="it-IT" dirty="0" err="1" smtClean="0"/>
              <a:t>a.C</a:t>
            </a:r>
            <a:r>
              <a:rPr lang="it-IT" dirty="0" smtClean="0"/>
              <a:t>) l’educazione non è più un fatto pubblico, si riteneva fosse più importante formare la persona che non il </a:t>
            </a:r>
            <a:r>
              <a:rPr lang="it-IT" dirty="0" err="1" smtClean="0"/>
              <a:t>cittadino…</a:t>
            </a:r>
            <a:r>
              <a:rPr lang="it-IT" dirty="0" smtClean="0"/>
              <a:t> però</a:t>
            </a:r>
          </a:p>
          <a:p>
            <a:pPr algn="just"/>
            <a:endParaRPr lang="it-IT" dirty="0" smtClean="0"/>
          </a:p>
          <a:p>
            <a:pPr algn="just"/>
            <a:r>
              <a:rPr lang="it-IT" dirty="0" err="1" smtClean="0"/>
              <a:t>…con</a:t>
            </a:r>
            <a:r>
              <a:rPr lang="it-IT" dirty="0" smtClean="0"/>
              <a:t> la penetrazione della cultura greca, a Roma avviene una trasformazione in ambito pedagogico = l’educazione non viene più affidata alle famiglie sotto il dominio dei riti religiosi, come era avvenuto nel primo periodo </a:t>
            </a:r>
            <a:r>
              <a:rPr lang="it-IT" dirty="0" err="1" smtClean="0"/>
              <a:t>Repubblicano…</a:t>
            </a:r>
            <a:r>
              <a:rPr lang="it-IT" dirty="0" smtClean="0"/>
              <a:t> in cui i sudditi erano ripiegati su se </a:t>
            </a:r>
            <a:r>
              <a:rPr lang="it-IT" dirty="0" err="1" smtClean="0"/>
              <a:t>stessi…</a:t>
            </a:r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02904"/>
          </a:xfrm>
        </p:spPr>
        <p:txBody>
          <a:bodyPr>
            <a:normAutofit fontScale="92500"/>
          </a:bodyPr>
          <a:lstStyle/>
          <a:p>
            <a:r>
              <a:rPr lang="it-IT" dirty="0" err="1" smtClean="0"/>
              <a:t>…ma</a:t>
            </a:r>
            <a:r>
              <a:rPr lang="it-IT" dirty="0" smtClean="0"/>
              <a:t> viene dato ampio peso all’iniziativa privata: il corso di studi viene diviso in tre gradi: </a:t>
            </a:r>
            <a:r>
              <a:rPr lang="it-IT" i="1" dirty="0" err="1" smtClean="0"/>
              <a:t>primus</a:t>
            </a:r>
            <a:r>
              <a:rPr lang="it-IT" i="1" dirty="0" smtClean="0"/>
              <a:t> </a:t>
            </a:r>
            <a:r>
              <a:rPr lang="it-IT" i="1" dirty="0" err="1" smtClean="0"/>
              <a:t>magister</a:t>
            </a:r>
            <a:r>
              <a:rPr lang="it-IT" dirty="0" smtClean="0"/>
              <a:t>, </a:t>
            </a:r>
            <a:r>
              <a:rPr lang="it-IT" i="1" dirty="0" err="1" smtClean="0"/>
              <a:t>grammaticus</a:t>
            </a:r>
            <a:r>
              <a:rPr lang="it-IT" dirty="0" smtClean="0"/>
              <a:t>, e </a:t>
            </a:r>
            <a:r>
              <a:rPr lang="it-IT" i="1" dirty="0" err="1" smtClean="0"/>
              <a:t>retor</a:t>
            </a:r>
            <a:r>
              <a:rPr lang="it-IT" dirty="0" smtClean="0"/>
              <a:t> (maestro di eloquenza)</a:t>
            </a:r>
          </a:p>
          <a:p>
            <a:endParaRPr lang="it-IT" dirty="0" smtClean="0"/>
          </a:p>
          <a:p>
            <a:r>
              <a:rPr lang="it-IT" dirty="0" smtClean="0"/>
              <a:t>Attraverso tale organizzazione scolastica e la diffusione della lingua latina, Augusto portò avanti l’opera di unificazione dell’impero;</a:t>
            </a:r>
          </a:p>
          <a:p>
            <a:endParaRPr lang="it-IT" dirty="0" smtClean="0"/>
          </a:p>
          <a:p>
            <a:r>
              <a:rPr lang="it-IT" dirty="0" smtClean="0"/>
              <a:t>Con il Cristianesimo però si affermò un ideale educativo nuovo: cura del benessere interiore, della saluta dell’</a:t>
            </a:r>
            <a:r>
              <a:rPr lang="it-IT" dirty="0" err="1" smtClean="0"/>
              <a:t>anima…</a:t>
            </a:r>
            <a:endParaRPr lang="it-IT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46920"/>
          </a:xfrm>
        </p:spPr>
        <p:txBody>
          <a:bodyPr>
            <a:normAutofit fontScale="85000" lnSpcReduction="20000"/>
          </a:bodyPr>
          <a:lstStyle/>
          <a:p>
            <a:r>
              <a:rPr lang="it-IT" dirty="0" smtClean="0"/>
              <a:t>Per secoli l’educazione cristiana (allontanava il singolo dalla vita sociale) e la scuola ufficiale delinearono due modelli pedagogici </a:t>
            </a:r>
            <a:r>
              <a:rPr lang="it-IT" dirty="0" err="1" smtClean="0"/>
              <a:t>distinti…</a:t>
            </a:r>
            <a:r>
              <a:rPr lang="it-IT" dirty="0" smtClean="0"/>
              <a:t> </a:t>
            </a:r>
          </a:p>
          <a:p>
            <a:endParaRPr lang="it-IT" dirty="0" smtClean="0"/>
          </a:p>
          <a:p>
            <a:r>
              <a:rPr lang="it-IT" dirty="0" smtClean="0"/>
              <a:t>da un lato una formazione umanistica tesa alla padronanza del linguaggio e all’uso della </a:t>
            </a:r>
            <a:r>
              <a:rPr lang="it-IT" dirty="0" err="1" smtClean="0"/>
              <a:t>retorica…</a:t>
            </a:r>
            <a:r>
              <a:rPr lang="it-IT" dirty="0" smtClean="0"/>
              <a:t> e dall’altro la cura delle </a:t>
            </a:r>
            <a:r>
              <a:rPr lang="it-IT" dirty="0" err="1" smtClean="0"/>
              <a:t>anime…</a:t>
            </a:r>
            <a:r>
              <a:rPr lang="it-IT" dirty="0" smtClean="0"/>
              <a:t> Con il Cristianesimo è “Cristo che si fa modello di </a:t>
            </a:r>
            <a:r>
              <a:rPr lang="it-IT" dirty="0" err="1" smtClean="0"/>
              <a:t>humanitas</a:t>
            </a:r>
            <a:r>
              <a:rPr lang="it-IT" dirty="0" smtClean="0"/>
              <a:t>, e al tempo stesso maestra ideale” (Ivi, p. 28)</a:t>
            </a:r>
          </a:p>
          <a:p>
            <a:endParaRPr lang="it-IT" dirty="0" smtClean="0"/>
          </a:p>
          <a:p>
            <a:r>
              <a:rPr lang="it-IT" dirty="0" smtClean="0"/>
              <a:t>Con Agostino, che tracciò “il modello più alto di </a:t>
            </a:r>
            <a:r>
              <a:rPr lang="it-IT" i="1" dirty="0" err="1" smtClean="0"/>
              <a:t>paideia</a:t>
            </a:r>
            <a:r>
              <a:rPr lang="it-IT" dirty="0" smtClean="0"/>
              <a:t> cristiana” (</a:t>
            </a:r>
            <a:r>
              <a:rPr lang="it-IT" i="1" dirty="0" smtClean="0"/>
              <a:t>Ibidem</a:t>
            </a:r>
            <a:r>
              <a:rPr lang="it-IT" dirty="0" smtClean="0"/>
              <a:t>), nel </a:t>
            </a:r>
            <a:r>
              <a:rPr lang="it-IT" i="1" dirty="0" smtClean="0"/>
              <a:t>De </a:t>
            </a:r>
            <a:r>
              <a:rPr lang="it-IT" i="1" dirty="0" err="1" smtClean="0"/>
              <a:t>Magistro</a:t>
            </a:r>
            <a:r>
              <a:rPr lang="it-IT" i="1" dirty="0" smtClean="0"/>
              <a:t> </a:t>
            </a:r>
            <a:r>
              <a:rPr lang="it-IT" dirty="0" smtClean="0"/>
              <a:t>(del Magistero) avviene la riunificazione dei due modelli: la cultura liberale può essere accolta dal cristiano, subordinandola alle finalità dell’educazione cristiana.</a:t>
            </a:r>
            <a:endParaRPr lang="it-I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46920"/>
          </a:xfrm>
        </p:spPr>
        <p:txBody>
          <a:bodyPr>
            <a:normAutofit fontScale="70000" lnSpcReduction="20000"/>
          </a:bodyPr>
          <a:lstStyle/>
          <a:p>
            <a:endParaRPr lang="it-IT" sz="4600" dirty="0" smtClean="0"/>
          </a:p>
          <a:p>
            <a:pPr>
              <a:buNone/>
            </a:pPr>
            <a:r>
              <a:rPr lang="it-IT" sz="5100" i="1" dirty="0" smtClean="0">
                <a:solidFill>
                  <a:srgbClr val="FF0000"/>
                </a:solidFill>
                <a:latin typeface="Baskerville Old Face" pitchFamily="18" charset="0"/>
              </a:rPr>
              <a:t>L’</a:t>
            </a:r>
            <a:r>
              <a:rPr lang="it-IT" sz="5100" i="1" dirty="0" err="1" smtClean="0">
                <a:solidFill>
                  <a:srgbClr val="FF0000"/>
                </a:solidFill>
                <a:latin typeface="Baskerville Old Face" pitchFamily="18" charset="0"/>
              </a:rPr>
              <a:t>Eta</a:t>
            </a:r>
            <a:r>
              <a:rPr lang="it-IT" sz="5100" i="1" dirty="0" smtClean="0">
                <a:solidFill>
                  <a:srgbClr val="FF0000"/>
                </a:solidFill>
                <a:latin typeface="Baskerville Old Face" pitchFamily="18" charset="0"/>
              </a:rPr>
              <a:t> moderna e contemporanea</a:t>
            </a:r>
          </a:p>
          <a:p>
            <a:endParaRPr lang="it-IT" sz="4600" dirty="0" smtClean="0"/>
          </a:p>
          <a:p>
            <a:r>
              <a:rPr lang="it-IT" dirty="0" smtClean="0"/>
              <a:t>Mentre dall’età ellenistica al Medioevo l’educazione viene comunque relegata ad una sfera </a:t>
            </a:r>
            <a:r>
              <a:rPr lang="it-IT" dirty="0" err="1" smtClean="0"/>
              <a:t>privata…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err="1" smtClean="0"/>
              <a:t>…dall</a:t>
            </a:r>
            <a:r>
              <a:rPr lang="it-IT" dirty="0" smtClean="0"/>
              <a:t>’ETÀ MODERNA, il nesso pedagogia – società si fa sempre più esplicito.</a:t>
            </a:r>
          </a:p>
          <a:p>
            <a:endParaRPr lang="it-IT" dirty="0" smtClean="0"/>
          </a:p>
          <a:p>
            <a:r>
              <a:rPr lang="it-IT" dirty="0" smtClean="0"/>
              <a:t>Con l’Umanesimo e il Rinascimento si afferma un nuovo tipo di intellettuale, immerso nei problemi del proprio tempo.</a:t>
            </a:r>
          </a:p>
          <a:p>
            <a:endParaRPr lang="it-IT" dirty="0" smtClean="0"/>
          </a:p>
          <a:p>
            <a:r>
              <a:rPr lang="it-IT" dirty="0" smtClean="0"/>
              <a:t>La pedagogia è orientata verso la formazione di un uomo capace di partecipare attivamente alla vita politica e sociale(necessità avvertita sia dai riformisti che dalla Controriforma cattolica).</a:t>
            </a:r>
          </a:p>
          <a:p>
            <a:endParaRPr lang="it-IT" dirty="0" smtClean="0"/>
          </a:p>
          <a:p>
            <a:endParaRPr lang="it-IT" dirty="0" smtClean="0"/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18928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/>
              <a:t>Da Rousseau a </a:t>
            </a:r>
            <a:r>
              <a:rPr lang="it-IT" dirty="0" err="1" smtClean="0"/>
              <a:t>Kant</a:t>
            </a:r>
            <a:r>
              <a:rPr lang="it-IT" dirty="0" smtClean="0"/>
              <a:t> il discorso pedagogico è centrato sulla funzione politica, poi con</a:t>
            </a:r>
          </a:p>
          <a:p>
            <a:endParaRPr lang="it-IT" dirty="0" smtClean="0"/>
          </a:p>
          <a:p>
            <a:r>
              <a:rPr lang="it-IT" dirty="0" err="1" smtClean="0"/>
              <a:t>…Durkheim</a:t>
            </a:r>
            <a:r>
              <a:rPr lang="it-IT" dirty="0" smtClean="0"/>
              <a:t> (nel 1887 a Bordeaux, prima cattedra di Pedagogia e scienze sociali) = la pedagogia svolge il ruolo di orientare i giovani verso l’accettazione di norme comportamentali dettate da un determinato assetto socio-politico.</a:t>
            </a:r>
          </a:p>
          <a:p>
            <a:endParaRPr lang="it-IT" dirty="0" smtClean="0"/>
          </a:p>
          <a:p>
            <a:r>
              <a:rPr lang="it-IT" dirty="0" smtClean="0"/>
              <a:t>Per far ciò la pedagogia deve avere un carattere scientifico, alleandosi con psicologia, sociologia ecc.</a:t>
            </a:r>
            <a:endParaRPr lang="it-IT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90936"/>
          </a:xfrm>
        </p:spPr>
        <p:txBody>
          <a:bodyPr>
            <a:normAutofit/>
          </a:bodyPr>
          <a:lstStyle/>
          <a:p>
            <a:r>
              <a:rPr lang="it-IT" dirty="0" smtClean="0"/>
              <a:t>L’EDUCAZIONE forma L’ESSERE </a:t>
            </a:r>
            <a:r>
              <a:rPr lang="it-IT" dirty="0" err="1" smtClean="0"/>
              <a:t>SOCIALE…</a:t>
            </a:r>
            <a:r>
              <a:rPr lang="it-IT" dirty="0" smtClean="0"/>
              <a:t> così anche </a:t>
            </a:r>
            <a:r>
              <a:rPr lang="it-IT" dirty="0" err="1" smtClean="0"/>
              <a:t>Hegel</a:t>
            </a:r>
            <a:r>
              <a:rPr lang="it-IT" dirty="0" smtClean="0"/>
              <a:t> insiste sul carattere sociale dell’</a:t>
            </a:r>
            <a:r>
              <a:rPr lang="it-IT" dirty="0" err="1" smtClean="0"/>
              <a:t>educazione…</a:t>
            </a:r>
            <a:r>
              <a:rPr lang="it-IT" dirty="0" smtClean="0"/>
              <a:t> finché con MARX:</a:t>
            </a:r>
          </a:p>
          <a:p>
            <a:endParaRPr lang="it-IT" dirty="0" smtClean="0"/>
          </a:p>
          <a:p>
            <a:pPr>
              <a:buNone/>
            </a:pPr>
            <a:r>
              <a:rPr lang="it-IT" dirty="0" smtClean="0"/>
              <a:t>- l’educazione impartita ai giovani è sempre un’educazione di classe;</a:t>
            </a:r>
          </a:p>
          <a:p>
            <a:pPr>
              <a:buNone/>
            </a:pPr>
            <a:r>
              <a:rPr lang="it-IT" dirty="0" smtClean="0"/>
              <a:t>- la pedagogia ha un ruolo fondamentale nel processo di cambiamento sociale;</a:t>
            </a:r>
          </a:p>
          <a:p>
            <a:pPr>
              <a:buNone/>
            </a:pPr>
            <a:r>
              <a:rPr lang="it-IT" dirty="0" smtClean="0"/>
              <a:t>- l’educazione può trasmettere modelli e valori ma nello stesso tempo può anche EMANCIPARE l’uomo.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74912"/>
          </a:xfrm>
        </p:spPr>
        <p:txBody>
          <a:bodyPr>
            <a:normAutofit fontScale="92500" lnSpcReduction="20000"/>
          </a:bodyPr>
          <a:lstStyle/>
          <a:p>
            <a:r>
              <a:rPr lang="it-IT" dirty="0" smtClean="0"/>
              <a:t>Da posizioni vicine a quelle di </a:t>
            </a:r>
            <a:r>
              <a:rPr lang="it-IT" dirty="0" err="1" smtClean="0"/>
              <a:t>Marx</a:t>
            </a:r>
            <a:r>
              <a:rPr lang="it-IT" dirty="0" smtClean="0"/>
              <a:t>, troviamo ANTONIO </a:t>
            </a:r>
            <a:r>
              <a:rPr lang="it-IT" dirty="0" err="1" smtClean="0"/>
              <a:t>LABRIOLA=</a:t>
            </a:r>
            <a:r>
              <a:rPr lang="it-IT" dirty="0" smtClean="0"/>
              <a:t> </a:t>
            </a:r>
          </a:p>
          <a:p>
            <a:pPr>
              <a:buNone/>
            </a:pPr>
            <a:r>
              <a:rPr lang="it-IT" dirty="0" smtClean="0"/>
              <a:t> - la pedagogia ha il compito di formare l’individuo verso la libertà e la formazione globale; </a:t>
            </a:r>
          </a:p>
          <a:p>
            <a:pPr>
              <a:buNone/>
            </a:pPr>
            <a:r>
              <a:rPr lang="it-IT" dirty="0" smtClean="0"/>
              <a:t>- La scuola popolare = strumento per l’emancipazione delle classi svantaggiate (diffondere la cultura tra tutti i cittadini per combattere il trasformismo e la corruzione politica);</a:t>
            </a:r>
          </a:p>
          <a:p>
            <a:pPr>
              <a:buFontTx/>
              <a:buChar char="-"/>
            </a:pPr>
            <a:endParaRPr lang="it-IT" dirty="0" smtClean="0"/>
          </a:p>
          <a:p>
            <a:pPr>
              <a:buFontTx/>
              <a:buChar char="-"/>
            </a:pPr>
            <a:r>
              <a:rPr lang="it-IT" dirty="0" smtClean="0"/>
              <a:t>GIOVANNI GENTILE = dopo la disfatta di </a:t>
            </a:r>
            <a:r>
              <a:rPr lang="it-IT" dirty="0" err="1" smtClean="0"/>
              <a:t>Caporetto…</a:t>
            </a:r>
            <a:r>
              <a:rPr lang="it-IT" dirty="0" smtClean="0"/>
              <a:t> utilizzare l’educazione nazionale per edificare uno Stato etico.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46920"/>
          </a:xfrm>
        </p:spPr>
        <p:txBody>
          <a:bodyPr>
            <a:normAutofit fontScale="77500" lnSpcReduction="20000"/>
          </a:bodyPr>
          <a:lstStyle/>
          <a:p>
            <a:r>
              <a:rPr lang="it-IT" dirty="0" smtClean="0"/>
              <a:t>1923 = riforma Gentile = emerge una scuola classista, in linea con la borghesia fascista, forte separazione l’istruzione liceale e le scuole tecniche e professionali;</a:t>
            </a:r>
          </a:p>
          <a:p>
            <a:endParaRPr lang="it-IT" dirty="0" smtClean="0"/>
          </a:p>
          <a:p>
            <a:pPr>
              <a:buNone/>
            </a:pPr>
            <a:r>
              <a:rPr lang="it-IT" dirty="0" err="1" smtClean="0"/>
              <a:t>…sul</a:t>
            </a:r>
            <a:r>
              <a:rPr lang="it-IT" dirty="0" smtClean="0"/>
              <a:t> versante opposto: </a:t>
            </a:r>
          </a:p>
          <a:p>
            <a:endParaRPr lang="it-IT" dirty="0" smtClean="0"/>
          </a:p>
          <a:p>
            <a:r>
              <a:rPr lang="it-IT" dirty="0" smtClean="0"/>
              <a:t>ANTONIO GRAMSCI = per la sua militanza comunista venne arrestato nel 1926. Dal carcere delineò una PEDAGOGIA DELL’IMPEGNO, tesa all’emancipazione delle classi popolari, a far acquisire alle masse la consapevolezza dei propri diritti politici e civili: </a:t>
            </a:r>
          </a:p>
          <a:p>
            <a:endParaRPr lang="it-IT" dirty="0" smtClean="0"/>
          </a:p>
          <a:p>
            <a:pPr>
              <a:buNone/>
            </a:pPr>
            <a:r>
              <a:rPr lang="it-IT" dirty="0" smtClean="0"/>
              <a:t>  “anche attraverso la cultura professionale può farsi scaturire dal fanciullo l’uomo, purché essa sia cultura educativa e non solo informativa, o non solo pratica professionale” (A. Gramsci, </a:t>
            </a:r>
            <a:r>
              <a:rPr lang="it-IT" i="1" dirty="0" smtClean="0"/>
              <a:t>L’alternativa pedagogica</a:t>
            </a:r>
            <a:r>
              <a:rPr lang="it-IT" dirty="0" smtClean="0"/>
              <a:t>, p. 82)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634952"/>
          </a:xfrm>
        </p:spPr>
        <p:txBody>
          <a:bodyPr>
            <a:normAutofit/>
          </a:bodyPr>
          <a:lstStyle/>
          <a:p>
            <a:r>
              <a:rPr lang="it-IT" dirty="0" smtClean="0"/>
              <a:t>Intanto dagli Stati Uniti JOHN DEWEY delineava i tratti di una “società ideale”, una società aperta, senza barriere di razza, territorio e nazionalità ecc., che offrisse a tutti la possibilità di sviluppare le proprie </a:t>
            </a:r>
            <a:r>
              <a:rPr lang="it-IT" dirty="0" err="1" smtClean="0"/>
              <a:t>potenzialità…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err="1" smtClean="0"/>
              <a:t>…a</a:t>
            </a:r>
            <a:r>
              <a:rPr lang="it-IT" dirty="0" smtClean="0"/>
              <a:t> fondamento di tale paradigma vi è una pedagogia strettamente correlata alla sua filosofia politica che indica i fini da raggiungere e il percorso con cui attuarli;</a:t>
            </a:r>
          </a:p>
          <a:p>
            <a:endParaRPr lang="it-IT" dirty="0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46920"/>
          </a:xfrm>
        </p:spPr>
        <p:txBody>
          <a:bodyPr>
            <a:normAutofit lnSpcReduction="10000"/>
          </a:bodyPr>
          <a:lstStyle/>
          <a:p>
            <a:pPr algn="ctr">
              <a:buFontTx/>
              <a:buChar char="-"/>
            </a:pPr>
            <a:r>
              <a:rPr lang="it-IT" dirty="0" smtClean="0"/>
              <a:t>LA DEMOCRAZIA DEVE BASARSI SULL’EDUCAZIONE </a:t>
            </a:r>
            <a:r>
              <a:rPr lang="it-IT" dirty="0" err="1" smtClean="0"/>
              <a:t>perché…</a:t>
            </a:r>
            <a:endParaRPr lang="it-IT" dirty="0" smtClean="0"/>
          </a:p>
          <a:p>
            <a:pPr>
              <a:buFontTx/>
              <a:buChar char="-"/>
            </a:pPr>
            <a:endParaRPr lang="it-IT" dirty="0" smtClean="0"/>
          </a:p>
          <a:p>
            <a:pPr>
              <a:buFontTx/>
              <a:buChar char="-"/>
            </a:pPr>
            <a:r>
              <a:rPr lang="it-IT" dirty="0" smtClean="0"/>
              <a:t>si basa sulle disposizioni e sugli interessi individuali che vanno educati;</a:t>
            </a:r>
          </a:p>
          <a:p>
            <a:pPr>
              <a:buFontTx/>
              <a:buChar char="-"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- La democrazia è molto di più che una forma di governo, ma è anche: una vita associata, un’esperienza continuamente </a:t>
            </a:r>
            <a:r>
              <a:rPr lang="it-IT" dirty="0" err="1" smtClean="0"/>
              <a:t>comunicata…</a:t>
            </a:r>
            <a:r>
              <a:rPr lang="it-IT" dirty="0" smtClean="0"/>
              <a:t> i suoi membri, quindi, devono essere educati “all’iniziativa personale e all’adattabilità” (J. </a:t>
            </a:r>
            <a:r>
              <a:rPr lang="it-IT" dirty="0" err="1" smtClean="0"/>
              <a:t>Dewey</a:t>
            </a:r>
            <a:r>
              <a:rPr lang="it-IT" dirty="0" smtClean="0"/>
              <a:t>, </a:t>
            </a:r>
            <a:r>
              <a:rPr lang="it-IT" i="1" dirty="0" smtClean="0"/>
              <a:t>Democrazia ed educazione</a:t>
            </a:r>
            <a:r>
              <a:rPr lang="it-IT" dirty="0" smtClean="0"/>
              <a:t>, p. 112)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9093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it-IT" sz="4300" dirty="0" smtClean="0">
                <a:solidFill>
                  <a:srgbClr val="002060"/>
                </a:solidFill>
                <a:latin typeface="Arial Rounded MT Bold" pitchFamily="34" charset="0"/>
              </a:rPr>
              <a:t>CAPITOLO II</a:t>
            </a:r>
          </a:p>
          <a:p>
            <a:endParaRPr lang="it-IT" sz="43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>
              <a:buNone/>
            </a:pPr>
            <a:r>
              <a:rPr lang="it-IT" sz="4300" i="1" dirty="0" smtClean="0">
                <a:solidFill>
                  <a:srgbClr val="002060"/>
                </a:solidFill>
                <a:latin typeface="Arial Rounded MT Bold" pitchFamily="34" charset="0"/>
              </a:rPr>
              <a:t>L’EDUCAZIONE ALLA POLITICA DAL TOTALITARISMO ALLA RESISTENZA</a:t>
            </a:r>
          </a:p>
          <a:p>
            <a:pPr>
              <a:buNone/>
            </a:pPr>
            <a:endParaRPr lang="it-IT" i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>
              <a:buNone/>
            </a:pPr>
            <a:r>
              <a:rPr lang="it-IT" sz="4600" i="1" dirty="0" smtClean="0">
                <a:solidFill>
                  <a:srgbClr val="FF0000"/>
                </a:solidFill>
                <a:latin typeface="Baskerville Old Face" pitchFamily="18" charset="0"/>
              </a:rPr>
              <a:t>A partire dal Regime fascista</a:t>
            </a:r>
          </a:p>
          <a:p>
            <a:pPr>
              <a:buNone/>
            </a:pPr>
            <a:endParaRPr lang="it-IT" i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   Al regima fascista la pedagogia politica serviva per fascistizzare e nazionalizzare gli italiani: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   Gli intellettuali o avevano il compito di organizzare il consenso, oppure coloro che avevano un senso critico eccessivamente sviluppato, venivano visti negativamente;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   Mussolini infatti affermava “bisogna essere anti-intellettuali per essere intellettuali”</a:t>
            </a:r>
            <a:endParaRPr lang="it-IT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130896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/>
              <a:t>LA RIFORMA GENTILE</a:t>
            </a:r>
          </a:p>
          <a:p>
            <a:endParaRPr lang="it-IT" dirty="0" smtClean="0"/>
          </a:p>
          <a:p>
            <a:r>
              <a:rPr lang="it-IT" dirty="0" smtClean="0"/>
              <a:t>Con la legge del 1922 = la riforma investiva sia l’amministrazione scolastica sia l’intero corso di studi nei suoi vari gradi;</a:t>
            </a:r>
          </a:p>
          <a:p>
            <a:endParaRPr lang="it-IT" dirty="0" smtClean="0"/>
          </a:p>
          <a:p>
            <a:r>
              <a:rPr lang="it-IT" dirty="0" smtClean="0"/>
              <a:t>La riforma rifletteva il pensiero che aveva già espresso in: “L’unità della scuola media e la libertà degli studi” (1902)…</a:t>
            </a:r>
          </a:p>
          <a:p>
            <a:endParaRPr lang="it-IT" dirty="0" smtClean="0"/>
          </a:p>
          <a:p>
            <a:r>
              <a:rPr lang="it-IT" dirty="0" smtClean="0"/>
              <a:t>Riferendosi alla scuola secondaria, affermava che la scuola doveva avere UNIFORMITÀ </a:t>
            </a:r>
            <a:r>
              <a:rPr lang="it-IT" dirty="0" err="1" smtClean="0"/>
              <a:t>DI</a:t>
            </a:r>
            <a:r>
              <a:rPr lang="it-IT" dirty="0" smtClean="0"/>
              <a:t> </a:t>
            </a:r>
            <a:r>
              <a:rPr lang="it-IT" dirty="0" err="1" smtClean="0"/>
              <a:t>INDIRIZZO…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850976"/>
          </a:xfrm>
        </p:spPr>
        <p:txBody>
          <a:bodyPr>
            <a:normAutofit/>
          </a:bodyPr>
          <a:lstStyle/>
          <a:p>
            <a:r>
              <a:rPr lang="it-IT" dirty="0" smtClean="0"/>
              <a:t>Lo stato ha il compito di ordinare il sistema scolastico e di fissare i programmi di insegnamento che riflettono: “gli interessi generali della Nazione”</a:t>
            </a:r>
          </a:p>
          <a:p>
            <a:endParaRPr lang="it-IT" dirty="0" smtClean="0"/>
          </a:p>
          <a:p>
            <a:r>
              <a:rPr lang="it-IT" dirty="0" smtClean="0"/>
              <a:t>Lo Stato è potenzialmente in ogni individuo, ed è “volere in atto”…</a:t>
            </a:r>
          </a:p>
          <a:p>
            <a:endParaRPr lang="it-IT" dirty="0" smtClean="0"/>
          </a:p>
          <a:p>
            <a:r>
              <a:rPr lang="it-IT" dirty="0" smtClean="0"/>
              <a:t>Ciò giustifica </a:t>
            </a:r>
            <a:r>
              <a:rPr lang="it-IT" dirty="0" err="1" smtClean="0"/>
              <a:t>però…</a:t>
            </a:r>
            <a:r>
              <a:rPr lang="it-IT" dirty="0" smtClean="0"/>
              <a:t> IL PREDOMINIO DELLO STATO SULL’INDIVIDUO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18928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/>
              <a:t>Anche se sostenitore nella scuola laica, Gentile reintrodusse l’insegnamento della religione cattolica nella scuola </a:t>
            </a:r>
            <a:r>
              <a:rPr lang="it-IT" dirty="0" err="1" smtClean="0"/>
              <a:t>elementare…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err="1" smtClean="0"/>
              <a:t>…perché</a:t>
            </a:r>
            <a:r>
              <a:rPr lang="it-IT" dirty="0" smtClean="0"/>
              <a:t> può predisporre l’individuo al riconoscimento di un’autorità, all’obbedienza e alla </a:t>
            </a:r>
            <a:r>
              <a:rPr lang="it-IT" dirty="0" err="1" smtClean="0"/>
              <a:t>disciplina…</a:t>
            </a:r>
            <a:r>
              <a:rPr lang="it-IT" dirty="0" smtClean="0"/>
              <a:t> al fine di RIFARE L’UOMO SUL MODELLO RISORGIMENTALE, PROTESO ALLA REALIZZAZIONE </a:t>
            </a:r>
            <a:r>
              <a:rPr lang="it-IT" dirty="0" err="1" smtClean="0"/>
              <a:t>DI</a:t>
            </a:r>
            <a:r>
              <a:rPr lang="it-IT" dirty="0" smtClean="0"/>
              <a:t> UN IDEALE</a:t>
            </a:r>
          </a:p>
          <a:p>
            <a:endParaRPr lang="it-IT" dirty="0" smtClean="0"/>
          </a:p>
          <a:p>
            <a:r>
              <a:rPr lang="it-IT" dirty="0" smtClean="0"/>
              <a:t>Per Gentile, solo la scuola elementare e il ginnasio-liceale concorrevano a formare “lo spirito nella sua integrità”…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634952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/>
              <a:t>Quindi, Gentile sosteneva il LICEO CLASSICO, l’unica istituzione che consentiva ad una ristretta élite di proseguire gli studi e di costituire la classe dirigente del paese </a:t>
            </a:r>
            <a:r>
              <a:rPr lang="it-IT" dirty="0" err="1" smtClean="0"/>
              <a:t>e…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Accanto alla scuola media, i cui corsi facevano accedere al liceo, agli istituti secondari quali l’istituto tecnico e magistrale, istituì:</a:t>
            </a:r>
          </a:p>
          <a:p>
            <a:endParaRPr lang="it-IT" dirty="0" smtClean="0"/>
          </a:p>
          <a:p>
            <a:r>
              <a:rPr lang="it-IT" dirty="0" smtClean="0"/>
              <a:t>la scuola complementare triennale che non consentiva una prosecuzione degli studi, ma aveva solo la funzione di completare la scuola elementare.</a:t>
            </a:r>
            <a:endParaRPr lang="it-IT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74912"/>
          </a:xfrm>
        </p:spPr>
        <p:txBody>
          <a:bodyPr/>
          <a:lstStyle/>
          <a:p>
            <a:r>
              <a:rPr lang="it-IT" dirty="0" err="1" smtClean="0"/>
              <a:t>…in</a:t>
            </a:r>
            <a:r>
              <a:rPr lang="it-IT" dirty="0" smtClean="0"/>
              <a:t> questo modo, si ostacolava l’ascesa sociale delle classi più </a:t>
            </a:r>
            <a:r>
              <a:rPr lang="it-IT" dirty="0" err="1" smtClean="0"/>
              <a:t>umili…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Ma tale riforma non incontrò il favore delle famiglie italiane, poiché Gentile aveva il chiaro obiettivo di ridurre la popolazione scolastica in Italia.</a:t>
            </a:r>
          </a:p>
          <a:p>
            <a:endParaRPr lang="it-IT" dirty="0" smtClean="0"/>
          </a:p>
          <a:p>
            <a:r>
              <a:rPr lang="it-IT" dirty="0" smtClean="0"/>
              <a:t>Infatti le scuole secondarie vennero tutte ridotte nel numero.</a:t>
            </a:r>
            <a:endParaRPr lang="it-IT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130896"/>
          </a:xfrm>
        </p:spPr>
        <p:txBody>
          <a:bodyPr>
            <a:normAutofit fontScale="92500"/>
          </a:bodyPr>
          <a:lstStyle/>
          <a:p>
            <a:pPr algn="just"/>
            <a:r>
              <a:rPr lang="it-IT" dirty="0" smtClean="0"/>
              <a:t>Dopo la protesta delle famiglie italiane e il delitto </a:t>
            </a:r>
            <a:r>
              <a:rPr lang="it-IT" dirty="0" err="1" smtClean="0"/>
              <a:t>Matteotti…</a:t>
            </a:r>
            <a:r>
              <a:rPr lang="it-IT" dirty="0" smtClean="0"/>
              <a:t> Gentile diede le </a:t>
            </a:r>
            <a:r>
              <a:rPr lang="it-IT" dirty="0" err="1" smtClean="0"/>
              <a:t>dimissioni…</a:t>
            </a:r>
            <a:endParaRPr lang="it-IT" dirty="0" smtClean="0"/>
          </a:p>
          <a:p>
            <a:pPr algn="just"/>
            <a:endParaRPr lang="it-IT" dirty="0" smtClean="0"/>
          </a:p>
          <a:p>
            <a:pPr algn="just"/>
            <a:r>
              <a:rPr lang="it-IT" dirty="0" err="1" smtClean="0"/>
              <a:t>SUCCESSIVAMENTE…</a:t>
            </a:r>
            <a:endParaRPr lang="it-IT" dirty="0" smtClean="0"/>
          </a:p>
          <a:p>
            <a:pPr algn="just"/>
            <a:endParaRPr lang="it-IT" dirty="0" smtClean="0"/>
          </a:p>
          <a:p>
            <a:pPr algn="just"/>
            <a:r>
              <a:rPr lang="it-IT" dirty="0" err="1" smtClean="0"/>
              <a:t>…ci</a:t>
            </a:r>
            <a:r>
              <a:rPr lang="it-IT" dirty="0" smtClean="0"/>
              <a:t> fu A. Casati che si trovò alle prese con esami di Stato disastrosi, a cui successe P. Fedeli, che aveva l’</a:t>
            </a:r>
            <a:r>
              <a:rPr lang="it-IT" dirty="0" err="1" smtClean="0"/>
              <a:t>intenzione…</a:t>
            </a:r>
            <a:r>
              <a:rPr lang="it-IT" dirty="0" smtClean="0"/>
              <a:t> di trasformare la scuola complementare in una </a:t>
            </a:r>
            <a:r>
              <a:rPr lang="it-IT" b="1" dirty="0" smtClean="0"/>
              <a:t>scuola secondaria di specializzazione </a:t>
            </a:r>
            <a:r>
              <a:rPr lang="it-IT" dirty="0" smtClean="0"/>
              <a:t>adeguata alle esigenze locali.</a:t>
            </a:r>
            <a:endParaRPr lang="it-IT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562944"/>
          </a:xfrm>
        </p:spPr>
        <p:txBody>
          <a:bodyPr>
            <a:normAutofit fontScale="85000" lnSpcReduction="20000"/>
          </a:bodyPr>
          <a:lstStyle/>
          <a:p>
            <a:r>
              <a:rPr lang="it-IT" dirty="0" smtClean="0"/>
              <a:t>Intanto nel 1929 venne introdotto il testo unico della scuola elementare, per </a:t>
            </a:r>
            <a:r>
              <a:rPr lang="it-IT" dirty="0" err="1" smtClean="0"/>
              <a:t>delineare…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Un </a:t>
            </a:r>
            <a:r>
              <a:rPr lang="it-IT" b="1" dirty="0" smtClean="0"/>
              <a:t>modello di gioventù omologato </a:t>
            </a:r>
            <a:r>
              <a:rPr lang="it-IT" dirty="0" smtClean="0"/>
              <a:t>al Regime; inoltre, i giovani dagli 8 ai 18 anni sono inquadrati nell’Opera Nazionale Balilla, per completare la formazione su una visione eroica e virile dell’uomo, confinando la donna alla sola sfera domestica.</a:t>
            </a:r>
          </a:p>
          <a:p>
            <a:endParaRPr lang="it-IT" dirty="0" smtClean="0"/>
          </a:p>
          <a:p>
            <a:r>
              <a:rPr lang="it-IT" dirty="0" smtClean="0"/>
              <a:t>Nel Fascismo, LA SCUOLA INCIDE PROFONDAMENTE SULLA FORMAZIONE DELLA MENTALITÀ, ovvero </a:t>
            </a:r>
            <a:r>
              <a:rPr lang="it-IT" dirty="0" err="1" smtClean="0"/>
              <a:t>sullla</a:t>
            </a:r>
            <a:r>
              <a:rPr lang="it-IT" dirty="0" smtClean="0"/>
              <a:t> formazione </a:t>
            </a:r>
            <a:r>
              <a:rPr lang="it-IT" dirty="0" err="1" smtClean="0"/>
              <a:t>DI</a:t>
            </a:r>
            <a:r>
              <a:rPr lang="it-IT" dirty="0" smtClean="0"/>
              <a:t> UN MODO </a:t>
            </a:r>
            <a:r>
              <a:rPr lang="it-IT" dirty="0" err="1" smtClean="0"/>
              <a:t>DI</a:t>
            </a:r>
            <a:r>
              <a:rPr lang="it-IT" dirty="0" smtClean="0"/>
              <a:t> PENSARE E </a:t>
            </a:r>
            <a:r>
              <a:rPr lang="it-IT" dirty="0" err="1" smtClean="0"/>
              <a:t>DI</a:t>
            </a:r>
            <a:r>
              <a:rPr lang="it-IT" dirty="0" smtClean="0"/>
              <a:t> </a:t>
            </a:r>
            <a:r>
              <a:rPr lang="it-IT" dirty="0" err="1" smtClean="0"/>
              <a:t>ESSERE…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Infatti nel 1938 il regime partì dalla scuola per avviare la persecuzione degli </a:t>
            </a:r>
            <a:r>
              <a:rPr lang="it-IT" dirty="0" err="1" smtClean="0"/>
              <a:t>ebrei…</a:t>
            </a:r>
            <a:r>
              <a:rPr lang="it-IT" dirty="0" smtClean="0"/>
              <a:t> E COME?</a:t>
            </a:r>
            <a:endParaRPr lang="it-IT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46920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/>
              <a:t>Nel 1938 il ministro Bottai vieta l’iscrizione nelle scuole dei ragazzi ebrei così come gli insegnanti ebrei vengono esclusi dalle scuole;</a:t>
            </a:r>
          </a:p>
          <a:p>
            <a:pPr>
              <a:buNone/>
            </a:pPr>
            <a:endParaRPr lang="it-IT" i="1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pPr>
              <a:buNone/>
            </a:pPr>
            <a:r>
              <a:rPr lang="it-IT" sz="3900" i="1" dirty="0" smtClean="0">
                <a:solidFill>
                  <a:srgbClr val="FF0000"/>
                </a:solidFill>
                <a:latin typeface="Baskerville Old Face" pitchFamily="18" charset="0"/>
              </a:rPr>
              <a:t>L’Antifascismo</a:t>
            </a:r>
          </a:p>
          <a:p>
            <a:endParaRPr lang="it-IT" dirty="0" smtClean="0"/>
          </a:p>
          <a:p>
            <a:r>
              <a:rPr lang="it-IT" dirty="0" smtClean="0"/>
              <a:t>È ESISTITA UNA PEDAGOGIA DELL’ANTIFASCISMO?</a:t>
            </a:r>
          </a:p>
          <a:p>
            <a:endParaRPr lang="it-IT" dirty="0" smtClean="0"/>
          </a:p>
          <a:p>
            <a:r>
              <a:rPr lang="it-IT" dirty="0" smtClean="0"/>
              <a:t>Secondo F. Cambi no, non c’è stata durante il periodo fascista una visione coerente dell’educazione nella complessità dei suoi fini e dei suoi </a:t>
            </a:r>
            <a:r>
              <a:rPr lang="it-IT" dirty="0" err="1" smtClean="0"/>
              <a:t>mezzi…</a:t>
            </a:r>
            <a:endParaRPr lang="it-IT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74912"/>
          </a:xfrm>
        </p:spPr>
        <p:txBody>
          <a:bodyPr>
            <a:normAutofit lnSpcReduction="10000"/>
          </a:bodyPr>
          <a:lstStyle/>
          <a:p>
            <a:pPr algn="just"/>
            <a:r>
              <a:rPr lang="it-IT" dirty="0" smtClean="0"/>
              <a:t>Una vera e propria coscienza antifascista si sviluppò nel Paese solo dopo il delitto </a:t>
            </a:r>
            <a:r>
              <a:rPr lang="it-IT" dirty="0" err="1" smtClean="0"/>
              <a:t>Matteotti…</a:t>
            </a:r>
            <a:r>
              <a:rPr lang="it-IT" dirty="0" smtClean="0"/>
              <a:t> </a:t>
            </a:r>
          </a:p>
          <a:p>
            <a:pPr algn="just">
              <a:buNone/>
            </a:pPr>
            <a:endParaRPr lang="it-IT" dirty="0" smtClean="0"/>
          </a:p>
          <a:p>
            <a:pPr algn="just"/>
            <a:r>
              <a:rPr lang="it-IT" dirty="0" smtClean="0"/>
              <a:t>quando il potere di Mussolini iniziò a vacillare e il fascismo si diresse non solo contro la sinistra, ma anche contro alcuni esponenti del movimento liberale (come Nitti, Amendola e il pedagogista G.L. Radice, quest’ultimo fu fondatore della rivista </a:t>
            </a:r>
            <a:r>
              <a:rPr lang="it-IT" i="1" dirty="0" smtClean="0"/>
              <a:t>L’Educazione Nazionale </a:t>
            </a:r>
            <a:r>
              <a:rPr lang="it-IT" dirty="0" smtClean="0"/>
              <a:t>che poi non gli sarà più permesso di pubblicare)</a:t>
            </a:r>
            <a:endParaRPr lang="it-IT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058888"/>
          </a:xfrm>
        </p:spPr>
        <p:txBody>
          <a:bodyPr>
            <a:normAutofit lnSpcReduction="10000"/>
          </a:bodyPr>
          <a:lstStyle/>
          <a:p>
            <a:pPr algn="just"/>
            <a:r>
              <a:rPr lang="it-IT" dirty="0" smtClean="0"/>
              <a:t>In risposta a Gentile che aveva pubblicato </a:t>
            </a:r>
            <a:r>
              <a:rPr lang="it-IT" i="1" dirty="0" smtClean="0"/>
              <a:t>Il Manifesto degli intellettuali fascisti</a:t>
            </a:r>
            <a:r>
              <a:rPr lang="it-IT" dirty="0" smtClean="0"/>
              <a:t>, sulle pagine de </a:t>
            </a:r>
            <a:r>
              <a:rPr lang="it-IT" i="1" dirty="0" smtClean="0"/>
              <a:t>Il Mondo</a:t>
            </a:r>
            <a:r>
              <a:rPr lang="it-IT" dirty="0" smtClean="0"/>
              <a:t>, Benedetto Croce, su incarico di G. Amendola (che sarà ucciso un anno dopo dai fascisti) nel 1925 </a:t>
            </a:r>
            <a:r>
              <a:rPr lang="it-IT" dirty="0" err="1" smtClean="0"/>
              <a:t>pubblicò…</a:t>
            </a:r>
            <a:endParaRPr lang="it-IT" dirty="0" smtClean="0"/>
          </a:p>
          <a:p>
            <a:pPr algn="just"/>
            <a:endParaRPr lang="it-IT" dirty="0" smtClean="0"/>
          </a:p>
          <a:p>
            <a:pPr algn="just"/>
            <a:r>
              <a:rPr lang="it-IT" i="1" dirty="0" smtClean="0"/>
              <a:t>Il Manifesto degli intellettuali antifascisti</a:t>
            </a:r>
          </a:p>
          <a:p>
            <a:pPr algn="just"/>
            <a:endParaRPr lang="it-IT" i="1" dirty="0" smtClean="0"/>
          </a:p>
          <a:p>
            <a:pPr algn="just"/>
            <a:r>
              <a:rPr lang="it-IT" dirty="0" smtClean="0">
                <a:solidFill>
                  <a:srgbClr val="FF0000"/>
                </a:solidFill>
              </a:rPr>
              <a:t>UNA PRESA </a:t>
            </a:r>
            <a:r>
              <a:rPr lang="it-IT" dirty="0" err="1" smtClean="0">
                <a:solidFill>
                  <a:srgbClr val="FF0000"/>
                </a:solidFill>
              </a:rPr>
              <a:t>DI</a:t>
            </a:r>
            <a:r>
              <a:rPr lang="it-IT" dirty="0" smtClean="0">
                <a:solidFill>
                  <a:srgbClr val="FF0000"/>
                </a:solidFill>
              </a:rPr>
              <a:t> DISTANZA DAL NASCENETE REGIME E DALLE VIOLENZE COMMESSE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46920"/>
          </a:xfrm>
        </p:spPr>
        <p:txBody>
          <a:bodyPr>
            <a:normAutofit/>
          </a:bodyPr>
          <a:lstStyle/>
          <a:p>
            <a:pPr algn="just"/>
            <a:r>
              <a:rPr lang="it-IT" dirty="0" smtClean="0"/>
              <a:t>L’azione di Croce (che ruotava attorno alla rivista </a:t>
            </a:r>
            <a:r>
              <a:rPr lang="it-IT" i="1" dirty="0" smtClean="0"/>
              <a:t>La Critica</a:t>
            </a:r>
            <a:r>
              <a:rPr lang="it-IT" dirty="0" smtClean="0"/>
              <a:t>) fu quella di fornire ai giovani l’indicazione di valori alternativi rispetto a quelli ufficiali per renderli AUTONOMI dal punto di vista intellettuale e ATTIVI verso la partecipazione alla vita politica;</a:t>
            </a:r>
          </a:p>
          <a:p>
            <a:pPr algn="just"/>
            <a:endParaRPr lang="it-IT" dirty="0" smtClean="0"/>
          </a:p>
          <a:p>
            <a:pPr algn="just"/>
            <a:r>
              <a:rPr lang="it-IT" dirty="0" smtClean="0"/>
              <a:t>Per Croce una cultura disimpegnata è priva di senso: il 24 maggio del 1929 manifestò la sua opposizione persino tenendo un discorso al Senato.</a:t>
            </a:r>
            <a:endParaRPr lang="it-IT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0290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it-IT" dirty="0" smtClean="0"/>
              <a:t>Altre riviste che contribuirono ad aumentare lo spirito critico degli intellettuali (es. </a:t>
            </a:r>
            <a:r>
              <a:rPr lang="it-IT" dirty="0" err="1" smtClean="0"/>
              <a:t>Solaria</a:t>
            </a:r>
            <a:r>
              <a:rPr lang="it-IT" dirty="0" smtClean="0"/>
              <a:t>, Nuova Italia, Rivista di pedagogia)</a:t>
            </a:r>
          </a:p>
          <a:p>
            <a:pPr algn="just"/>
            <a:endParaRPr lang="it-IT" dirty="0" smtClean="0"/>
          </a:p>
          <a:p>
            <a:pPr algn="just"/>
            <a:r>
              <a:rPr lang="it-IT" dirty="0" smtClean="0"/>
              <a:t>Vi furono anche associazioni clandestine, come l</a:t>
            </a:r>
            <a:r>
              <a:rPr lang="it-IT" i="1" dirty="0" smtClean="0"/>
              <a:t>’Italia libera</a:t>
            </a:r>
            <a:r>
              <a:rPr lang="it-IT" dirty="0" smtClean="0"/>
              <a:t>, che venne repressa dai fascisti, o un giornale di opposizione come </a:t>
            </a:r>
            <a:r>
              <a:rPr lang="it-IT" i="1" dirty="0" smtClean="0"/>
              <a:t>Quarto </a:t>
            </a:r>
            <a:r>
              <a:rPr lang="it-IT" i="1" dirty="0" err="1" smtClean="0"/>
              <a:t>Stato</a:t>
            </a:r>
            <a:r>
              <a:rPr lang="it-IT" dirty="0" err="1" smtClean="0"/>
              <a:t>…</a:t>
            </a:r>
            <a:endParaRPr lang="it-IT" dirty="0" smtClean="0"/>
          </a:p>
          <a:p>
            <a:pPr algn="just"/>
            <a:endParaRPr lang="it-IT" dirty="0" smtClean="0"/>
          </a:p>
          <a:p>
            <a:pPr algn="just"/>
            <a:r>
              <a:rPr lang="it-IT" dirty="0" err="1" smtClean="0"/>
              <a:t>…tuttavia</a:t>
            </a:r>
            <a:r>
              <a:rPr lang="it-IT" dirty="0" smtClean="0"/>
              <a:t> le persecuzioni del fascismo spinsero molti leader ad emigrare, soprattutto in Francia, dove nacquero la </a:t>
            </a:r>
            <a:r>
              <a:rPr lang="it-IT" b="1" dirty="0" smtClean="0"/>
              <a:t>Concentrazione antifascista </a:t>
            </a:r>
            <a:r>
              <a:rPr lang="it-IT" dirty="0" smtClean="0"/>
              <a:t>(tra cui F. Turati) e con Nitti e Rosselli il movimento </a:t>
            </a:r>
            <a:r>
              <a:rPr lang="it-IT" b="1" i="1" dirty="0" smtClean="0"/>
              <a:t>Giustizia e libertà </a:t>
            </a:r>
            <a:r>
              <a:rPr lang="it-IT" dirty="0" smtClean="0"/>
              <a:t>di cui Salvemini scrive: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058888"/>
          </a:xfrm>
        </p:spPr>
        <p:txBody>
          <a:bodyPr>
            <a:normAutofit/>
          </a:bodyPr>
          <a:lstStyle/>
          <a:p>
            <a:endParaRPr lang="it-IT" dirty="0" smtClean="0"/>
          </a:p>
          <a:p>
            <a:r>
              <a:rPr lang="it-IT" dirty="0" smtClean="0"/>
              <a:t>“Bisognava importare in Italia la massima quantità possibile di stampa clandestina, la quale diffondesse un nuovo pensiero, meglio adatto alle nuove necessità della lotta fascista”</a:t>
            </a:r>
          </a:p>
          <a:p>
            <a:endParaRPr lang="it-IT" dirty="0" smtClean="0"/>
          </a:p>
          <a:p>
            <a:r>
              <a:rPr lang="it-IT" dirty="0" smtClean="0"/>
              <a:t>Giustizia e libertà: “domandava solo l’impegno di dedicarsi a ristabilire in Italia le libertà personali e le libertà politiche dei cittadini”.</a:t>
            </a:r>
            <a:endParaRPr lang="it-IT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05888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t-IT" i="1" dirty="0" smtClean="0"/>
              <a:t>ANTONIO GRAMSCI</a:t>
            </a:r>
          </a:p>
          <a:p>
            <a:endParaRPr lang="it-IT" dirty="0" smtClean="0"/>
          </a:p>
          <a:p>
            <a:r>
              <a:rPr lang="it-IT" dirty="0" smtClean="0"/>
              <a:t>Nel 1926 venne arrestato A. Gramsci, da cui emerse UNA PEDAOGIA DELL’IMPEGNO SOCIALE E POLITICO, dagli scritti a cui egli si dedicò nel periodo di detenzione, dal 1926 al 1935, quando lasciò il carcere per le sue gravissime condizioni di vita.</a:t>
            </a:r>
          </a:p>
          <a:p>
            <a:endParaRPr lang="it-IT" dirty="0" smtClean="0"/>
          </a:p>
          <a:p>
            <a:r>
              <a:rPr lang="it-IT" dirty="0" smtClean="0"/>
              <a:t>Era convinto che la trasformazione della società sarebbe dovuta partire dalla SOVRASTRUTTURA = CULTURA E ISTITUZIONI EDUCATIVE</a:t>
            </a:r>
            <a:endParaRPr lang="it-IT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706960"/>
          </a:xfrm>
        </p:spPr>
        <p:txBody>
          <a:bodyPr>
            <a:normAutofit lnSpcReduction="10000"/>
          </a:bodyPr>
          <a:lstStyle/>
          <a:p>
            <a:r>
              <a:rPr lang="it-IT" dirty="0" smtClean="0"/>
              <a:t>Nei </a:t>
            </a:r>
            <a:r>
              <a:rPr lang="it-IT" i="1" dirty="0" smtClean="0"/>
              <a:t>Quaderni dal carcere</a:t>
            </a:r>
            <a:r>
              <a:rPr lang="it-IT" dirty="0" smtClean="0"/>
              <a:t> scritti tra il 1926 e il 1937 viene teorizzata “una società </a:t>
            </a:r>
            <a:r>
              <a:rPr lang="it-IT" dirty="0" err="1" smtClean="0"/>
              <a:t>democratico-socialista</a:t>
            </a:r>
            <a:r>
              <a:rPr lang="it-IT" dirty="0" smtClean="0"/>
              <a:t>, in cui tutti siamo governati e governanti al tempo stesso, </a:t>
            </a:r>
          </a:p>
          <a:p>
            <a:endParaRPr lang="it-IT" dirty="0" smtClean="0"/>
          </a:p>
          <a:p>
            <a:r>
              <a:rPr lang="it-IT" dirty="0" smtClean="0"/>
              <a:t>in cui la cultura (alta e critica) sia patrimonio di tutti e data a tutti attraverso la scuola, l’informazione, il teatro </a:t>
            </a:r>
            <a:r>
              <a:rPr lang="it-IT" dirty="0" err="1" smtClean="0"/>
              <a:t>etc</a:t>
            </a:r>
            <a:r>
              <a:rPr lang="it-IT" dirty="0" smtClean="0"/>
              <a:t> […] </a:t>
            </a:r>
          </a:p>
          <a:p>
            <a:endParaRPr lang="it-IT" dirty="0" smtClean="0"/>
          </a:p>
          <a:p>
            <a:r>
              <a:rPr lang="it-IT" dirty="0" smtClean="0"/>
              <a:t>In tale società si crea un “blocco storico” tra borghesia illuminata e classe operaia d’avanguardia […]</a:t>
            </a:r>
            <a:endParaRPr lang="it-IT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850976"/>
          </a:xfrm>
        </p:spPr>
        <p:txBody>
          <a:bodyPr>
            <a:normAutofit fontScale="92500" lnSpcReduction="20000"/>
          </a:bodyPr>
          <a:lstStyle/>
          <a:p>
            <a:r>
              <a:rPr lang="it-IT" dirty="0" smtClean="0"/>
              <a:t>Lì gli intellettuali, allora, hanno un ruolo chiave e ogni cittadino, alla fine, deve farsi intellettuale, in modo da partecipare criticamente all’esercizio del potere politico e da discutere attivamente e con piena partecipazione i problemi tutti della vita sociale […]</a:t>
            </a:r>
          </a:p>
          <a:p>
            <a:endParaRPr lang="it-IT" dirty="0" smtClean="0"/>
          </a:p>
          <a:p>
            <a:r>
              <a:rPr lang="it-IT" dirty="0" smtClean="0"/>
              <a:t>Gramsci, così, dà anche un volto politico forte alla pedagogia, che è sapere rivolto a portare a tutti, oggi, nella democrazia, la cultura e a fissare nel dialogo tra cultura, politica e formazione del cittadino il tema oggi più forte e più alto del fare pedagogia” (F. Cambi, </a:t>
            </a:r>
            <a:r>
              <a:rPr lang="it-IT" i="1" dirty="0" smtClean="0"/>
              <a:t>Introduzione alla filosofia dell’educazione</a:t>
            </a:r>
            <a:r>
              <a:rPr lang="it-IT" dirty="0" smtClean="0"/>
              <a:t>, cit., p. 45).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476672"/>
            <a:ext cx="8183880" cy="563495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it-IT" dirty="0" smtClean="0"/>
              <a:t>Gramsci criticò la Riforma Gentile per la cesura che aveva creato tra cultura umanistica (scuola formativa riservata ad una ristretta élite) e </a:t>
            </a:r>
            <a:r>
              <a:rPr lang="it-IT" dirty="0" err="1" smtClean="0"/>
              <a:t>professionale…</a:t>
            </a:r>
            <a:endParaRPr lang="it-IT" dirty="0" smtClean="0"/>
          </a:p>
          <a:p>
            <a:pPr algn="just"/>
            <a:endParaRPr lang="it-IT" dirty="0" smtClean="0"/>
          </a:p>
          <a:p>
            <a:pPr algn="just"/>
            <a:r>
              <a:rPr lang="it-IT" dirty="0" smtClean="0"/>
              <a:t>Così la scuola aveva una struttura oligarchica che non contribuiva a rimuovere le distinzioni esistenti nella </a:t>
            </a:r>
            <a:r>
              <a:rPr lang="it-IT" dirty="0" err="1" smtClean="0"/>
              <a:t>società…</a:t>
            </a:r>
            <a:endParaRPr lang="it-IT" dirty="0" smtClean="0"/>
          </a:p>
          <a:p>
            <a:pPr algn="just"/>
            <a:endParaRPr lang="it-IT" dirty="0" smtClean="0"/>
          </a:p>
          <a:p>
            <a:pPr algn="just"/>
            <a:r>
              <a:rPr lang="it-IT" dirty="0" smtClean="0"/>
              <a:t>Invece Gramsci a tutto ciò oppose “una scuola unica iniziale di cultura generale, umanistica e </a:t>
            </a:r>
            <a:r>
              <a:rPr lang="it-IT" dirty="0" err="1" smtClean="0"/>
              <a:t>formativa…</a:t>
            </a:r>
            <a:r>
              <a:rPr lang="it-IT" dirty="0" smtClean="0"/>
              <a:t> che conduceva il giovinetto fino alla scelta della sua professione, formandolo nel frattempo come persona capace di pensare, di studiare, di dirigere, o di controllare chi dirige” (A. Gramsci, </a:t>
            </a:r>
            <a:r>
              <a:rPr lang="it-IT" i="1" dirty="0" smtClean="0"/>
              <a:t>Gli intellettuali e l’organizzazione della cultura</a:t>
            </a:r>
            <a:r>
              <a:rPr lang="it-IT" dirty="0" smtClean="0"/>
              <a:t>, p. 114)</a:t>
            </a:r>
            <a:endParaRPr lang="it-IT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74912"/>
          </a:xfrm>
        </p:spPr>
        <p:txBody>
          <a:bodyPr>
            <a:normAutofit lnSpcReduction="10000"/>
          </a:bodyPr>
          <a:lstStyle/>
          <a:p>
            <a:r>
              <a:rPr lang="it-IT" dirty="0" smtClean="0"/>
              <a:t>La </a:t>
            </a:r>
            <a:r>
              <a:rPr lang="it-IT" b="1" dirty="0" smtClean="0"/>
              <a:t>scuola iniziale </a:t>
            </a:r>
            <a:r>
              <a:rPr lang="it-IT" dirty="0" smtClean="0"/>
              <a:t>doveva fornire autonomia di pensiero e di azione, ed era così concepita:</a:t>
            </a:r>
          </a:p>
          <a:p>
            <a:endParaRPr lang="it-IT" dirty="0" smtClean="0"/>
          </a:p>
          <a:p>
            <a:r>
              <a:rPr lang="it-IT" dirty="0" smtClean="0"/>
              <a:t>- la scuola di grado elementare (dalle elementari alle medie) = con l’insegnamento delle prime nozioni elementari dell’istruzione e le prime nozioni dello Stato e della Società (diritti e doveri); </a:t>
            </a:r>
          </a:p>
          <a:p>
            <a:r>
              <a:rPr lang="it-IT" dirty="0" smtClean="0"/>
              <a:t>- la scuola dei gradi successivi (circa 6 anni), per terminare verso i 15-16 anni.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02904"/>
          </a:xfrm>
        </p:spPr>
        <p:txBody>
          <a:bodyPr>
            <a:normAutofit lnSpcReduction="10000"/>
          </a:bodyPr>
          <a:lstStyle/>
          <a:p>
            <a:pPr algn="just"/>
            <a:r>
              <a:rPr lang="it-IT" dirty="0" smtClean="0"/>
              <a:t>Per raggiungere gli obiettivi era necessario rimuovere gli ostacoli di persone provenienti da situazioni sociali </a:t>
            </a:r>
            <a:r>
              <a:rPr lang="it-IT" dirty="0" err="1" smtClean="0"/>
              <a:t>svantaggiate…</a:t>
            </a:r>
            <a:endParaRPr lang="it-IT" dirty="0" smtClean="0"/>
          </a:p>
          <a:p>
            <a:pPr algn="just"/>
            <a:endParaRPr lang="it-IT" dirty="0" smtClean="0"/>
          </a:p>
          <a:p>
            <a:pPr algn="just"/>
            <a:r>
              <a:rPr lang="it-IT" dirty="0" err="1" smtClean="0"/>
              <a:t>…ed</a:t>
            </a:r>
            <a:r>
              <a:rPr lang="it-IT" dirty="0" smtClean="0"/>
              <a:t> essere consapevoli della fatica che lo studio comporta: lo studio è un processo di adattamento, anche uno sforzo </a:t>
            </a:r>
            <a:r>
              <a:rPr lang="it-IT" dirty="0" err="1" smtClean="0"/>
              <a:t>muscolare-nervoso…</a:t>
            </a:r>
            <a:r>
              <a:rPr lang="it-IT" dirty="0" smtClean="0"/>
              <a:t> da parte degli insegnanti occorre resistere alla tendenza “di rendere facile ciò che non può esserlo senza essere snaturato […] (Ivi, p. 117).</a:t>
            </a:r>
            <a:endParaRPr lang="it-IT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46920"/>
          </a:xfrm>
        </p:spPr>
        <p:txBody>
          <a:bodyPr/>
          <a:lstStyle/>
          <a:p>
            <a:r>
              <a:rPr lang="it-IT" dirty="0" smtClean="0"/>
              <a:t>La scuola unitaria, nell’ultimo grado, doveva essere una scuola creativa dove “l’apprendimento doveva avvenire attraverso lo sforzo autonomo e spontaneo del discente” sotto la guida del maestro, e doveva fornire:</a:t>
            </a:r>
          </a:p>
          <a:p>
            <a:endParaRPr lang="it-IT" dirty="0" smtClean="0"/>
          </a:p>
          <a:p>
            <a:r>
              <a:rPr lang="it-IT" dirty="0" smtClean="0"/>
              <a:t>- </a:t>
            </a:r>
            <a:r>
              <a:rPr lang="it-IT" dirty="0" smtClean="0">
                <a:solidFill>
                  <a:srgbClr val="FF0000"/>
                </a:solidFill>
              </a:rPr>
              <a:t>I VALORI FONDAMENTALI DELL’UMANESIMO [...], L’AUTODISCIPLINA INTELLETTUALE E L’AUTONOMIA </a:t>
            </a:r>
            <a:r>
              <a:rPr lang="it-IT" dirty="0" err="1" smtClean="0">
                <a:solidFill>
                  <a:srgbClr val="FF0000"/>
                </a:solidFill>
              </a:rPr>
              <a:t>MORALE…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18928"/>
          </a:xfrm>
        </p:spPr>
        <p:txBody>
          <a:bodyPr/>
          <a:lstStyle/>
          <a:p>
            <a:r>
              <a:rPr lang="it-IT" dirty="0" smtClean="0"/>
              <a:t>Inoltre Gramsci auspicava uno stretto collegamento tra:</a:t>
            </a:r>
          </a:p>
          <a:p>
            <a:endParaRPr lang="it-IT" dirty="0" smtClean="0"/>
          </a:p>
          <a:p>
            <a:pPr algn="ctr">
              <a:buNone/>
            </a:pPr>
            <a:r>
              <a:rPr lang="it-IT" i="1" dirty="0" smtClean="0"/>
              <a:t>LAVORO INTELLETTUALE </a:t>
            </a:r>
          </a:p>
          <a:p>
            <a:pPr algn="ctr">
              <a:buNone/>
            </a:pPr>
            <a:r>
              <a:rPr lang="it-IT" i="1" dirty="0" smtClean="0"/>
              <a:t>E LAVORO PRODUTTIVO</a:t>
            </a:r>
          </a:p>
          <a:p>
            <a:pPr algn="ctr">
              <a:buNone/>
            </a:pPr>
            <a:r>
              <a:rPr lang="it-IT" i="1" dirty="0" smtClean="0"/>
              <a:t>tra</a:t>
            </a:r>
          </a:p>
          <a:p>
            <a:pPr algn="ctr">
              <a:buNone/>
            </a:pPr>
            <a:r>
              <a:rPr lang="it-IT" i="1" dirty="0" smtClean="0"/>
              <a:t>MONDO CULTURALE</a:t>
            </a:r>
          </a:p>
          <a:p>
            <a:pPr algn="ctr">
              <a:buNone/>
            </a:pPr>
            <a:r>
              <a:rPr lang="it-IT" i="1" dirty="0" smtClean="0"/>
              <a:t>E MONDO DEL LAVORO</a:t>
            </a:r>
          </a:p>
          <a:p>
            <a:pPr algn="ctr">
              <a:buNone/>
            </a:pPr>
            <a:endParaRPr lang="it-IT" i="1" dirty="0" smtClean="0"/>
          </a:p>
          <a:p>
            <a:pPr algn="ctr">
              <a:buNone/>
            </a:pPr>
            <a:r>
              <a:rPr lang="it-IT" i="1" dirty="0" smtClean="0"/>
              <a:t>ad opera delle università e accademie che dovevano collaborare</a:t>
            </a:r>
            <a:endParaRPr lang="it-IT" i="1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 accademie = dovevano formare culturalmente i giovani che dopo la scuola unitaria entravano nel mondo del lavoro;</a:t>
            </a:r>
          </a:p>
          <a:p>
            <a:endParaRPr lang="it-IT" dirty="0" smtClean="0"/>
          </a:p>
          <a:p>
            <a:r>
              <a:rPr lang="it-IT" dirty="0" smtClean="0"/>
              <a:t>Le università = dovevano approfondire maggiormente la pratica del seminario: “Si devono studiare i fatti o il metodo per studiare i fatti”?</a:t>
            </a:r>
            <a:endParaRPr lang="it-IT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058888"/>
          </a:xfrm>
        </p:spPr>
        <p:txBody>
          <a:bodyPr>
            <a:normAutofit fontScale="92500" lnSpcReduction="20000"/>
          </a:bodyPr>
          <a:lstStyle/>
          <a:p>
            <a:endParaRPr lang="it-IT" dirty="0" smtClean="0"/>
          </a:p>
          <a:p>
            <a:r>
              <a:rPr lang="it-IT" sz="3900" i="1" dirty="0" smtClean="0">
                <a:solidFill>
                  <a:srgbClr val="FF0000"/>
                </a:solidFill>
                <a:latin typeface="Baskerville Old Face" pitchFamily="18" charset="0"/>
              </a:rPr>
              <a:t>La Resistenza</a:t>
            </a:r>
          </a:p>
          <a:p>
            <a:endParaRPr lang="it-IT" dirty="0" smtClean="0"/>
          </a:p>
          <a:p>
            <a:r>
              <a:rPr lang="it-IT" dirty="0" smtClean="0"/>
              <a:t>Intanto nel 1936-1939 il regime iniziò ad entrare in crisi (perdita di consenso da parte degli intellettuali per via delle leggi razziali e echi delle correnti culturali provenienti da altri Paesi)…</a:t>
            </a:r>
          </a:p>
          <a:p>
            <a:endParaRPr lang="it-IT" dirty="0" smtClean="0"/>
          </a:p>
          <a:p>
            <a:r>
              <a:rPr lang="it-IT" dirty="0" smtClean="0"/>
              <a:t>… giovani educati ai valori fascisti iniziano a formarsi un’AUTONOMA COSCIENZA CIVILE, con la volontà di abbattere i falsi miti del fascismo ed edificare UN SISTEMA DEMOCRATICO.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74912"/>
          </a:xfrm>
        </p:spPr>
        <p:txBody>
          <a:bodyPr>
            <a:normAutofit fontScale="70000" lnSpcReduction="20000"/>
          </a:bodyPr>
          <a:lstStyle/>
          <a:p>
            <a:r>
              <a:rPr lang="it-IT" dirty="0" smtClean="0"/>
              <a:t>Bottai, con la rivista </a:t>
            </a:r>
            <a:r>
              <a:rPr lang="it-IT" i="1" dirty="0" smtClean="0"/>
              <a:t>Primato (C. Emilio Gadda, V. </a:t>
            </a:r>
            <a:r>
              <a:rPr lang="it-IT" i="1" dirty="0" err="1" smtClean="0"/>
              <a:t>Brancati</a:t>
            </a:r>
            <a:r>
              <a:rPr lang="it-IT" i="1" dirty="0" smtClean="0"/>
              <a:t>, E. </a:t>
            </a:r>
            <a:r>
              <a:rPr lang="it-IT" i="1" dirty="0" err="1" smtClean="0"/>
              <a:t>Montale…</a:t>
            </a:r>
            <a:r>
              <a:rPr lang="it-IT" i="1" dirty="0" smtClean="0"/>
              <a:t>)</a:t>
            </a:r>
            <a:r>
              <a:rPr lang="it-IT" dirty="0" smtClean="0"/>
              <a:t>, cerca di recuperare gli intellettuali al </a:t>
            </a:r>
            <a:r>
              <a:rPr lang="it-IT" dirty="0" err="1" smtClean="0"/>
              <a:t>fascismo…</a:t>
            </a:r>
            <a:r>
              <a:rPr lang="it-IT" dirty="0" smtClean="0"/>
              <a:t> quando invece proprio tra questi intellettuali iniziano a diffondersi valori nuovi;</a:t>
            </a:r>
          </a:p>
          <a:p>
            <a:endParaRPr lang="it-IT" dirty="0" smtClean="0"/>
          </a:p>
          <a:p>
            <a:r>
              <a:rPr lang="it-IT" dirty="0" smtClean="0"/>
              <a:t>1940 = MUSSOLINI comunica la volontà di entrare in </a:t>
            </a:r>
            <a:r>
              <a:rPr lang="it-IT" dirty="0" err="1" smtClean="0"/>
              <a:t>guerra…</a:t>
            </a:r>
            <a:r>
              <a:rPr lang="it-IT" dirty="0" smtClean="0"/>
              <a:t> cresce il malcontento nelle classi operaie del Nord, il fascismo perde anche i consensi dell’alta </a:t>
            </a:r>
            <a:r>
              <a:rPr lang="it-IT" dirty="0" err="1" smtClean="0"/>
              <a:t>borghesia…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Nel 1943 Vittorio Emanuele III destituisce Mussolini ed entra n carica il GOVERNO </a:t>
            </a:r>
            <a:r>
              <a:rPr lang="it-IT" dirty="0" err="1" smtClean="0"/>
              <a:t>BADOGLIO…</a:t>
            </a:r>
            <a:r>
              <a:rPr lang="it-IT" dirty="0" smtClean="0"/>
              <a:t> </a:t>
            </a:r>
          </a:p>
          <a:p>
            <a:endParaRPr lang="it-IT" dirty="0" smtClean="0"/>
          </a:p>
          <a:p>
            <a:r>
              <a:rPr lang="it-IT" dirty="0" smtClean="0"/>
              <a:t>Intanto armistizio con gli anglo-americani e i tedeschi occupano l’</a:t>
            </a:r>
            <a:r>
              <a:rPr lang="it-IT" dirty="0" err="1" smtClean="0"/>
              <a:t>Italia…</a:t>
            </a:r>
            <a:r>
              <a:rPr lang="it-IT" dirty="0" smtClean="0"/>
              <a:t> l’esercito incapace di difendersi, e deportato in Germania;</a:t>
            </a:r>
          </a:p>
          <a:p>
            <a:endParaRPr lang="it-IT" dirty="0" smtClean="0"/>
          </a:p>
          <a:p>
            <a:r>
              <a:rPr lang="it-IT" dirty="0" smtClean="0"/>
              <a:t>Roma viene difesa da gruppi civili armati = </a:t>
            </a:r>
            <a:r>
              <a:rPr lang="it-IT" b="1" dirty="0" smtClean="0"/>
              <a:t>I Episodio della Resistenza</a:t>
            </a:r>
            <a:endParaRPr lang="it-IT" b="1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02904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/>
              <a:t>Il COMITATO </a:t>
            </a:r>
            <a:r>
              <a:rPr lang="it-IT" dirty="0" err="1" smtClean="0"/>
              <a:t>DI</a:t>
            </a:r>
            <a:r>
              <a:rPr lang="it-IT" dirty="0" smtClean="0"/>
              <a:t> LIBERAZIONE NAZIONALE lancia un appello a combattere contro i tedeschi = l’ITALIA DEL CORAGGIO E DELLA LIBERTÀ</a:t>
            </a:r>
          </a:p>
          <a:p>
            <a:endParaRPr lang="it-IT" dirty="0" smtClean="0"/>
          </a:p>
          <a:p>
            <a:r>
              <a:rPr lang="it-IT" dirty="0" smtClean="0"/>
              <a:t>Iniziò così LA RESISTENZA = “contro l’oppressione fascista che voleva ridurre l’uomo a cosa, l’antifascismo significò la Resistenza della persona umana che si rifiutava di diventare COSA e voleva restare PERSONA […]” (P. </a:t>
            </a:r>
            <a:r>
              <a:rPr lang="it-IT" dirty="0" err="1" smtClean="0"/>
              <a:t>Calamandrei</a:t>
            </a:r>
            <a:r>
              <a:rPr lang="it-IT" dirty="0" smtClean="0"/>
              <a:t>, </a:t>
            </a:r>
            <a:r>
              <a:rPr lang="it-IT" i="1" dirty="0" smtClean="0"/>
              <a:t>Uomini e città della Resistenza</a:t>
            </a:r>
            <a:r>
              <a:rPr lang="it-IT" dirty="0" smtClean="0"/>
              <a:t>, Laterza, </a:t>
            </a:r>
            <a:r>
              <a:rPr lang="it-IT" dirty="0" err="1" smtClean="0"/>
              <a:t>Roma-Bari</a:t>
            </a:r>
            <a:r>
              <a:rPr lang="it-IT" dirty="0" smtClean="0"/>
              <a:t>, pp. 10-20)</a:t>
            </a:r>
            <a:endParaRPr lang="it-IT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02904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/>
              <a:t>Si “resisteva” attraverso azioni segrete, come ad esempio nelle tipografie clandestine, nelle prigioni, tra i fuoriusciti.. E ogni tanto in quella lotta c’era un caduto (Matteotti, Amendola, Gramsci)… ma alla fine ESPLOSE LA GUERRA PARTIGIANA a cui si oppose il governo di Salò fondato da Mussolini;</a:t>
            </a:r>
          </a:p>
          <a:p>
            <a:endParaRPr lang="it-IT" dirty="0" smtClean="0"/>
          </a:p>
          <a:p>
            <a:r>
              <a:rPr lang="it-IT" dirty="0" smtClean="0"/>
              <a:t>Ma la RESISTENZA, nelle fabbriche,  svolse un lavoro pedagogico di POLITICIZZAZIONE DEGLI </a:t>
            </a:r>
            <a:r>
              <a:rPr lang="it-IT" dirty="0" err="1" smtClean="0"/>
              <a:t>OPERAI…</a:t>
            </a:r>
            <a:r>
              <a:rPr lang="it-IT" dirty="0" smtClean="0"/>
              <a:t> dando vita ad una forte ondata di scioperi, a partire da quello del 1943 alla </a:t>
            </a:r>
            <a:r>
              <a:rPr lang="it-IT" dirty="0" err="1" smtClean="0"/>
              <a:t>Fiat…</a:t>
            </a:r>
            <a:endParaRPr lang="it-IT" dirty="0" smtClean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90936"/>
          </a:xfrm>
        </p:spPr>
        <p:txBody>
          <a:bodyPr>
            <a:normAutofit fontScale="92500" lnSpcReduction="20000"/>
          </a:bodyPr>
          <a:lstStyle/>
          <a:p>
            <a:r>
              <a:rPr lang="it-IT" dirty="0" smtClean="0"/>
              <a:t>Intanto, le esigenze della guerra avevano reso necessario di nuovo un inserimento delle donne (escluse dalla Riforma Gentile) nel sistema economico del </a:t>
            </a:r>
            <a:r>
              <a:rPr lang="it-IT" dirty="0" err="1" smtClean="0"/>
              <a:t>Paese…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 ma di notevole portata fu anche la partecipazione delle donne alla Resistenza (spesso con il ruolo di staffette, che portavano messaggi, stampa clandestina ecc.) spesso prendendo parte agli stessi combattimenti </a:t>
            </a:r>
            <a:r>
              <a:rPr lang="it-IT" dirty="0" err="1" smtClean="0"/>
              <a:t>armati…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La Resistenza per le donne rappresentò, quindi, UN’ESPERIENZA EMANCIPATIVA E FORMATIVA.</a:t>
            </a:r>
            <a:endParaRPr lang="it-IT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404664"/>
            <a:ext cx="8183880" cy="5616624"/>
          </a:xfrm>
        </p:spPr>
        <p:txBody>
          <a:bodyPr>
            <a:normAutofit fontScale="85000" lnSpcReduction="10000"/>
          </a:bodyPr>
          <a:lstStyle/>
          <a:p>
            <a:r>
              <a:rPr lang="it-IT" dirty="0" smtClean="0"/>
              <a:t>Nei gruppi partigiani si elaboravano progetti, ma si parlava anche dell’esigenza di UN NUOVO MODELLO EDUCATIVO, </a:t>
            </a:r>
            <a:r>
              <a:rPr lang="it-IT" dirty="0" err="1" smtClean="0"/>
              <a:t>DI</a:t>
            </a:r>
            <a:r>
              <a:rPr lang="it-IT" dirty="0" smtClean="0"/>
              <a:t> UNA NUOVA SCUOLA che avvicinasse tutte le classi sociali al </a:t>
            </a:r>
            <a:r>
              <a:rPr lang="it-IT" dirty="0" err="1" smtClean="0"/>
              <a:t>SAPERE…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I contadini partigiani semi-analfabeti avevano una grande sete di </a:t>
            </a:r>
            <a:r>
              <a:rPr lang="it-IT" dirty="0" err="1" smtClean="0"/>
              <a:t>conoscenza…</a:t>
            </a:r>
            <a:r>
              <a:rPr lang="it-IT" dirty="0" smtClean="0"/>
              <a:t> NELLE BRIGATE PARTIGIANE, durante l’ora politica, i giovani ascoltavano, si istruivano ponevano </a:t>
            </a:r>
            <a:r>
              <a:rPr lang="it-IT" dirty="0" err="1" smtClean="0"/>
              <a:t>domande…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 a Milano venne istituita LA SCUOLA EX PARTIGIANI (con l’obiettivo di liberare lo studio da ogni privilegio economico e indipendentemente dalla provenienza politica)…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1892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it-IT" dirty="0" smtClean="0"/>
          </a:p>
          <a:p>
            <a:r>
              <a:rPr lang="it-IT" dirty="0" smtClean="0"/>
              <a:t>Su iniziativa dei partigiani, in molte città dell’Italia centro-settentrionale nacquero i </a:t>
            </a:r>
            <a:r>
              <a:rPr lang="it-IT" b="1" dirty="0" err="1" smtClean="0"/>
              <a:t>Convitti-scuola</a:t>
            </a:r>
            <a:r>
              <a:rPr lang="it-IT" b="1" dirty="0" smtClean="0"/>
              <a:t> della </a:t>
            </a:r>
            <a:r>
              <a:rPr lang="it-IT" b="1" dirty="0" err="1" smtClean="0"/>
              <a:t>Rinascita</a:t>
            </a:r>
            <a:r>
              <a:rPr lang="it-IT" dirty="0" err="1" smtClean="0"/>
              <a:t>…</a:t>
            </a:r>
            <a:r>
              <a:rPr lang="it-IT" dirty="0" smtClean="0"/>
              <a:t> che però risentirono successivamente della sconfitta delle classi politiche di sinistra a vantaggio di quelle </a:t>
            </a:r>
            <a:r>
              <a:rPr lang="it-IT" dirty="0" err="1" smtClean="0"/>
              <a:t>moderate…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LA RESISTENZA avvertiva l’esigenza di una EDUCAZIONE NUOVA, di UNA SCUOLA APERTA A TUTTI E STRUTTURATA DEMOCRATICAMENTE, NON ASSERVITA AL POTERE POLITICO al fine di </a:t>
            </a:r>
            <a:r>
              <a:rPr lang="it-IT" dirty="0" err="1" smtClean="0"/>
              <a:t>promuovere…</a:t>
            </a:r>
            <a:endParaRPr lang="it-IT" dirty="0" smtClean="0"/>
          </a:p>
          <a:p>
            <a:pPr algn="ctr"/>
            <a:endParaRPr lang="it-IT" dirty="0" smtClean="0">
              <a:solidFill>
                <a:srgbClr val="FF0000"/>
              </a:solidFill>
            </a:endParaRPr>
          </a:p>
          <a:p>
            <a:pPr algn="ctr"/>
            <a:r>
              <a:rPr lang="it-IT" dirty="0" smtClean="0">
                <a:solidFill>
                  <a:srgbClr val="FF0000"/>
                </a:solidFill>
              </a:rPr>
              <a:t>UNA SOCIETÀ PIÙ GIUSTA, attraverso la formazione di cittadini consapevoli.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922984"/>
          </a:xfrm>
        </p:spPr>
        <p:txBody>
          <a:bodyPr>
            <a:normAutofit fontScale="92500" lnSpcReduction="10000"/>
          </a:bodyPr>
          <a:lstStyle/>
          <a:p>
            <a:endParaRPr lang="it-IT" dirty="0" smtClean="0"/>
          </a:p>
          <a:p>
            <a:pPr>
              <a:buNone/>
            </a:pPr>
            <a:r>
              <a:rPr lang="it-IT" dirty="0" smtClean="0">
                <a:solidFill>
                  <a:srgbClr val="002060"/>
                </a:solidFill>
                <a:latin typeface="Arial Rounded MT Bold" pitchFamily="34" charset="0"/>
              </a:rPr>
              <a:t>CAPITOLO III</a:t>
            </a:r>
          </a:p>
          <a:p>
            <a:endParaRPr lang="it-IT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>
              <a:buNone/>
            </a:pPr>
            <a:r>
              <a:rPr lang="it-IT" i="1" dirty="0" smtClean="0">
                <a:solidFill>
                  <a:srgbClr val="002060"/>
                </a:solidFill>
                <a:latin typeface="Arial Rounded MT Bold" pitchFamily="34" charset="0"/>
              </a:rPr>
              <a:t>L’EDUCAZIONE ALLA POLITICA DAL TOTALITARISMO ALLA RESISTENZA</a:t>
            </a:r>
          </a:p>
          <a:p>
            <a:pPr>
              <a:buNone/>
            </a:pPr>
            <a:endParaRPr lang="it-IT" i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>
              <a:buNone/>
            </a:pPr>
            <a:r>
              <a:rPr lang="it-IT" sz="3200" i="1" dirty="0" smtClean="0">
                <a:solidFill>
                  <a:srgbClr val="FF0000"/>
                </a:solidFill>
                <a:latin typeface="Baskerville Old Face" pitchFamily="18" charset="0"/>
              </a:rPr>
              <a:t>La Ricostruzione</a:t>
            </a:r>
            <a:endParaRPr lang="it-IT" dirty="0" smtClean="0"/>
          </a:p>
          <a:p>
            <a:pPr>
              <a:buNone/>
            </a:pPr>
            <a:endParaRPr lang="it-IT" dirty="0" smtClean="0"/>
          </a:p>
          <a:p>
            <a:r>
              <a:rPr lang="it-IT" dirty="0" smtClean="0"/>
              <a:t>Tra le forze della Resistenza, ben presto crebbe una frattura: tra un fronte laico e uno cattolico = diverse concezioni della democrazia e su come ricostruire il futuro del Paese; su come ricostruire un Paese lacerato dal punto di vista materiale e </a:t>
            </a:r>
            <a:r>
              <a:rPr lang="it-IT" dirty="0" err="1" smtClean="0"/>
              <a:t>morale…</a:t>
            </a:r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02904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/>
              <a:t>Il 2 giugno 1946 gli italiani furono chiamati ad esprimere un voto (il cui diritto venne esteso anche alle donne):</a:t>
            </a:r>
          </a:p>
          <a:p>
            <a:endParaRPr lang="it-IT" dirty="0" smtClean="0"/>
          </a:p>
          <a:p>
            <a:r>
              <a:rPr lang="it-IT" dirty="0" smtClean="0"/>
              <a:t>Vinse la scelta della Repubblica e la </a:t>
            </a:r>
            <a:r>
              <a:rPr lang="it-IT" dirty="0" err="1" smtClean="0"/>
              <a:t>DC</a:t>
            </a:r>
            <a:r>
              <a:rPr lang="it-IT" dirty="0" smtClean="0"/>
              <a:t> si affermò come primo partito (e lo sarà anche nelle elezioni del 1948), De Gasperi allontanò gradatamente la sinistra dal Governo;</a:t>
            </a:r>
          </a:p>
          <a:p>
            <a:endParaRPr lang="it-IT" dirty="0" smtClean="0"/>
          </a:p>
          <a:p>
            <a:r>
              <a:rPr lang="it-IT" dirty="0" smtClean="0"/>
              <a:t>Con il governo De Gasperi, esponente della </a:t>
            </a:r>
            <a:r>
              <a:rPr lang="it-IT" dirty="0" err="1" smtClean="0"/>
              <a:t>DC</a:t>
            </a:r>
            <a:r>
              <a:rPr lang="it-IT" dirty="0" smtClean="0"/>
              <a:t> si affermò il fronte cattolico e moderato (in linea con gli interessi della Chiesa e della Borghesia)</a:t>
            </a:r>
          </a:p>
          <a:p>
            <a:endParaRPr lang="it-IT" dirty="0" smtClean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130896"/>
          </a:xfrm>
        </p:spPr>
        <p:txBody>
          <a:bodyPr>
            <a:normAutofit lnSpcReduction="10000"/>
          </a:bodyPr>
          <a:lstStyle/>
          <a:p>
            <a:r>
              <a:rPr lang="it-IT" dirty="0" smtClean="0"/>
              <a:t>La conseguenza fu l’affermazione di un Paese molto diverso da quello auspicato dai </a:t>
            </a:r>
            <a:r>
              <a:rPr lang="it-IT" dirty="0" err="1" smtClean="0"/>
              <a:t>Partigiani…</a:t>
            </a:r>
            <a:r>
              <a:rPr lang="it-IT" dirty="0" smtClean="0"/>
              <a:t> (anche perché si temeva il comunismo russo).</a:t>
            </a:r>
          </a:p>
          <a:p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Per il </a:t>
            </a:r>
            <a:r>
              <a:rPr lang="it-IT" b="1" dirty="0" smtClean="0"/>
              <a:t>fronte cattolico</a:t>
            </a:r>
            <a:r>
              <a:rPr lang="it-IT" dirty="0" smtClean="0"/>
              <a:t>, l’educazione doveva aspettare allo Stato e alle famiglie che potevano scegliere anche una scuola non statale; inoltre in ogni ordine di scuola era fondamentale l’insegnamento della Religione cattolica.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058888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/>
              <a:t>Con De Gasperi, il ministero dell’istruzione viene affidato ad un cattolico, Guido </a:t>
            </a:r>
            <a:r>
              <a:rPr lang="it-IT" dirty="0" err="1" smtClean="0"/>
              <a:t>Gonella=</a:t>
            </a:r>
            <a:r>
              <a:rPr lang="it-IT" dirty="0" smtClean="0"/>
              <a:t> sintonia tra potere politico e gerarchie ecclesiastiche = INTEGRALISMO CATTOLICO IN AMBITO EDUCATIVO</a:t>
            </a:r>
          </a:p>
          <a:p>
            <a:endParaRPr lang="it-IT" dirty="0" smtClean="0"/>
          </a:p>
          <a:p>
            <a:r>
              <a:rPr lang="it-IT" dirty="0" smtClean="0"/>
              <a:t>Questa POLITICA CONSERVATRICE ANCHE sul fronte educativo bloccava quindi il </a:t>
            </a:r>
            <a:r>
              <a:rPr lang="it-IT" dirty="0" err="1" smtClean="0"/>
              <a:t>cambiamento…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Ma nel frattempo il RINNOVAMENTO PEDAGOGICO avvenne dal fronte laico e da quello marxista.</a:t>
            </a:r>
            <a:endParaRPr lang="it-IT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692696"/>
            <a:ext cx="8183880" cy="498688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it-IT" sz="4600" i="1" dirty="0" smtClean="0">
                <a:solidFill>
                  <a:srgbClr val="FF0000"/>
                </a:solidFill>
                <a:latin typeface="Baskerville Old Face" pitchFamily="18" charset="0"/>
              </a:rPr>
              <a:t>Dal fronte laico (liberale)</a:t>
            </a:r>
            <a:endParaRPr lang="it-IT" sz="4600" dirty="0" smtClean="0"/>
          </a:p>
          <a:p>
            <a:endParaRPr lang="it-IT" dirty="0" smtClean="0"/>
          </a:p>
          <a:p>
            <a:r>
              <a:rPr lang="it-IT" dirty="0" smtClean="0"/>
              <a:t>1949 = ERNESTO CODIGNOLA fonda </a:t>
            </a:r>
            <a:r>
              <a:rPr lang="it-IT" b="1" dirty="0" smtClean="0"/>
              <a:t>l’Associazione per l’educazione nuova </a:t>
            </a:r>
            <a:r>
              <a:rPr lang="it-IT" dirty="0" smtClean="0"/>
              <a:t>(con Raffaele </a:t>
            </a:r>
            <a:r>
              <a:rPr lang="it-IT" dirty="0" err="1" smtClean="0"/>
              <a:t>Laporta</a:t>
            </a:r>
            <a:r>
              <a:rPr lang="it-IT" dirty="0" smtClean="0"/>
              <a:t> come segretario) </a:t>
            </a:r>
            <a:r>
              <a:rPr lang="it-IT" dirty="0" err="1" smtClean="0"/>
              <a:t>per…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DIFFONDERE NELL’EDUCAZIONE una coscienza democratica, e costituire un centro di informazione e di ricerca sulle questioni pedagogiche;</a:t>
            </a:r>
          </a:p>
          <a:p>
            <a:endParaRPr lang="it-IT" dirty="0" smtClean="0"/>
          </a:p>
          <a:p>
            <a:r>
              <a:rPr lang="it-IT" dirty="0" smtClean="0"/>
              <a:t>L’altro fronte laico ruotava attorno alla casa editrice </a:t>
            </a:r>
            <a:r>
              <a:rPr lang="it-IT" b="1" dirty="0" smtClean="0"/>
              <a:t>La Nuova Italia </a:t>
            </a:r>
            <a:r>
              <a:rPr lang="it-IT" dirty="0" smtClean="0"/>
              <a:t>(fondata da </a:t>
            </a:r>
            <a:r>
              <a:rPr lang="it-IT" dirty="0" err="1" smtClean="0"/>
              <a:t>Codignola</a:t>
            </a:r>
            <a:r>
              <a:rPr lang="it-IT" dirty="0" smtClean="0"/>
              <a:t> nel 1926) = aperta ad idee innovatrici e al pensiero di </a:t>
            </a:r>
            <a:r>
              <a:rPr lang="it-IT" dirty="0" err="1" smtClean="0"/>
              <a:t>Dewey</a:t>
            </a:r>
            <a:r>
              <a:rPr lang="it-IT" dirty="0" smtClean="0"/>
              <a:t> grazie all’opera di traduzione e soprattutto di riflessione sul suo pensiero, compiuta da A. </a:t>
            </a:r>
            <a:r>
              <a:rPr lang="it-IT" dirty="0" err="1" smtClean="0"/>
              <a:t>Visalberghi</a:t>
            </a:r>
            <a:r>
              <a:rPr lang="it-IT" dirty="0" smtClean="0"/>
              <a:t>, De </a:t>
            </a:r>
            <a:r>
              <a:rPr lang="it-IT" dirty="0" err="1" smtClean="0"/>
              <a:t>Bartolomeis</a:t>
            </a:r>
            <a:r>
              <a:rPr lang="it-IT" dirty="0" smtClean="0"/>
              <a:t>, L. </a:t>
            </a:r>
            <a:r>
              <a:rPr lang="it-IT" dirty="0" err="1" smtClean="0"/>
              <a:t>Borghi…</a:t>
            </a:r>
            <a:endParaRPr lang="it-IT" dirty="0" smtClean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058888"/>
          </a:xfrm>
        </p:spPr>
        <p:txBody>
          <a:bodyPr>
            <a:normAutofit/>
          </a:bodyPr>
          <a:lstStyle/>
          <a:p>
            <a:r>
              <a:rPr lang="it-IT" dirty="0" smtClean="0"/>
              <a:t>“La dimensione sociale della concezione del </a:t>
            </a:r>
            <a:r>
              <a:rPr lang="it-IT" dirty="0" err="1" smtClean="0"/>
              <a:t>Dewey</a:t>
            </a:r>
            <a:r>
              <a:rPr lang="it-IT" dirty="0" smtClean="0"/>
              <a:t> si trasforma e sviluppa in questo contesto. La socialità investe totalmente le relazioni interpersonali. La loro valenza psicologica penetra ‘sotto l’esperienza’ cosciente e raggiunge una profondità che ne costituisce il fondamento indisturbato” (da L. Borghi, </a:t>
            </a:r>
            <a:r>
              <a:rPr lang="it-IT" i="1" dirty="0" smtClean="0"/>
              <a:t>Educare alla libertà</a:t>
            </a:r>
            <a:r>
              <a:rPr lang="it-IT" dirty="0" smtClean="0"/>
              <a:t>, La Nuova Italia, Firenze, 1992, p. 50)</a:t>
            </a:r>
            <a:endParaRPr lang="it-IT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986880"/>
          </a:xfrm>
        </p:spPr>
        <p:txBody>
          <a:bodyPr/>
          <a:lstStyle/>
          <a:p>
            <a:r>
              <a:rPr lang="it-IT" dirty="0" err="1" smtClean="0"/>
              <a:t>…nel</a:t>
            </a:r>
            <a:r>
              <a:rPr lang="it-IT" dirty="0" smtClean="0"/>
              <a:t> fronte laico si appoggiava l’alleanza tra scuola e società, tra cultura e impegno civile per la costruzione di una società dove tutti potevano accedere al </a:t>
            </a:r>
            <a:r>
              <a:rPr lang="it-IT" dirty="0" err="1" smtClean="0"/>
              <a:t>sapere…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A Firenze si affermò così la </a:t>
            </a:r>
            <a:r>
              <a:rPr lang="it-IT" b="1" dirty="0" smtClean="0"/>
              <a:t>Scuola pedagogica fiorentina</a:t>
            </a:r>
            <a:r>
              <a:rPr lang="it-IT" dirty="0" smtClean="0"/>
              <a:t>, per diffondere gli ideali di una nuova pedagogia democratica (es. Scuola – Città </a:t>
            </a:r>
            <a:r>
              <a:rPr lang="it-IT" dirty="0" err="1" smtClean="0"/>
              <a:t>Pestalozzi</a:t>
            </a:r>
            <a:r>
              <a:rPr lang="it-IT" dirty="0" smtClean="0"/>
              <a:t> per far sviluppare il quartiere degradato di Santa Croce)</a:t>
            </a:r>
            <a:endParaRPr lang="it-IT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02904"/>
          </a:xfrm>
        </p:spPr>
        <p:txBody>
          <a:bodyPr>
            <a:normAutofit fontScale="77500" lnSpcReduction="20000"/>
          </a:bodyPr>
          <a:lstStyle/>
          <a:p>
            <a:r>
              <a:rPr lang="it-IT" dirty="0" smtClean="0"/>
              <a:t>Al fine di rinnovare la cultura verso l’acquisizione di libertà critica e attenzione all’etica politica, </a:t>
            </a:r>
            <a:r>
              <a:rPr lang="it-IT" dirty="0" err="1" smtClean="0"/>
              <a:t>Codignola</a:t>
            </a:r>
            <a:r>
              <a:rPr lang="it-IT" dirty="0" smtClean="0"/>
              <a:t> nel 1950 fondò la rivista </a:t>
            </a:r>
            <a:r>
              <a:rPr lang="it-IT" b="1" i="1" dirty="0" smtClean="0"/>
              <a:t>Scuola e </a:t>
            </a:r>
            <a:r>
              <a:rPr lang="it-IT" b="1" i="1" dirty="0" err="1" smtClean="0"/>
              <a:t>città</a:t>
            </a:r>
            <a:r>
              <a:rPr lang="it-IT" dirty="0" err="1" smtClean="0"/>
              <a:t>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per diffondere la funzione liberatrice dell’educazione, strapparla dal suo isolamento e instaurare un rapporto affiatato con la comunità dei </a:t>
            </a:r>
            <a:r>
              <a:rPr lang="it-IT" dirty="0" err="1" smtClean="0"/>
              <a:t>cittadini…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Non preparare i ragazzi con un metodo basato sull’enciclopedismo arido o con l’autoritarismo, ma verso una collaborazione costruttiva tra insegnanti e </a:t>
            </a:r>
            <a:r>
              <a:rPr lang="it-IT" dirty="0" err="1" smtClean="0"/>
              <a:t>alunni…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In vista della formazione di uomini liberi, attraverso il costante esercizio della libertà, era necessario combattere per una scuola </a:t>
            </a:r>
            <a:r>
              <a:rPr lang="it-IT" dirty="0" smtClean="0">
                <a:solidFill>
                  <a:srgbClr val="FF0000"/>
                </a:solidFill>
              </a:rPr>
              <a:t>LIBERA, VIVA E MODERNA E LAICA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74912"/>
          </a:xfrm>
        </p:spPr>
        <p:txBody>
          <a:bodyPr>
            <a:normAutofit/>
          </a:bodyPr>
          <a:lstStyle/>
          <a:p>
            <a:r>
              <a:rPr lang="it-IT" dirty="0" smtClean="0"/>
              <a:t>Nel decennio 1950-1960 la rivista attuò un’opera di critica puntigliosa verso le scelte educative operate dalla </a:t>
            </a:r>
            <a:r>
              <a:rPr lang="it-IT" dirty="0" err="1" smtClean="0"/>
              <a:t>DC…e</a:t>
            </a:r>
            <a:r>
              <a:rPr lang="it-IT" dirty="0" smtClean="0"/>
              <a:t> propose un progetto pedagogico alternativo, più vicino ad una scuola democratica in linea con l’educazione Nuova di </a:t>
            </a:r>
            <a:r>
              <a:rPr lang="it-IT" dirty="0" err="1" smtClean="0"/>
              <a:t>Dewey…</a:t>
            </a:r>
            <a:r>
              <a:rPr lang="it-IT" dirty="0" smtClean="0"/>
              <a:t> e </a:t>
            </a:r>
            <a:r>
              <a:rPr lang="it-IT" dirty="0" err="1" smtClean="0"/>
              <a:t>dunque…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PRATICHE DIDATTICHE incentrate sulla LOGICA DELLA RICERCA, SUL RAPPORTO TRA CONOSCERE E FARE ecc.</a:t>
            </a:r>
          </a:p>
          <a:p>
            <a:endParaRPr lang="it-IT" dirty="0" smtClean="0"/>
          </a:p>
          <a:p>
            <a:endParaRPr lang="it-IT" dirty="0" smtClean="0"/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4692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it-IT" dirty="0" smtClean="0"/>
              <a:t>Degno di nota il pensiero di Lamberto Borghi che si batteva contro il tentativo del fronte cattolico di CONFESSIONALIZZARE LA </a:t>
            </a:r>
            <a:r>
              <a:rPr lang="it-IT" dirty="0" err="1" smtClean="0"/>
              <a:t>SCUOLA…</a:t>
            </a:r>
            <a:r>
              <a:rPr lang="it-IT" dirty="0" smtClean="0"/>
              <a:t> </a:t>
            </a:r>
          </a:p>
          <a:p>
            <a:pPr algn="just"/>
            <a:endParaRPr lang="it-IT" dirty="0" smtClean="0"/>
          </a:p>
          <a:p>
            <a:pPr algn="just"/>
            <a:r>
              <a:rPr lang="it-IT" dirty="0" err="1" smtClean="0"/>
              <a:t>…evidenziando</a:t>
            </a:r>
            <a:r>
              <a:rPr lang="it-IT" dirty="0" smtClean="0"/>
              <a:t> un rapporto tra pedagogia e politica che non doveva affatto essere di servaggio della pedagogia rispetto alla politica;</a:t>
            </a:r>
          </a:p>
          <a:p>
            <a:pPr algn="just"/>
            <a:endParaRPr lang="it-IT" dirty="0" smtClean="0"/>
          </a:p>
          <a:p>
            <a:pPr algn="just"/>
            <a:r>
              <a:rPr lang="it-IT" dirty="0" smtClean="0"/>
              <a:t>Inoltre, fu proposta la richiesta di una </a:t>
            </a:r>
            <a:r>
              <a:rPr lang="it-IT" dirty="0" smtClean="0">
                <a:solidFill>
                  <a:srgbClr val="FF0000"/>
                </a:solidFill>
              </a:rPr>
              <a:t>SCUOLA MEDIA UNICA </a:t>
            </a:r>
            <a:r>
              <a:rPr lang="it-IT" dirty="0" smtClean="0"/>
              <a:t>che mettesse fine alla divisione tra chi era destinato a proseguire gli studi e chi, invece, al lavoro precoce.</a:t>
            </a:r>
            <a:endParaRPr lang="it-IT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05888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sz="3900" i="1" dirty="0" smtClean="0">
                <a:solidFill>
                  <a:srgbClr val="FF0000"/>
                </a:solidFill>
                <a:latin typeface="Baskerville Old Face" pitchFamily="18" charset="0"/>
              </a:rPr>
              <a:t>Dal fronte marxista</a:t>
            </a:r>
            <a:endParaRPr lang="it-IT" sz="3900" dirty="0" smtClean="0"/>
          </a:p>
          <a:p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Dal lato del fronte marxista della pedagogia troviamo la rivista </a:t>
            </a:r>
            <a:r>
              <a:rPr lang="it-IT" b="1" i="1" dirty="0" smtClean="0"/>
              <a:t>Riforma della scuola </a:t>
            </a:r>
            <a:r>
              <a:rPr lang="it-IT" dirty="0" smtClean="0"/>
              <a:t>che </a:t>
            </a:r>
          </a:p>
          <a:p>
            <a:endParaRPr lang="it-IT" dirty="0" smtClean="0"/>
          </a:p>
          <a:p>
            <a:r>
              <a:rPr lang="it-IT" dirty="0" smtClean="0"/>
              <a:t>“vuol fare della immissione dello spirito scientifico nella scuola la sua bandiera di battaglia” (L. Lombardo Radice, </a:t>
            </a:r>
            <a:r>
              <a:rPr lang="it-IT" i="1" dirty="0" smtClean="0"/>
              <a:t>Taccuino pedagogico</a:t>
            </a:r>
            <a:r>
              <a:rPr lang="it-IT" dirty="0" smtClean="0"/>
              <a:t>, p. 19)…</a:t>
            </a:r>
          </a:p>
          <a:p>
            <a:endParaRPr lang="it-IT" dirty="0" smtClean="0"/>
          </a:p>
          <a:p>
            <a:r>
              <a:rPr lang="it-IT" dirty="0" smtClean="0"/>
              <a:t>Questo poiché la scuola veniva considerata arretrata e non adatta a seguire lo sviluppo della società.</a:t>
            </a:r>
            <a:endParaRPr lang="it-IT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634952"/>
          </a:xfrm>
        </p:spPr>
        <p:txBody>
          <a:bodyPr>
            <a:normAutofit fontScale="85000" lnSpcReduction="10000"/>
          </a:bodyPr>
          <a:lstStyle/>
          <a:p>
            <a:r>
              <a:rPr lang="it-IT" dirty="0" smtClean="0"/>
              <a:t>L’elemento nuovo che Lucio Lombardo Radice (fondatore della rivista insieme a D. Bertoni </a:t>
            </a:r>
            <a:r>
              <a:rPr lang="it-IT" dirty="0" err="1" smtClean="0"/>
              <a:t>Jovine</a:t>
            </a:r>
            <a:r>
              <a:rPr lang="it-IT" dirty="0" smtClean="0"/>
              <a:t>) voleva immettere nella scuola era LO SPIRITO SCIENTIFICO, con il quale non si voleva intendere l’incremento delle scienze </a:t>
            </a:r>
            <a:r>
              <a:rPr lang="it-IT" dirty="0" err="1" smtClean="0"/>
              <a:t>naturali…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Ma la formazione di UNA MENTALITÀ SCIENTIFICA, OVVERO “l’abitudine a sperimentare, ragionare, controllare e di pensare con la propria testa”;</a:t>
            </a:r>
          </a:p>
          <a:p>
            <a:endParaRPr lang="it-IT" dirty="0" smtClean="0"/>
          </a:p>
          <a:p>
            <a:r>
              <a:rPr lang="it-IT" dirty="0" smtClean="0"/>
              <a:t>Inteso così lo spirito scientifico poteva anche essere inteso come NUOVO UMANESIMO; non negazione della filosofia o della creazione </a:t>
            </a:r>
            <a:r>
              <a:rPr lang="it-IT" dirty="0" err="1" smtClean="0"/>
              <a:t>artistica…</a:t>
            </a:r>
            <a:r>
              <a:rPr lang="it-IT" dirty="0" smtClean="0"/>
              <a:t> ma UMANESIMO </a:t>
            </a:r>
            <a:r>
              <a:rPr lang="it-IT" dirty="0" err="1" smtClean="0"/>
              <a:t>DI</a:t>
            </a:r>
            <a:r>
              <a:rPr lang="it-IT" dirty="0" smtClean="0"/>
              <a:t> UN’EDUCAZIONE INTEGRALE</a:t>
            </a:r>
            <a:endParaRPr lang="it-IT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46920"/>
          </a:xfrm>
        </p:spPr>
        <p:txBody>
          <a:bodyPr/>
          <a:lstStyle/>
          <a:p>
            <a:r>
              <a:rPr lang="it-IT" dirty="0" smtClean="0"/>
              <a:t>La scuola doveva formare cittadini consapevoli, una società </a:t>
            </a:r>
            <a:r>
              <a:rPr lang="it-IT" dirty="0" err="1" smtClean="0"/>
              <a:t>DI</a:t>
            </a:r>
            <a:r>
              <a:rPr lang="it-IT" dirty="0" smtClean="0"/>
              <a:t> LAVORATORI E COSTRUTTORI, dove lo spirito costruttivo era sinonimo di innovazione e collaborazione.</a:t>
            </a:r>
          </a:p>
          <a:p>
            <a:endParaRPr lang="it-IT" dirty="0" smtClean="0"/>
          </a:p>
          <a:p>
            <a:r>
              <a:rPr lang="it-IT" dirty="0" smtClean="0"/>
              <a:t>Il pensiero portato avanti dalla rivista si voleva dunque opporre al mondo come era allora ed era prevalentemente sostenuto da marxisti più vicini alle idee di Gramsci, che non a </a:t>
            </a:r>
            <a:r>
              <a:rPr lang="it-IT" dirty="0" err="1" smtClean="0"/>
              <a:t>Dewey</a:t>
            </a:r>
            <a:r>
              <a:rPr lang="it-IT" dirty="0" smtClean="0"/>
              <a:t> (in quanto riferimento più del fronte laico).</a:t>
            </a:r>
            <a:endParaRPr lang="it-IT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634952"/>
          </a:xfrm>
        </p:spPr>
        <p:txBody>
          <a:bodyPr>
            <a:normAutofit fontScale="92500"/>
          </a:bodyPr>
          <a:lstStyle/>
          <a:p>
            <a:r>
              <a:rPr lang="it-IT" dirty="0" smtClean="0"/>
              <a:t>L. Lombardo Radice (dopo gli studi presso la facoltà di Matematica che gli fecero concepire la scienza anche come filosofia e come arte), maturò il suo pensiero nelle sedi del Partito Comunista a partire dal 1945…</a:t>
            </a:r>
          </a:p>
          <a:p>
            <a:endParaRPr lang="it-IT" dirty="0" smtClean="0"/>
          </a:p>
          <a:p>
            <a:r>
              <a:rPr lang="it-IT" dirty="0" smtClean="0"/>
              <a:t>Quando già insisteva sulla necessità per il partito di occuparsi delle problematiche della </a:t>
            </a:r>
            <a:r>
              <a:rPr lang="it-IT" dirty="0" err="1" smtClean="0"/>
              <a:t>scuola…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A </a:t>
            </a:r>
            <a:r>
              <a:rPr lang="it-IT" i="1" dirty="0" smtClean="0"/>
              <a:t>Scuola e città </a:t>
            </a:r>
            <a:r>
              <a:rPr lang="it-IT" dirty="0" smtClean="0"/>
              <a:t>rimproverava di limitare i propri interventi ad un campo più che altro di tecnica didattica, mentre secondo </a:t>
            </a:r>
            <a:r>
              <a:rPr lang="it-IT" dirty="0" err="1" smtClean="0"/>
              <a:t>lui…</a:t>
            </a:r>
            <a:endParaRPr lang="it-IT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90936"/>
          </a:xfrm>
        </p:spPr>
        <p:txBody>
          <a:bodyPr/>
          <a:lstStyle/>
          <a:p>
            <a:r>
              <a:rPr lang="it-IT" dirty="0" smtClean="0"/>
              <a:t>Ogni riforma della scuola doveva provenire da una concezione dell’uomo e della società.</a:t>
            </a:r>
          </a:p>
          <a:p>
            <a:endParaRPr lang="it-IT" dirty="0" smtClean="0"/>
          </a:p>
          <a:p>
            <a:r>
              <a:rPr lang="it-IT" dirty="0" smtClean="0"/>
              <a:t>L’ideale a cui si doveva guardare era senza dubbio l’uomo completo del Rinascimento, che trova in Leonardo e Galileo i massimi esempi.</a:t>
            </a:r>
          </a:p>
          <a:p>
            <a:endParaRPr lang="it-IT" dirty="0" smtClean="0"/>
          </a:p>
          <a:p>
            <a:r>
              <a:rPr lang="it-IT" dirty="0" smtClean="0"/>
              <a:t>Lo spirito scientifico voleva dire elaborare a partire dallo studio dei fenomeni naturali una RICERCA SEMPRE APERTA.</a:t>
            </a:r>
            <a:endParaRPr lang="it-IT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18928"/>
          </a:xfrm>
        </p:spPr>
        <p:txBody>
          <a:bodyPr>
            <a:normAutofit fontScale="92500" lnSpcReduction="20000"/>
          </a:bodyPr>
          <a:lstStyle/>
          <a:p>
            <a:r>
              <a:rPr lang="it-IT" dirty="0" smtClean="0"/>
              <a:t>L’obiettivo era quello di tendere verso la società futura, dominata dal LAVORATORE SCIENZIATO (che doveva continuare a studiare per poter lavorare);</a:t>
            </a:r>
          </a:p>
          <a:p>
            <a:endParaRPr lang="it-IT" dirty="0" smtClean="0"/>
          </a:p>
          <a:p>
            <a:r>
              <a:rPr lang="it-IT" dirty="0" smtClean="0"/>
              <a:t>Poiché la scuola lavora per il futuro, secondo L. Lombardo Radice, doveva indurre nell’allievo IL CORAGGIO </a:t>
            </a:r>
            <a:r>
              <a:rPr lang="it-IT" dirty="0" err="1" smtClean="0"/>
              <a:t>INTELLETTUALE…</a:t>
            </a:r>
            <a:r>
              <a:rPr lang="it-IT" dirty="0" smtClean="0"/>
              <a:t> quell’abitudine a considerare mai assoluta nessuna conquista;</a:t>
            </a:r>
          </a:p>
          <a:p>
            <a:endParaRPr lang="it-IT" dirty="0" smtClean="0"/>
          </a:p>
          <a:p>
            <a:r>
              <a:rPr lang="it-IT" dirty="0" smtClean="0"/>
              <a:t>Gramsci nei </a:t>
            </a:r>
            <a:r>
              <a:rPr lang="it-IT" i="1" dirty="0" smtClean="0"/>
              <a:t>Quaderni dal carcere </a:t>
            </a:r>
            <a:r>
              <a:rPr lang="it-IT" dirty="0" smtClean="0"/>
              <a:t>parlava dell’intellettuale come di UNO SPECIALISTA più POLITICO, cioè SOGGETTO ATTIVO E RESPONSABILE DELLE GRANDI DECISIONI </a:t>
            </a:r>
            <a:r>
              <a:rPr lang="it-IT" dirty="0" err="1" smtClean="0"/>
              <a:t>COLLETTIVE…</a:t>
            </a:r>
            <a:endParaRPr lang="it-IT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01528" cy="5202904"/>
          </a:xfrm>
        </p:spPr>
        <p:txBody>
          <a:bodyPr/>
          <a:lstStyle/>
          <a:p>
            <a:pPr algn="just"/>
            <a:r>
              <a:rPr lang="it-IT" dirty="0" smtClean="0"/>
              <a:t>Ovvero: La scuola doveva abituare i giovani al gusto per la ricerca specializzata ma anche per i problemi generali della società;</a:t>
            </a:r>
          </a:p>
          <a:p>
            <a:pPr algn="just"/>
            <a:endParaRPr lang="it-IT" dirty="0" smtClean="0"/>
          </a:p>
          <a:p>
            <a:pPr algn="just"/>
            <a:r>
              <a:rPr lang="it-IT" dirty="0" smtClean="0"/>
              <a:t>una scuola così concepita poteva realmente farsi strumento oltreché di analisi, anche di </a:t>
            </a:r>
            <a:r>
              <a:rPr lang="it-IT" i="1" dirty="0" smtClean="0">
                <a:solidFill>
                  <a:srgbClr val="FF0000"/>
                </a:solidFill>
              </a:rPr>
              <a:t>CAMBIAMENTO DELLA SOCIETÀ.</a:t>
            </a:r>
            <a:endParaRPr lang="it-IT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634952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it-IT" sz="5100" i="1" dirty="0" smtClean="0">
                <a:solidFill>
                  <a:srgbClr val="FF0000"/>
                </a:solidFill>
                <a:latin typeface="Baskerville Old Face" pitchFamily="18" charset="0"/>
              </a:rPr>
              <a:t>Educazione e politica: </a:t>
            </a:r>
          </a:p>
          <a:p>
            <a:pPr algn="ctr">
              <a:buNone/>
            </a:pPr>
            <a:r>
              <a:rPr lang="it-IT" sz="5100" i="1" dirty="0" smtClean="0">
                <a:solidFill>
                  <a:srgbClr val="FF0000"/>
                </a:solidFill>
                <a:latin typeface="Baskerville Old Face" pitchFamily="18" charset="0"/>
              </a:rPr>
              <a:t>quale rapporto oggi e quale impegno per il futuro?</a:t>
            </a:r>
            <a:endParaRPr lang="it-IT" sz="5100" dirty="0" smtClean="0"/>
          </a:p>
          <a:p>
            <a:endParaRPr lang="it-IT" dirty="0" smtClean="0"/>
          </a:p>
          <a:p>
            <a:pPr algn="just"/>
            <a:r>
              <a:rPr lang="it-IT" dirty="0" smtClean="0"/>
              <a:t>Per oltre Sessant’anni la scuola è stata un vera e propria palestra di democrazia, capace di rispondere, anche in seguito alla crisi del ‘68 alla domanda politica di conoscenza e partecipazione degli studenti;</a:t>
            </a:r>
          </a:p>
          <a:p>
            <a:pPr algn="just"/>
            <a:endParaRPr lang="it-IT" dirty="0" smtClean="0"/>
          </a:p>
          <a:p>
            <a:pPr algn="just"/>
            <a:r>
              <a:rPr lang="it-IT" dirty="0" smtClean="0"/>
              <a:t>A partire dalla caduta del fascismo i partiti politici in Italia sono stati garanti delle istituzioni democratiche sancite dalla </a:t>
            </a:r>
            <a:r>
              <a:rPr lang="it-IT" dirty="0" err="1" smtClean="0"/>
              <a:t>Costituzione…</a:t>
            </a:r>
            <a:r>
              <a:rPr lang="it-IT" dirty="0" smtClean="0"/>
              <a:t> lo stesso schieramento tra </a:t>
            </a:r>
            <a:r>
              <a:rPr lang="it-IT" dirty="0" err="1" smtClean="0"/>
              <a:t>DC</a:t>
            </a:r>
            <a:r>
              <a:rPr lang="it-IT" dirty="0" smtClean="0"/>
              <a:t> e PCI aveva creato un forte coinvolgimento dei cittadini;</a:t>
            </a:r>
          </a:p>
          <a:p>
            <a:pPr algn="just"/>
            <a:endParaRPr lang="it-IT" dirty="0" smtClean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562944"/>
          </a:xfrm>
        </p:spPr>
        <p:txBody>
          <a:bodyPr/>
          <a:lstStyle/>
          <a:p>
            <a:r>
              <a:rPr lang="it-IT" dirty="0" smtClean="0"/>
              <a:t>P. Bertolini nota come a partire dalle contestazioni del ‘68 la crisi dell’educazione sia andata di pari passo con la crisi della politica che sono “due ambiti esperienziali […]” di reciproco controllo e stimolo, capaci di dare ai cittadini “un senso positivo al proprio esistere sociale” (P. Bertolini, </a:t>
            </a:r>
            <a:r>
              <a:rPr lang="it-IT" i="1" dirty="0" smtClean="0"/>
              <a:t>Educazione e politica</a:t>
            </a:r>
            <a:r>
              <a:rPr lang="it-IT" dirty="0" smtClean="0"/>
              <a:t>, Raffaello Cortina, Milano,2003, p. 13)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90936"/>
          </a:xfrm>
        </p:spPr>
        <p:txBody>
          <a:bodyPr>
            <a:normAutofit fontScale="92500"/>
          </a:bodyPr>
          <a:lstStyle/>
          <a:p>
            <a:r>
              <a:rPr lang="it-IT" dirty="0" smtClean="0"/>
              <a:t>Oggi l’impegno </a:t>
            </a:r>
            <a:r>
              <a:rPr lang="it-IT" dirty="0" err="1" smtClean="0"/>
              <a:t>pedagogico-politico</a:t>
            </a:r>
            <a:r>
              <a:rPr lang="it-IT" dirty="0" smtClean="0"/>
              <a:t>, anche in seguito alla crisi connessa a Tangentopoli, sembra un lontano </a:t>
            </a:r>
            <a:r>
              <a:rPr lang="it-IT" dirty="0" err="1" smtClean="0"/>
              <a:t>ricordo…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A partire dagli anni ‘80 c’è stato sempre un maggior divario tra cittadini e Stato, tra cittadini e politica, alimentando un rapporto di indifferenza verso la sfera </a:t>
            </a:r>
            <a:r>
              <a:rPr lang="it-IT" dirty="0" err="1" smtClean="0"/>
              <a:t>politica…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La tendenza che si nota è quella che va verso l’estraniazione della società civile dalla vita politica, per rinchiudersi nell’individualismo.</a:t>
            </a:r>
            <a:endParaRPr lang="it-IT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613900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it-IT" dirty="0" smtClean="0"/>
              <a:t>La pedagogia, allora, non dovrebbe occuparsi solo di questioni relegate alla pratica di insegnamento/apprendimento, ma aprirsi al suo secolare legame con la POLITICA;</a:t>
            </a:r>
          </a:p>
          <a:p>
            <a:pPr algn="just"/>
            <a:endParaRPr lang="it-IT" dirty="0" smtClean="0"/>
          </a:p>
          <a:p>
            <a:pPr algn="just"/>
            <a:r>
              <a:rPr lang="it-IT" dirty="0" smtClean="0"/>
              <a:t>Dal pensiero di L. Lombardo </a:t>
            </a:r>
            <a:r>
              <a:rPr lang="it-IT" dirty="0" err="1" smtClean="0"/>
              <a:t>Radice…</a:t>
            </a:r>
            <a:endParaRPr lang="it-IT" dirty="0" smtClean="0"/>
          </a:p>
          <a:p>
            <a:pPr algn="just"/>
            <a:endParaRPr lang="it-IT" dirty="0" smtClean="0"/>
          </a:p>
          <a:p>
            <a:pPr algn="just"/>
            <a:r>
              <a:rPr lang="it-IT" dirty="0" smtClean="0"/>
              <a:t> che nell’articolo </a:t>
            </a:r>
            <a:r>
              <a:rPr lang="it-IT" i="1" dirty="0" smtClean="0"/>
              <a:t>Educazione e Rivoluzione </a:t>
            </a:r>
            <a:r>
              <a:rPr lang="it-IT" dirty="0" smtClean="0"/>
              <a:t>scrive: “una scuola che abitui allo spirito scientifico, all’esame critico, alla attività, al libero giudizio, alla decisione responsabile - una scuola che educhi rivoluzionari per pensiero e per carattere – non può non formare allo stesso tempo rivoluzionari integrali, uomini che combattono i ‘</a:t>
            </a:r>
            <a:r>
              <a:rPr lang="it-IT" dirty="0" err="1" smtClean="0"/>
              <a:t>i</a:t>
            </a:r>
            <a:r>
              <a:rPr lang="it-IT" dirty="0" smtClean="0"/>
              <a:t> tre mali estremi della società umana: ‘tirannide, sofismi, ipocrisia’ in tutti i campi”;</a:t>
            </a:r>
          </a:p>
          <a:p>
            <a:pPr algn="just"/>
            <a:endParaRPr lang="it-IT" dirty="0" smtClean="0"/>
          </a:p>
          <a:p>
            <a:pPr algn="just"/>
            <a:r>
              <a:rPr lang="it-IT" dirty="0" smtClean="0"/>
              <a:t>si dovrebbe </a:t>
            </a:r>
            <a:r>
              <a:rPr lang="it-IT" dirty="0" err="1" smtClean="0"/>
              <a:t>recuperare…</a:t>
            </a:r>
            <a:endParaRPr lang="it-IT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130896"/>
          </a:xfrm>
        </p:spPr>
        <p:txBody>
          <a:bodyPr/>
          <a:lstStyle/>
          <a:p>
            <a:pPr algn="ctr"/>
            <a:r>
              <a:rPr lang="it-IT" dirty="0" err="1" smtClean="0"/>
              <a:t>…IL</a:t>
            </a:r>
            <a:r>
              <a:rPr lang="it-IT" dirty="0" smtClean="0"/>
              <a:t> RUOLO DELLA PEDAGOGIA COME SCIENZA CHE EDUCA ALLA PARTECIPAZIONE, in vista della STRUTTURAZIONE </a:t>
            </a:r>
            <a:r>
              <a:rPr lang="it-IT" dirty="0" err="1" smtClean="0"/>
              <a:t>DI</a:t>
            </a:r>
            <a:r>
              <a:rPr lang="it-IT" dirty="0" smtClean="0"/>
              <a:t> UNA MORALE SOCIALE, </a:t>
            </a:r>
            <a:r>
              <a:rPr lang="it-IT" dirty="0" err="1" smtClean="0"/>
              <a:t>DI</a:t>
            </a:r>
            <a:r>
              <a:rPr lang="it-IT" dirty="0" smtClean="0"/>
              <a:t> UNA COSCIENZA CRITICA che sia in grado denunciare ogni ingiustizia e gli abusi esercitati da chi detiene il </a:t>
            </a:r>
            <a:r>
              <a:rPr lang="it-IT" dirty="0" err="1" smtClean="0"/>
              <a:t>potere…</a:t>
            </a:r>
            <a:endParaRPr lang="it-IT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634952"/>
          </a:xfrm>
        </p:spPr>
        <p:txBody>
          <a:bodyPr>
            <a:normAutofit fontScale="92500" lnSpcReduction="20000"/>
          </a:bodyPr>
          <a:lstStyle/>
          <a:p>
            <a:r>
              <a:rPr lang="it-IT" dirty="0" smtClean="0"/>
              <a:t>La scuola dovrebbe essere concepita come il luogo deputato all’educazione </a:t>
            </a:r>
            <a:r>
              <a:rPr lang="it-IT" dirty="0" err="1" smtClean="0"/>
              <a:t>politica…</a:t>
            </a:r>
            <a:r>
              <a:rPr lang="it-IT" dirty="0" smtClean="0"/>
              <a:t> intesa soprattutto come EDUCAZIONE ALLA DEMOCRAZIA E ALLA </a:t>
            </a:r>
            <a:r>
              <a:rPr lang="it-IT" dirty="0" err="1" smtClean="0"/>
              <a:t>CITTADINANZA…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err="1" smtClean="0"/>
              <a:t>…in</a:t>
            </a:r>
            <a:r>
              <a:rPr lang="it-IT" dirty="0" smtClean="0"/>
              <a:t> quanto come sostiene Cambi, la politica pensa, programma e governa i processi </a:t>
            </a:r>
            <a:r>
              <a:rPr lang="it-IT" dirty="0" err="1" smtClean="0"/>
              <a:t>educativi…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Inoltre, dato che nell’età postmoderna, che è l’età del “disincanto”, come la definisce F. Cambi, le dittature dei Media e del Mercato regolano lo stile di vita secondo paradigmi egocentrici e individualisti che portano all’esaltazione della dimensione </a:t>
            </a:r>
            <a:r>
              <a:rPr lang="it-IT" dirty="0" err="1" smtClean="0"/>
              <a:t>privata…</a:t>
            </a:r>
            <a:endParaRPr lang="it-IT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73536" cy="5346920"/>
          </a:xfrm>
        </p:spPr>
        <p:txBody>
          <a:bodyPr>
            <a:normAutofit lnSpcReduction="10000"/>
          </a:bodyPr>
          <a:lstStyle/>
          <a:p>
            <a:pPr algn="just"/>
            <a:r>
              <a:rPr lang="it-IT" dirty="0" err="1" smtClean="0"/>
              <a:t>…oggi</a:t>
            </a:r>
            <a:r>
              <a:rPr lang="it-IT" dirty="0" smtClean="0"/>
              <a:t> più che mia è decaduto lo spirito della </a:t>
            </a:r>
            <a:r>
              <a:rPr lang="it-IT" i="1" dirty="0" smtClean="0"/>
              <a:t>polis </a:t>
            </a:r>
            <a:r>
              <a:rPr lang="it-IT" dirty="0" smtClean="0"/>
              <a:t>come luogo di appartenenza e di </a:t>
            </a:r>
            <a:r>
              <a:rPr lang="it-IT" dirty="0" err="1" smtClean="0"/>
              <a:t>identità…</a:t>
            </a:r>
            <a:r>
              <a:rPr lang="it-IT" dirty="0" smtClean="0"/>
              <a:t> spazio di costruzione del proprio sé che è pubblico e privato nello stesso tempo.</a:t>
            </a:r>
          </a:p>
          <a:p>
            <a:pPr algn="just"/>
            <a:endParaRPr lang="it-IT" dirty="0" smtClean="0"/>
          </a:p>
          <a:p>
            <a:r>
              <a:rPr lang="it-IT" dirty="0" smtClean="0"/>
              <a:t>Il rapporto tra pedagogia e politica deve rimanere di natura </a:t>
            </a:r>
            <a:r>
              <a:rPr lang="it-IT" dirty="0" err="1" smtClean="0"/>
              <a:t>tensionale</a:t>
            </a:r>
            <a:r>
              <a:rPr lang="it-IT" dirty="0" smtClean="0"/>
              <a:t> e collaborativo da attuarsi </a:t>
            </a:r>
            <a:r>
              <a:rPr lang="it-IT" dirty="0" err="1" smtClean="0"/>
              <a:t>mediante…</a:t>
            </a:r>
            <a:r>
              <a:rPr lang="it-IT" dirty="0" smtClean="0"/>
              <a:t> il lavoro quotidiano degli insegnanti che devono riattivare </a:t>
            </a:r>
            <a:r>
              <a:rPr lang="it-IT" i="1" dirty="0" smtClean="0">
                <a:solidFill>
                  <a:srgbClr val="FF0000"/>
                </a:solidFill>
              </a:rPr>
              <a:t>PARTECIPAZIONE, CONDIVISIONE E RESPONSABILITÀ NEGLI </a:t>
            </a:r>
            <a:r>
              <a:rPr lang="it-IT" i="1" dirty="0" err="1" smtClean="0">
                <a:solidFill>
                  <a:srgbClr val="FF0000"/>
                </a:solidFill>
              </a:rPr>
              <a:t>STUDENTI…</a:t>
            </a:r>
            <a:endParaRPr lang="it-IT" i="1" dirty="0" smtClean="0">
              <a:solidFill>
                <a:srgbClr val="FF0000"/>
              </a:solidFill>
            </a:endParaRPr>
          </a:p>
          <a:p>
            <a:pPr algn="just"/>
            <a:endParaRPr lang="it-IT" dirty="0" smtClean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74912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/>
              <a:t>“</a:t>
            </a:r>
            <a:r>
              <a:rPr lang="it-IT" dirty="0" err="1" smtClean="0"/>
              <a:t>Dewey</a:t>
            </a:r>
            <a:r>
              <a:rPr lang="it-IT" dirty="0" smtClean="0"/>
              <a:t> e Gramsci sono stati su questo piano i grandi antagonisti, ma in realtà, delineavano, se letti insieme, dialetticamente connessi, l’inquieto rapporto che deve e non può non collegare politica e pedagogia; queste </a:t>
            </a:r>
            <a:r>
              <a:rPr lang="it-IT" dirty="0" err="1" smtClean="0"/>
              <a:t>difatto</a:t>
            </a:r>
            <a:r>
              <a:rPr lang="it-IT" dirty="0" smtClean="0"/>
              <a:t> restano tra di loro opposte e </a:t>
            </a:r>
            <a:r>
              <a:rPr lang="it-IT" dirty="0" err="1" smtClean="0"/>
              <a:t>complementari…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Ciò significa che il pedagogista dialoga col politico, con l’apparato politico […] ma anche rivendica la propria autonomia, che è di fatto esercitata dalla critica, dal fare critica e si pone alternativa, esercita il dissenso e così […] viene a governare il governo.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634952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/>
              <a:t>Ma significa anche che il politico, il ceto politico fa pedagogia, la determina e la gestisce, riassorbendone le stesse funzioni […] riducendoli a consiglieri del Principe […]” (F. Cambi, </a:t>
            </a:r>
            <a:r>
              <a:rPr lang="it-IT" i="1" dirty="0" smtClean="0"/>
              <a:t>Introduzione alla filosofia dell’educazione</a:t>
            </a:r>
            <a:r>
              <a:rPr lang="it-IT" dirty="0" smtClean="0"/>
              <a:t>, cit., p. 124).</a:t>
            </a:r>
          </a:p>
          <a:p>
            <a:endParaRPr lang="it-IT" dirty="0" smtClean="0"/>
          </a:p>
          <a:p>
            <a:r>
              <a:rPr lang="it-IT" dirty="0" smtClean="0"/>
              <a:t>Ciò si può </a:t>
            </a:r>
            <a:r>
              <a:rPr lang="it-IT" dirty="0" err="1" smtClean="0"/>
              <a:t>attuare…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err="1" smtClean="0"/>
              <a:t>…non</a:t>
            </a:r>
            <a:r>
              <a:rPr lang="it-IT" dirty="0" smtClean="0"/>
              <a:t> con una scuola disimpegnata e lontana dalla politica... poiché l’apoliticità dell’insegnante andrebbe proprio vista come contraffazione della personalità dell’insegnante </a:t>
            </a:r>
            <a:r>
              <a:rPr lang="it-IT" dirty="0" err="1" smtClean="0"/>
              <a:t>stesso…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tro">
  <a:themeElements>
    <a:clrScheme name="Astr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tr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t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987</TotalTime>
  <Words>6169</Words>
  <Application>Microsoft Office PowerPoint</Application>
  <PresentationFormat>Presentazione su schermo (4:3)</PresentationFormat>
  <Paragraphs>423</Paragraphs>
  <Slides>82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82</vt:i4>
      </vt:variant>
    </vt:vector>
  </HeadingPairs>
  <TitlesOfParts>
    <vt:vector size="83" baseType="lpstr">
      <vt:lpstr>Astro</vt:lpstr>
      <vt:lpstr>Per una pedagogia della politica  (di F.M. Sirignano)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  <vt:lpstr>Diapositiva 58</vt:lpstr>
      <vt:lpstr>Diapositiva 59</vt:lpstr>
      <vt:lpstr>Diapositiva 60</vt:lpstr>
      <vt:lpstr>Diapositiva 61</vt:lpstr>
      <vt:lpstr>Diapositiva 62</vt:lpstr>
      <vt:lpstr>Diapositiva 63</vt:lpstr>
      <vt:lpstr>Diapositiva 64</vt:lpstr>
      <vt:lpstr>Diapositiva 65</vt:lpstr>
      <vt:lpstr>Diapositiva 66</vt:lpstr>
      <vt:lpstr>Diapositiva 67</vt:lpstr>
      <vt:lpstr>Diapositiva 68</vt:lpstr>
      <vt:lpstr>Diapositiva 69</vt:lpstr>
      <vt:lpstr>Diapositiva 70</vt:lpstr>
      <vt:lpstr>Diapositiva 71</vt:lpstr>
      <vt:lpstr>Diapositiva 72</vt:lpstr>
      <vt:lpstr>Diapositiva 73</vt:lpstr>
      <vt:lpstr>Diapositiva 74</vt:lpstr>
      <vt:lpstr>Diapositiva 75</vt:lpstr>
      <vt:lpstr>Diapositiva 76</vt:lpstr>
      <vt:lpstr>Diapositiva 77</vt:lpstr>
      <vt:lpstr>Diapositiva 78</vt:lpstr>
      <vt:lpstr>Diapositiva 79</vt:lpstr>
      <vt:lpstr>Diapositiva 80</vt:lpstr>
      <vt:lpstr>Diapositiva 81</vt:lpstr>
      <vt:lpstr>Diapositiva 82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 una pedagogia della politica  (di F.M. Sirignano)</dc:title>
  <dc:creator>Seven</dc:creator>
  <cp:lastModifiedBy>utente</cp:lastModifiedBy>
  <cp:revision>138</cp:revision>
  <dcterms:created xsi:type="dcterms:W3CDTF">2014-03-25T18:45:59Z</dcterms:created>
  <dcterms:modified xsi:type="dcterms:W3CDTF">2014-05-05T18:28:07Z</dcterms:modified>
</cp:coreProperties>
</file>