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5" r:id="rId10"/>
    <p:sldId id="266" r:id="rId11"/>
    <p:sldId id="267" r:id="rId12"/>
    <p:sldId id="270" r:id="rId13"/>
    <p:sldId id="268" r:id="rId14"/>
    <p:sldId id="271" r:id="rId15"/>
    <p:sldId id="269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2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5-11-2011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7E90-E6F0-584D-99F5-5765811C606E}" type="datetimeFigureOut">
              <a:rPr lang="it-IT" smtClean="0"/>
              <a:t>6-11-2011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7E90-E6F0-584D-99F5-5765811C606E}" type="datetimeFigureOut">
              <a:rPr lang="it-IT" smtClean="0"/>
              <a:t>5-11-2011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08576-4756-2846-A7ED-16B366C3046A}" type="slidenum">
              <a:rPr lang="en-US" smtClean="0"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ross_private_domestic_investment" TargetMode="External"/><Relationship Id="rId4" Type="http://schemas.openxmlformats.org/officeDocument/2006/relationships/hyperlink" Target="http://en.wikipedia.org/wiki/Government_spending" TargetMode="External"/><Relationship Id="rId5" Type="http://schemas.openxmlformats.org/officeDocument/2006/relationships/hyperlink" Target="http://en.wikipedia.org/wiki/Export" TargetMode="External"/><Relationship Id="rId6" Type="http://schemas.openxmlformats.org/officeDocument/2006/relationships/hyperlink" Target="http://en.wikipedia.org/wiki/Impor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Consumption_(economics)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ross_National_Income" TargetMode="External"/><Relationship Id="rId4" Type="http://schemas.openxmlformats.org/officeDocument/2006/relationships/hyperlink" Target="http://en.wikipedia.org/wiki/Gross_world_product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Gross_national_product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International_Labour_Organization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4001" y="1650552"/>
            <a:ext cx="8527142" cy="1470025"/>
          </a:xfrm>
        </p:spPr>
        <p:txBody>
          <a:bodyPr>
            <a:normAutofit/>
          </a:bodyPr>
          <a:lstStyle/>
          <a:p>
            <a:pPr algn="l"/>
            <a:r>
              <a:rPr lang="it-IT" sz="2600" dirty="0" smtClean="0"/>
              <a:t>National </a:t>
            </a:r>
            <a:r>
              <a:rPr lang="it-IT" sz="2600" dirty="0" err="1" smtClean="0"/>
              <a:t>accounts</a:t>
            </a:r>
            <a:r>
              <a:rPr lang="it-IT" sz="2600" dirty="0" smtClean="0"/>
              <a:t> or </a:t>
            </a:r>
            <a:r>
              <a:rPr lang="it-IT" sz="2600" dirty="0" err="1" smtClean="0"/>
              <a:t>national</a:t>
            </a:r>
            <a:r>
              <a:rPr lang="it-IT" sz="2600" dirty="0" smtClean="0"/>
              <a:t> account </a:t>
            </a:r>
            <a:r>
              <a:rPr lang="it-IT" sz="2600" dirty="0" err="1" smtClean="0"/>
              <a:t>systems</a:t>
            </a:r>
            <a:r>
              <a:rPr lang="it-IT" sz="2600" dirty="0" smtClean="0"/>
              <a:t> (NAS) are the </a:t>
            </a:r>
            <a:r>
              <a:rPr lang="it-IT" sz="2600" dirty="0" err="1" smtClean="0"/>
              <a:t>implementation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complete and </a:t>
            </a:r>
            <a:r>
              <a:rPr lang="it-IT" sz="2600" dirty="0" err="1" smtClean="0"/>
              <a:t>consistent</a:t>
            </a:r>
            <a:r>
              <a:rPr lang="it-IT" sz="2600" dirty="0" smtClean="0"/>
              <a:t> </a:t>
            </a:r>
            <a:r>
              <a:rPr lang="it-IT" sz="2600" dirty="0" smtClean="0">
                <a:solidFill>
                  <a:srgbClr val="008000"/>
                </a:solidFill>
              </a:rPr>
              <a:t>accounting </a:t>
            </a:r>
            <a:r>
              <a:rPr lang="it-IT" sz="2600" dirty="0" err="1" smtClean="0">
                <a:solidFill>
                  <a:srgbClr val="008000"/>
                </a:solidFill>
              </a:rPr>
              <a:t>techniques</a:t>
            </a:r>
            <a:r>
              <a:rPr lang="it-IT" sz="2600" dirty="0" smtClean="0"/>
              <a:t> </a:t>
            </a:r>
            <a:r>
              <a:rPr lang="it-IT" sz="2600" dirty="0" err="1" smtClean="0"/>
              <a:t>for</a:t>
            </a:r>
            <a:r>
              <a:rPr lang="it-IT" sz="2600" dirty="0" smtClean="0"/>
              <a:t> </a:t>
            </a:r>
            <a:r>
              <a:rPr lang="it-IT" sz="2600" dirty="0" err="1" smtClean="0"/>
              <a:t>measuring</a:t>
            </a:r>
            <a:r>
              <a:rPr lang="it-IT" sz="2600" dirty="0" smtClean="0"/>
              <a:t> the </a:t>
            </a:r>
            <a:r>
              <a:rPr lang="it-IT" sz="2600" dirty="0" err="1" smtClean="0">
                <a:solidFill>
                  <a:srgbClr val="008000"/>
                </a:solidFill>
              </a:rPr>
              <a:t>economic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err="1" smtClean="0">
                <a:solidFill>
                  <a:srgbClr val="008000"/>
                </a:solidFill>
              </a:rPr>
              <a:t>activity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a </a:t>
            </a:r>
            <a:r>
              <a:rPr lang="it-IT" sz="2600" dirty="0" err="1" smtClean="0"/>
              <a:t>nation</a:t>
            </a:r>
            <a:r>
              <a:rPr lang="it-IT" sz="2600" dirty="0" smtClean="0"/>
              <a:t>.</a:t>
            </a:r>
            <a:endParaRPr lang="en-US" sz="2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54001" y="3392722"/>
            <a:ext cx="8527142" cy="2648858"/>
          </a:xfrm>
        </p:spPr>
        <p:txBody>
          <a:bodyPr>
            <a:noAutofit/>
          </a:bodyPr>
          <a:lstStyle/>
          <a:p>
            <a:pPr algn="l"/>
            <a:r>
              <a:rPr lang="it-IT" sz="26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National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accounts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broadly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present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output,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expenditure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, and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income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activities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of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 the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economic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actors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corporations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government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households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 in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economy,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including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their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relations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other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countries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'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economies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and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their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wealth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(net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worth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).</a:t>
            </a:r>
            <a:r>
              <a:rPr lang="it-IT" sz="26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l"/>
            <a:r>
              <a:rPr lang="it-IT" sz="26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They</a:t>
            </a:r>
            <a:r>
              <a:rPr lang="it-IT" sz="26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present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both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flows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measured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period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 and </a:t>
            </a:r>
            <a:r>
              <a:rPr lang="it-IT" sz="2600" dirty="0" err="1">
                <a:solidFill>
                  <a:srgbClr val="008000"/>
                </a:solidFill>
                <a:latin typeface="+mj-lt"/>
                <a:ea typeface="+mj-ea"/>
                <a:cs typeface="+mj-cs"/>
              </a:rPr>
              <a:t>stocks</a:t>
            </a:r>
            <a:r>
              <a:rPr lang="it-IT" sz="260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measured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at the end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it-IT" sz="26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it-IT" sz="26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period</a:t>
            </a:r>
            <a:r>
              <a:rPr lang="it-IT" sz="26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).</a:t>
            </a:r>
            <a:endParaRPr lang="en-US" sz="26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Nation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Account </a:t>
            </a:r>
            <a:r>
              <a:rPr lang="en-US" sz="4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System 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- What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and Why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 err="1" smtClean="0"/>
              <a:t>There</a:t>
            </a:r>
            <a:r>
              <a:rPr lang="it-IT" dirty="0" smtClean="0"/>
              <a:t> are a </a:t>
            </a:r>
            <a:r>
              <a:rPr lang="it-IT" dirty="0" err="1" smtClean="0"/>
              <a:t>number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aggregate </a:t>
            </a:r>
            <a:r>
              <a:rPr lang="it-IT" dirty="0" err="1" smtClean="0"/>
              <a:t>measures</a:t>
            </a:r>
            <a:r>
              <a:rPr lang="it-IT" dirty="0" smtClean="0"/>
              <a:t> in the </a:t>
            </a:r>
            <a:r>
              <a:rPr lang="it-IT" dirty="0" err="1" smtClean="0"/>
              <a:t>national</a:t>
            </a:r>
            <a:r>
              <a:rPr lang="it-IT" dirty="0" smtClean="0"/>
              <a:t> </a:t>
            </a:r>
            <a:r>
              <a:rPr lang="it-IT" dirty="0" err="1" smtClean="0"/>
              <a:t>accounts</a:t>
            </a:r>
            <a:r>
              <a:rPr lang="it-IT" dirty="0" smtClean="0"/>
              <a:t>, </a:t>
            </a:r>
            <a:r>
              <a:rPr lang="it-IT" dirty="0" err="1" smtClean="0"/>
              <a:t>notably</a:t>
            </a:r>
            <a:r>
              <a:rPr lang="it-IT" dirty="0" smtClean="0"/>
              <a:t> </a:t>
            </a:r>
            <a:r>
              <a:rPr lang="it-IT" dirty="0" err="1" smtClean="0"/>
              <a:t>including</a:t>
            </a:r>
            <a:r>
              <a:rPr lang="it-IT" dirty="0" smtClean="0"/>
              <a:t> </a:t>
            </a:r>
            <a:r>
              <a:rPr lang="it-IT" dirty="0" err="1" smtClean="0"/>
              <a:t>gross</a:t>
            </a:r>
            <a:r>
              <a:rPr lang="it-IT" dirty="0" smtClean="0"/>
              <a:t> </a:t>
            </a:r>
            <a:r>
              <a:rPr lang="it-IT" dirty="0" err="1" smtClean="0"/>
              <a:t>domestic</a:t>
            </a:r>
            <a:r>
              <a:rPr lang="it-IT" dirty="0" smtClean="0"/>
              <a:t> </a:t>
            </a:r>
            <a:r>
              <a:rPr lang="it-IT" dirty="0" err="1" smtClean="0"/>
              <a:t>product</a:t>
            </a:r>
            <a:r>
              <a:rPr lang="it-IT" dirty="0" smtClean="0"/>
              <a:t> or </a:t>
            </a:r>
            <a:r>
              <a:rPr lang="it-IT" dirty="0" smtClean="0">
                <a:solidFill>
                  <a:srgbClr val="008000"/>
                </a:solidFill>
              </a:rPr>
              <a:t>GDP</a:t>
            </a:r>
            <a:r>
              <a:rPr lang="it-IT" dirty="0" smtClean="0"/>
              <a:t>, </a:t>
            </a:r>
            <a:r>
              <a:rPr lang="it-IT" dirty="0" err="1" smtClean="0"/>
              <a:t>perhaps</a:t>
            </a:r>
            <a:r>
              <a:rPr lang="it-IT" dirty="0" smtClean="0"/>
              <a:t> the </a:t>
            </a:r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widely</a:t>
            </a:r>
            <a:r>
              <a:rPr lang="it-IT" dirty="0" smtClean="0"/>
              <a:t> </a:t>
            </a:r>
            <a:r>
              <a:rPr lang="it-IT" dirty="0" err="1" smtClean="0"/>
              <a:t>cited</a:t>
            </a:r>
            <a:r>
              <a:rPr lang="it-IT" dirty="0" smtClean="0"/>
              <a:t> </a:t>
            </a:r>
            <a:r>
              <a:rPr lang="it-IT" dirty="0" err="1" smtClean="0"/>
              <a:t>measure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aggregate </a:t>
            </a:r>
            <a:r>
              <a:rPr lang="it-IT" dirty="0" err="1" smtClean="0"/>
              <a:t>economic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r>
              <a:rPr lang="it-IT" dirty="0" smtClean="0"/>
              <a:t>. </a:t>
            </a:r>
          </a:p>
          <a:p>
            <a:pPr marL="0" indent="0">
              <a:buNone/>
            </a:pPr>
            <a:r>
              <a:rPr lang="it-IT" dirty="0" err="1" smtClean="0"/>
              <a:t>Ways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breaking</a:t>
            </a:r>
            <a:r>
              <a:rPr lang="it-IT" dirty="0" smtClean="0"/>
              <a:t> down GDP include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008000"/>
                </a:solidFill>
              </a:rPr>
              <a:t>types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of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income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smtClean="0"/>
              <a:t>(</a:t>
            </a:r>
            <a:r>
              <a:rPr lang="it-IT" dirty="0" err="1" smtClean="0"/>
              <a:t>wages</a:t>
            </a:r>
            <a:r>
              <a:rPr lang="it-IT" dirty="0" smtClean="0"/>
              <a:t>, </a:t>
            </a:r>
            <a:r>
              <a:rPr lang="it-IT" dirty="0" err="1" smtClean="0"/>
              <a:t>profits</a:t>
            </a:r>
            <a:r>
              <a:rPr lang="it-IT" dirty="0" smtClean="0"/>
              <a:t>, etc.) or </a:t>
            </a:r>
            <a:r>
              <a:rPr lang="it-IT" dirty="0" err="1" smtClean="0">
                <a:solidFill>
                  <a:srgbClr val="008000"/>
                </a:solidFill>
              </a:rPr>
              <a:t>expenditure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smtClean="0"/>
              <a:t>(</a:t>
            </a:r>
            <a:r>
              <a:rPr lang="it-IT" dirty="0" err="1" smtClean="0"/>
              <a:t>consumption</a:t>
            </a:r>
            <a:r>
              <a:rPr lang="it-IT" dirty="0" smtClean="0"/>
              <a:t>, </a:t>
            </a:r>
            <a:r>
              <a:rPr lang="it-IT" dirty="0" err="1" smtClean="0"/>
              <a:t>investment</a:t>
            </a:r>
            <a:r>
              <a:rPr lang="it-IT" dirty="0" smtClean="0"/>
              <a:t>/</a:t>
            </a:r>
            <a:r>
              <a:rPr lang="it-IT" dirty="0" err="1" smtClean="0"/>
              <a:t>saving</a:t>
            </a:r>
            <a:r>
              <a:rPr lang="it-IT" dirty="0" smtClean="0"/>
              <a:t>, etc.). </a:t>
            </a:r>
          </a:p>
          <a:p>
            <a:pPr marL="0" indent="0">
              <a:buNone/>
            </a:pPr>
            <a:r>
              <a:rPr lang="it-IT" dirty="0" err="1" smtClean="0"/>
              <a:t>Measures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are </a:t>
            </a:r>
            <a:r>
              <a:rPr lang="it-IT" dirty="0" err="1" smtClean="0"/>
              <a:t>examples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macro-economic</a:t>
            </a:r>
            <a:r>
              <a:rPr lang="it-IT" dirty="0" smtClean="0"/>
              <a:t> data.  </a:t>
            </a:r>
            <a:r>
              <a:rPr lang="it-IT" dirty="0" err="1" smtClean="0"/>
              <a:t>Such</a:t>
            </a:r>
            <a:r>
              <a:rPr lang="it-IT" dirty="0" smtClean="0"/>
              <a:t> aggregate </a:t>
            </a:r>
            <a:r>
              <a:rPr lang="it-IT" dirty="0" err="1" smtClean="0"/>
              <a:t>measures</a:t>
            </a:r>
            <a:r>
              <a:rPr lang="it-IT" dirty="0" smtClean="0"/>
              <a:t> and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change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 are </a:t>
            </a:r>
            <a:r>
              <a:rPr lang="it-IT" dirty="0" err="1" smtClean="0"/>
              <a:t>generally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strongest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008000"/>
                </a:solidFill>
              </a:rPr>
              <a:t>interest </a:t>
            </a:r>
            <a:r>
              <a:rPr lang="it-IT" dirty="0" err="1" smtClean="0">
                <a:solidFill>
                  <a:srgbClr val="008000"/>
                </a:solidFill>
              </a:rPr>
              <a:t>to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economic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policymakers</a:t>
            </a:r>
            <a:r>
              <a:rPr lang="it-IT" dirty="0" smtClean="0"/>
              <a:t>, </a:t>
            </a:r>
            <a:r>
              <a:rPr lang="it-IT" dirty="0" err="1" smtClean="0"/>
              <a:t>although</a:t>
            </a:r>
            <a:r>
              <a:rPr lang="it-IT" dirty="0" smtClean="0"/>
              <a:t> the </a:t>
            </a:r>
            <a:r>
              <a:rPr lang="it-IT" dirty="0" err="1" smtClean="0"/>
              <a:t>detailed</a:t>
            </a:r>
            <a:r>
              <a:rPr lang="it-IT" dirty="0" smtClean="0"/>
              <a:t> </a:t>
            </a:r>
            <a:r>
              <a:rPr lang="it-IT" dirty="0" err="1" smtClean="0"/>
              <a:t>national</a:t>
            </a:r>
            <a:r>
              <a:rPr lang="it-IT" dirty="0" smtClean="0"/>
              <a:t> </a:t>
            </a:r>
            <a:r>
              <a:rPr lang="it-IT" dirty="0" err="1" smtClean="0"/>
              <a:t>accounts</a:t>
            </a:r>
            <a:r>
              <a:rPr lang="it-IT" dirty="0" smtClean="0"/>
              <a:t> </a:t>
            </a:r>
            <a:r>
              <a:rPr lang="it-IT" dirty="0" err="1" smtClean="0"/>
              <a:t>contain</a:t>
            </a:r>
            <a:r>
              <a:rPr lang="it-IT" dirty="0" smtClean="0"/>
              <a:t> a </a:t>
            </a:r>
            <a:r>
              <a:rPr lang="it-IT" dirty="0" err="1" smtClean="0"/>
              <a:t>rich</a:t>
            </a:r>
            <a:r>
              <a:rPr lang="it-IT" dirty="0" smtClean="0"/>
              <a:t> source </a:t>
            </a:r>
            <a:r>
              <a:rPr lang="it-IT" dirty="0" err="1" smtClean="0"/>
              <a:t>of</a:t>
            </a:r>
            <a:r>
              <a:rPr lang="it-IT" dirty="0" smtClean="0"/>
              <a:t> information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e</a:t>
            </a:r>
            <a:r>
              <a:rPr lang="it-IT" dirty="0" err="1" smtClean="0">
                <a:solidFill>
                  <a:srgbClr val="008000"/>
                </a:solidFill>
              </a:rPr>
              <a:t>conomic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analysis</a:t>
            </a:r>
            <a:r>
              <a:rPr lang="it-IT" dirty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/>
              <a:t>The </a:t>
            </a:r>
            <a:r>
              <a:rPr lang="it-IT" dirty="0" err="1" smtClean="0"/>
              <a:t>accounts</a:t>
            </a:r>
            <a:r>
              <a:rPr lang="it-IT" dirty="0" smtClean="0"/>
              <a:t> are </a:t>
            </a:r>
            <a:r>
              <a:rPr lang="it-IT" dirty="0" err="1" smtClean="0"/>
              <a:t>derived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a wide </a:t>
            </a:r>
            <a:r>
              <a:rPr lang="it-IT" dirty="0" err="1" smtClean="0"/>
              <a:t>variety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statistical</a:t>
            </a:r>
            <a:r>
              <a:rPr lang="it-IT" dirty="0" smtClean="0"/>
              <a:t>  source data </a:t>
            </a:r>
            <a:r>
              <a:rPr lang="it-IT" dirty="0" err="1" smtClean="0"/>
              <a:t>including</a:t>
            </a:r>
            <a:r>
              <a:rPr lang="it-IT" dirty="0" smtClean="0"/>
              <a:t> </a:t>
            </a:r>
            <a:r>
              <a:rPr lang="it-IT" dirty="0" err="1" smtClean="0"/>
              <a:t>surveys</a:t>
            </a:r>
            <a:r>
              <a:rPr lang="it-IT" dirty="0" smtClean="0"/>
              <a:t>, </a:t>
            </a:r>
            <a:r>
              <a:rPr lang="it-IT" dirty="0" err="1" smtClean="0"/>
              <a:t>administrative</a:t>
            </a:r>
            <a:r>
              <a:rPr lang="it-IT" dirty="0" smtClean="0"/>
              <a:t> and </a:t>
            </a:r>
            <a:r>
              <a:rPr lang="it-IT" dirty="0" err="1" smtClean="0"/>
              <a:t>census</a:t>
            </a:r>
            <a:r>
              <a:rPr lang="it-IT" dirty="0" smtClean="0"/>
              <a:t> data, and </a:t>
            </a:r>
            <a:r>
              <a:rPr lang="it-IT" dirty="0" err="1" smtClean="0"/>
              <a:t>regulatory</a:t>
            </a:r>
            <a:r>
              <a:rPr lang="it-IT" dirty="0" smtClean="0"/>
              <a:t> data, </a:t>
            </a:r>
            <a:r>
              <a:rPr lang="it-IT" dirty="0" err="1" smtClean="0"/>
              <a:t>which</a:t>
            </a:r>
            <a:r>
              <a:rPr lang="it-IT" dirty="0" smtClean="0"/>
              <a:t> are </a:t>
            </a:r>
            <a:r>
              <a:rPr lang="it-IT" dirty="0" err="1" smtClean="0"/>
              <a:t>integrated</a:t>
            </a:r>
            <a:r>
              <a:rPr lang="it-IT" dirty="0" smtClean="0"/>
              <a:t> and </a:t>
            </a:r>
            <a:r>
              <a:rPr lang="it-IT" dirty="0" err="1" smtClean="0"/>
              <a:t>harmonized</a:t>
            </a:r>
            <a:r>
              <a:rPr lang="it-IT" dirty="0" smtClean="0"/>
              <a:t> in the </a:t>
            </a:r>
            <a:r>
              <a:rPr lang="it-IT" dirty="0" err="1" smtClean="0"/>
              <a:t>conceptual</a:t>
            </a:r>
            <a:r>
              <a:rPr lang="it-IT" dirty="0" smtClean="0"/>
              <a:t> </a:t>
            </a:r>
            <a:r>
              <a:rPr lang="it-IT" dirty="0" err="1" smtClean="0"/>
              <a:t>framework</a:t>
            </a:r>
            <a:r>
              <a:rPr lang="it-IT" dirty="0" smtClean="0"/>
              <a:t>. </a:t>
            </a:r>
          </a:p>
          <a:p>
            <a:pPr marL="0" indent="0">
              <a:buNone/>
            </a:pPr>
            <a:r>
              <a:rPr lang="it-IT" dirty="0" err="1" smtClean="0"/>
              <a:t>They</a:t>
            </a:r>
            <a:r>
              <a:rPr lang="it-IT" dirty="0" smtClean="0"/>
              <a:t> are </a:t>
            </a:r>
            <a:r>
              <a:rPr lang="it-IT" dirty="0" err="1" smtClean="0"/>
              <a:t>usually</a:t>
            </a:r>
            <a:r>
              <a:rPr lang="it-IT" dirty="0" smtClean="0"/>
              <a:t> </a:t>
            </a:r>
            <a:r>
              <a:rPr lang="it-IT" dirty="0" err="1" smtClean="0"/>
              <a:t>compiled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008000"/>
                </a:solidFill>
              </a:rPr>
              <a:t>national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statistical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offices</a:t>
            </a:r>
            <a:r>
              <a:rPr lang="it-IT" dirty="0" smtClean="0"/>
              <a:t> and/or </a:t>
            </a:r>
            <a:r>
              <a:rPr lang="it-IT" dirty="0" err="1" smtClean="0">
                <a:solidFill>
                  <a:srgbClr val="008000"/>
                </a:solidFill>
              </a:rPr>
              <a:t>central</a:t>
            </a:r>
            <a:r>
              <a:rPr lang="it-IT" dirty="0" smtClean="0">
                <a:solidFill>
                  <a:srgbClr val="008000"/>
                </a:solidFill>
              </a:rPr>
              <a:t> </a:t>
            </a:r>
            <a:r>
              <a:rPr lang="it-IT" dirty="0" err="1" smtClean="0">
                <a:solidFill>
                  <a:srgbClr val="008000"/>
                </a:solidFill>
              </a:rPr>
              <a:t>banks</a:t>
            </a:r>
            <a:r>
              <a:rPr lang="it-IT" dirty="0" smtClean="0"/>
              <a:t> in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country</a:t>
            </a:r>
            <a:r>
              <a:rPr lang="it-IT" dirty="0" smtClean="0"/>
              <a:t>, </a:t>
            </a:r>
            <a:r>
              <a:rPr lang="it-IT" dirty="0" err="1" smtClean="0"/>
              <a:t>though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always</a:t>
            </a:r>
            <a:r>
              <a:rPr lang="it-IT" dirty="0" smtClean="0"/>
              <a:t> the case, and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released</a:t>
            </a:r>
            <a:r>
              <a:rPr lang="it-IT" dirty="0" smtClean="0"/>
              <a:t> on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annual</a:t>
            </a:r>
            <a:r>
              <a:rPr lang="it-IT" dirty="0" smtClean="0"/>
              <a:t> and (</a:t>
            </a:r>
            <a:r>
              <a:rPr lang="it-IT" dirty="0" err="1" smtClean="0"/>
              <a:t>less</a:t>
            </a:r>
            <a:r>
              <a:rPr lang="it-IT" dirty="0" smtClean="0"/>
              <a:t> </a:t>
            </a:r>
            <a:r>
              <a:rPr lang="it-IT" dirty="0" err="1" smtClean="0"/>
              <a:t>detailed</a:t>
            </a:r>
            <a:r>
              <a:rPr lang="it-IT" dirty="0" smtClean="0"/>
              <a:t>) </a:t>
            </a:r>
            <a:r>
              <a:rPr lang="it-IT" dirty="0" err="1" smtClean="0"/>
              <a:t>quarterly</a:t>
            </a:r>
            <a:r>
              <a:rPr lang="it-IT" dirty="0" smtClean="0"/>
              <a:t> </a:t>
            </a:r>
            <a:r>
              <a:rPr lang="it-IT" dirty="0" err="1" smtClean="0"/>
              <a:t>frequency</a:t>
            </a:r>
            <a:r>
              <a:rPr lang="it-IT" dirty="0" smtClean="0"/>
              <a:t>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6922"/>
            <a:ext cx="8229600" cy="1143000"/>
          </a:xfrm>
        </p:spPr>
        <p:txBody>
          <a:bodyPr/>
          <a:lstStyle/>
          <a:p>
            <a:r>
              <a:rPr lang="en-US" dirty="0" smtClean="0"/>
              <a:t>What, in depth: GDP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4628" y="1254351"/>
            <a:ext cx="8686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b="1" dirty="0" err="1" smtClean="0">
                <a:solidFill>
                  <a:srgbClr val="FF0000"/>
                </a:solidFill>
              </a:rPr>
              <a:t>Gross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domestic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product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dirty="0" smtClean="0"/>
              <a:t>(GDP) </a:t>
            </a:r>
            <a:r>
              <a:rPr lang="it-IT" sz="2800" dirty="0" err="1" smtClean="0"/>
              <a:t>refers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the market </a:t>
            </a:r>
            <a:r>
              <a:rPr lang="it-IT" sz="2800" dirty="0" err="1" smtClean="0"/>
              <a:t>value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</a:t>
            </a:r>
            <a:r>
              <a:rPr lang="it-IT" sz="2800" dirty="0" err="1" smtClean="0"/>
              <a:t>all</a:t>
            </a:r>
            <a:r>
              <a:rPr lang="it-IT" sz="2800" dirty="0" smtClean="0"/>
              <a:t> </a:t>
            </a:r>
            <a:r>
              <a:rPr lang="it-IT" sz="2800" dirty="0" err="1" smtClean="0"/>
              <a:t>final</a:t>
            </a:r>
            <a:r>
              <a:rPr lang="it-IT" sz="2800" dirty="0" smtClean="0"/>
              <a:t> </a:t>
            </a:r>
            <a:r>
              <a:rPr lang="it-IT" sz="2800" dirty="0" err="1" smtClean="0"/>
              <a:t>goods</a:t>
            </a:r>
            <a:r>
              <a:rPr lang="it-IT" sz="2800" dirty="0" smtClean="0"/>
              <a:t> and </a:t>
            </a:r>
            <a:r>
              <a:rPr lang="it-IT" sz="2800" dirty="0" err="1" smtClean="0"/>
              <a:t>services</a:t>
            </a:r>
            <a:r>
              <a:rPr lang="it-IT" sz="2800" dirty="0" smtClean="0"/>
              <a:t> </a:t>
            </a:r>
            <a:r>
              <a:rPr lang="it-IT" sz="2800" dirty="0" err="1" smtClean="0"/>
              <a:t>produced</a:t>
            </a:r>
            <a:r>
              <a:rPr lang="it-IT" sz="2800" dirty="0" smtClean="0"/>
              <a:t> </a:t>
            </a:r>
            <a:r>
              <a:rPr lang="it-IT" sz="2800" dirty="0" err="1" smtClean="0"/>
              <a:t>within</a:t>
            </a:r>
            <a:r>
              <a:rPr lang="it-IT" sz="2800" dirty="0" smtClean="0"/>
              <a:t> a </a:t>
            </a:r>
            <a:r>
              <a:rPr lang="it-IT" sz="2800" dirty="0" err="1" smtClean="0"/>
              <a:t>country</a:t>
            </a:r>
            <a:r>
              <a:rPr lang="it-IT" sz="2800" dirty="0" smtClean="0"/>
              <a:t> in a </a:t>
            </a:r>
            <a:r>
              <a:rPr lang="it-IT" sz="2800" dirty="0" err="1" smtClean="0"/>
              <a:t>given</a:t>
            </a:r>
            <a:r>
              <a:rPr lang="it-IT" sz="2800" dirty="0" smtClean="0"/>
              <a:t> </a:t>
            </a:r>
            <a:r>
              <a:rPr lang="it-IT" sz="2800" dirty="0" err="1" smtClean="0"/>
              <a:t>period</a:t>
            </a:r>
            <a:r>
              <a:rPr lang="it-IT" sz="2800" dirty="0" smtClean="0"/>
              <a:t>. GDP per capita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often</a:t>
            </a:r>
            <a:r>
              <a:rPr lang="it-IT" sz="2800" dirty="0" smtClean="0"/>
              <a:t> </a:t>
            </a:r>
            <a:r>
              <a:rPr lang="it-IT" sz="2800" dirty="0" err="1" smtClean="0"/>
              <a:t>considered</a:t>
            </a:r>
            <a:r>
              <a:rPr lang="it-IT" sz="2800" dirty="0" smtClean="0"/>
              <a:t> </a:t>
            </a:r>
            <a:r>
              <a:rPr lang="it-IT" sz="2800" dirty="0" err="1" smtClean="0"/>
              <a:t>an</a:t>
            </a:r>
            <a:r>
              <a:rPr lang="it-IT" sz="2800" dirty="0" smtClean="0"/>
              <a:t> </a:t>
            </a:r>
            <a:r>
              <a:rPr lang="it-IT" sz="2800" dirty="0" err="1" smtClean="0"/>
              <a:t>indicator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a </a:t>
            </a:r>
            <a:r>
              <a:rPr lang="it-IT" sz="2800" dirty="0" err="1" smtClean="0"/>
              <a:t>country</a:t>
            </a:r>
            <a:r>
              <a:rPr lang="it-IT" sz="2800" dirty="0" smtClean="0"/>
              <a:t>'</a:t>
            </a:r>
            <a:r>
              <a:rPr lang="it-IT" sz="2800" dirty="0" err="1" smtClean="0"/>
              <a:t>s</a:t>
            </a:r>
            <a:r>
              <a:rPr lang="it-IT" sz="2800" dirty="0" smtClean="0"/>
              <a:t> standard </a:t>
            </a:r>
            <a:r>
              <a:rPr lang="it-IT" sz="2800" dirty="0" err="1" smtClean="0"/>
              <a:t>of</a:t>
            </a:r>
            <a:r>
              <a:rPr lang="it-IT" sz="2800" dirty="0" smtClean="0"/>
              <a:t> living.</a:t>
            </a:r>
          </a:p>
          <a:p>
            <a:pPr marL="0" indent="0">
              <a:buNone/>
            </a:pPr>
            <a:endParaRPr lang="it-IT" sz="2800" dirty="0" smtClean="0"/>
          </a:p>
          <a:p>
            <a:pPr marL="0" indent="0">
              <a:buNone/>
            </a:pPr>
            <a:r>
              <a:rPr lang="it-IT" sz="2800" dirty="0" smtClean="0"/>
              <a:t>GDP can </a:t>
            </a:r>
            <a:r>
              <a:rPr lang="it-IT" sz="2800" dirty="0" err="1" smtClean="0"/>
              <a:t>be</a:t>
            </a:r>
            <a:r>
              <a:rPr lang="it-IT" sz="2800" dirty="0" smtClean="0"/>
              <a:t> </a:t>
            </a:r>
            <a:r>
              <a:rPr lang="it-IT" sz="2800" dirty="0" err="1" smtClean="0"/>
              <a:t>determined</a:t>
            </a:r>
            <a:r>
              <a:rPr lang="it-IT" sz="2800" dirty="0" smtClean="0"/>
              <a:t> in </a:t>
            </a:r>
            <a:r>
              <a:rPr lang="it-IT" sz="2800" dirty="0" err="1" smtClean="0">
                <a:solidFill>
                  <a:srgbClr val="008000"/>
                </a:solidFill>
              </a:rPr>
              <a:t>three</a:t>
            </a:r>
            <a:r>
              <a:rPr lang="it-IT" sz="2800" dirty="0" smtClean="0">
                <a:solidFill>
                  <a:srgbClr val="008000"/>
                </a:solidFill>
              </a:rPr>
              <a:t> </a:t>
            </a:r>
            <a:r>
              <a:rPr lang="it-IT" sz="2800" dirty="0" err="1" smtClean="0">
                <a:solidFill>
                  <a:srgbClr val="008000"/>
                </a:solidFill>
              </a:rPr>
              <a:t>ways</a:t>
            </a:r>
            <a:r>
              <a:rPr lang="it-IT" sz="2800" dirty="0" smtClean="0"/>
              <a:t>, </a:t>
            </a:r>
            <a:r>
              <a:rPr lang="it-IT" sz="2800" dirty="0" err="1" smtClean="0"/>
              <a:t>all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</a:t>
            </a:r>
            <a:r>
              <a:rPr lang="it-IT" sz="2800" dirty="0" err="1" smtClean="0"/>
              <a:t>which</a:t>
            </a:r>
            <a:r>
              <a:rPr lang="it-IT" sz="2800" dirty="0" smtClean="0"/>
              <a:t> </a:t>
            </a:r>
            <a:r>
              <a:rPr lang="it-IT" sz="2800" dirty="0" err="1" smtClean="0"/>
              <a:t>should</a:t>
            </a:r>
            <a:r>
              <a:rPr lang="it-IT" sz="2800" dirty="0" smtClean="0"/>
              <a:t>, in </a:t>
            </a:r>
            <a:r>
              <a:rPr lang="it-IT" sz="2800" dirty="0" err="1" smtClean="0"/>
              <a:t>principle</a:t>
            </a:r>
            <a:r>
              <a:rPr lang="it-IT" sz="2800" dirty="0" smtClean="0"/>
              <a:t>, </a:t>
            </a:r>
            <a:r>
              <a:rPr lang="it-IT" sz="2800" dirty="0" err="1" smtClean="0"/>
              <a:t>give</a:t>
            </a:r>
            <a:r>
              <a:rPr lang="it-IT" sz="2800" dirty="0" smtClean="0"/>
              <a:t> the </a:t>
            </a:r>
            <a:r>
              <a:rPr lang="it-IT" sz="2800" dirty="0" err="1" smtClean="0"/>
              <a:t>same</a:t>
            </a:r>
            <a:r>
              <a:rPr lang="it-IT" sz="2800" dirty="0" smtClean="0"/>
              <a:t> </a:t>
            </a:r>
            <a:r>
              <a:rPr lang="it-IT" sz="2800" dirty="0" err="1" smtClean="0"/>
              <a:t>result</a:t>
            </a:r>
            <a:r>
              <a:rPr lang="it-IT" sz="2800" dirty="0" smtClean="0"/>
              <a:t>. </a:t>
            </a:r>
            <a:r>
              <a:rPr lang="it-IT" sz="2800" dirty="0" err="1" smtClean="0"/>
              <a:t>They</a:t>
            </a:r>
            <a:r>
              <a:rPr lang="it-IT" sz="2800" dirty="0" smtClean="0"/>
              <a:t> are the </a:t>
            </a:r>
            <a:r>
              <a:rPr lang="it-IT" sz="2800" dirty="0" err="1" smtClean="0"/>
              <a:t>product</a:t>
            </a:r>
            <a:r>
              <a:rPr lang="it-IT" sz="2800" dirty="0" smtClean="0"/>
              <a:t> (or output) </a:t>
            </a:r>
            <a:r>
              <a:rPr lang="it-IT" sz="2800" dirty="0" err="1" smtClean="0"/>
              <a:t>approach</a:t>
            </a:r>
            <a:r>
              <a:rPr lang="it-IT" sz="2800" dirty="0" smtClean="0"/>
              <a:t>, the </a:t>
            </a:r>
            <a:r>
              <a:rPr lang="it-IT" sz="2800" dirty="0" err="1" smtClean="0"/>
              <a:t>income</a:t>
            </a:r>
            <a:r>
              <a:rPr lang="it-IT" sz="2800" dirty="0" smtClean="0"/>
              <a:t> </a:t>
            </a:r>
            <a:r>
              <a:rPr lang="it-IT" sz="2800" dirty="0" err="1" smtClean="0"/>
              <a:t>approach</a:t>
            </a:r>
            <a:r>
              <a:rPr lang="it-IT" sz="2800" dirty="0" smtClean="0"/>
              <a:t>, and the </a:t>
            </a:r>
            <a:r>
              <a:rPr lang="it-IT" sz="2800" dirty="0" err="1" smtClean="0"/>
              <a:t>expenditure</a:t>
            </a:r>
            <a:r>
              <a:rPr lang="it-IT" sz="2800" dirty="0" smtClean="0"/>
              <a:t> </a:t>
            </a:r>
            <a:r>
              <a:rPr lang="it-IT" sz="2800" dirty="0" err="1" smtClean="0"/>
              <a:t>approach</a:t>
            </a:r>
            <a:endParaRPr lang="it-IT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6922"/>
            <a:ext cx="8229600" cy="1143000"/>
          </a:xfrm>
        </p:spPr>
        <p:txBody>
          <a:bodyPr/>
          <a:lstStyle/>
          <a:p>
            <a:r>
              <a:rPr lang="en-US" dirty="0" smtClean="0"/>
              <a:t>GDP by </a:t>
            </a:r>
            <a:r>
              <a:rPr lang="en-US" dirty="0" err="1" smtClean="0"/>
              <a:t>expediture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4628" y="1218065"/>
            <a:ext cx="8686800" cy="4525963"/>
          </a:xfrm>
        </p:spPr>
        <p:txBody>
          <a:bodyPr>
            <a:noAutofit/>
          </a:bodyPr>
          <a:lstStyle/>
          <a:p>
            <a:r>
              <a:rPr lang="it-IT" sz="2800" dirty="0" smtClean="0"/>
              <a:t>The </a:t>
            </a:r>
            <a:r>
              <a:rPr lang="it-IT" sz="2800" b="1" dirty="0" err="1" smtClean="0">
                <a:solidFill>
                  <a:srgbClr val="FF0000"/>
                </a:solidFill>
              </a:rPr>
              <a:t>expenditure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approach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/>
              <a:t>works</a:t>
            </a:r>
            <a:r>
              <a:rPr lang="it-IT" sz="2800" dirty="0" smtClean="0"/>
              <a:t> on the </a:t>
            </a:r>
            <a:r>
              <a:rPr lang="it-IT" sz="2800" dirty="0" err="1" smtClean="0"/>
              <a:t>principle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</a:t>
            </a:r>
            <a:r>
              <a:rPr lang="it-IT" sz="2800" dirty="0" err="1" smtClean="0"/>
              <a:t>all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the </a:t>
            </a:r>
            <a:r>
              <a:rPr lang="it-IT" sz="2800" dirty="0" err="1" smtClean="0"/>
              <a:t>product</a:t>
            </a:r>
            <a:r>
              <a:rPr lang="it-IT" sz="2800" dirty="0" smtClean="0"/>
              <a:t> </a:t>
            </a:r>
            <a:r>
              <a:rPr lang="it-IT" sz="2800" dirty="0" err="1" smtClean="0"/>
              <a:t>must</a:t>
            </a:r>
            <a:r>
              <a:rPr lang="it-IT" sz="2800" dirty="0" smtClean="0"/>
              <a:t> </a:t>
            </a:r>
            <a:r>
              <a:rPr lang="it-IT" sz="2800" dirty="0" err="1" smtClean="0"/>
              <a:t>be</a:t>
            </a:r>
            <a:r>
              <a:rPr lang="it-IT" sz="2800" dirty="0" smtClean="0"/>
              <a:t> </a:t>
            </a:r>
            <a:r>
              <a:rPr lang="it-IT" sz="2800" dirty="0" err="1" smtClean="0"/>
              <a:t>bought</a:t>
            </a:r>
            <a:r>
              <a:rPr lang="it-IT" sz="2800" dirty="0" smtClean="0"/>
              <a:t> </a:t>
            </a:r>
            <a:r>
              <a:rPr lang="it-IT" sz="2800" dirty="0" err="1" smtClean="0"/>
              <a:t>by</a:t>
            </a:r>
            <a:r>
              <a:rPr lang="it-IT" sz="2800" dirty="0" smtClean="0"/>
              <a:t> </a:t>
            </a:r>
            <a:r>
              <a:rPr lang="it-IT" sz="2800" dirty="0" err="1" smtClean="0"/>
              <a:t>somebody</a:t>
            </a:r>
            <a:r>
              <a:rPr lang="it-IT" sz="2800" dirty="0" smtClean="0"/>
              <a:t>, </a:t>
            </a:r>
            <a:r>
              <a:rPr lang="it-IT" sz="2800" dirty="0" err="1" smtClean="0"/>
              <a:t>therefore</a:t>
            </a:r>
            <a:r>
              <a:rPr lang="it-IT" sz="2800" dirty="0" smtClean="0"/>
              <a:t> the </a:t>
            </a:r>
            <a:r>
              <a:rPr lang="it-IT" sz="2800" dirty="0" err="1" smtClean="0"/>
              <a:t>value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the total </a:t>
            </a:r>
            <a:r>
              <a:rPr lang="it-IT" sz="2800" dirty="0" err="1" smtClean="0"/>
              <a:t>product</a:t>
            </a:r>
            <a:r>
              <a:rPr lang="it-IT" sz="2800" dirty="0" smtClean="0"/>
              <a:t> </a:t>
            </a:r>
            <a:r>
              <a:rPr lang="it-IT" sz="2800" dirty="0" err="1" smtClean="0"/>
              <a:t>must</a:t>
            </a:r>
            <a:r>
              <a:rPr lang="it-IT" sz="2800" dirty="0" smtClean="0"/>
              <a:t> </a:t>
            </a:r>
            <a:r>
              <a:rPr lang="it-IT" sz="2800" dirty="0" err="1" smtClean="0"/>
              <a:t>be</a:t>
            </a:r>
            <a:r>
              <a:rPr lang="it-IT" sz="2800" dirty="0" smtClean="0"/>
              <a:t> </a:t>
            </a:r>
            <a:r>
              <a:rPr lang="it-IT" sz="2800" dirty="0" err="1" smtClean="0"/>
              <a:t>equal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people'</a:t>
            </a:r>
            <a:r>
              <a:rPr lang="it-IT" sz="2800" dirty="0" err="1" smtClean="0"/>
              <a:t>s</a:t>
            </a:r>
            <a:r>
              <a:rPr lang="it-IT" sz="2800" dirty="0" smtClean="0"/>
              <a:t> total </a:t>
            </a:r>
            <a:r>
              <a:rPr lang="it-IT" sz="2800" dirty="0" err="1" smtClean="0"/>
              <a:t>expenditures</a:t>
            </a:r>
            <a:r>
              <a:rPr lang="it-IT" sz="2800" dirty="0" smtClean="0"/>
              <a:t> in </a:t>
            </a:r>
            <a:r>
              <a:rPr lang="it-IT" sz="2800" dirty="0" err="1" smtClean="0"/>
              <a:t>buying</a:t>
            </a:r>
            <a:r>
              <a:rPr lang="it-IT" sz="2800" dirty="0" smtClean="0"/>
              <a:t> </a:t>
            </a:r>
            <a:r>
              <a:rPr lang="it-IT" sz="2800" dirty="0" err="1" smtClean="0"/>
              <a:t>things</a:t>
            </a:r>
            <a:r>
              <a:rPr lang="it-IT" sz="2800" dirty="0" smtClean="0"/>
              <a:t>. </a:t>
            </a:r>
          </a:p>
          <a:p>
            <a:pPr>
              <a:buNone/>
            </a:pPr>
            <a:r>
              <a:rPr lang="it-IT" sz="2800" dirty="0" smtClean="0"/>
              <a:t>	</a:t>
            </a:r>
          </a:p>
          <a:p>
            <a:pPr>
              <a:buNone/>
            </a:pPr>
            <a:r>
              <a:rPr lang="it-IT" sz="2800" i="1" dirty="0" smtClean="0"/>
              <a:t>	GDP = </a:t>
            </a:r>
            <a:r>
              <a:rPr lang="it-IT" sz="2800" i="1" dirty="0" smtClean="0">
                <a:hlinkClick r:id="rId2" tooltip="Consumption (economics)"/>
              </a:rPr>
              <a:t>private consumption</a:t>
            </a:r>
            <a:r>
              <a:rPr lang="it-IT" sz="2800" i="1" dirty="0" smtClean="0"/>
              <a:t> + </a:t>
            </a:r>
            <a:r>
              <a:rPr lang="it-IT" sz="2800" i="1" dirty="0" smtClean="0">
                <a:hlinkClick r:id="rId3" tooltip="Gross private domestic investment"/>
              </a:rPr>
              <a:t>gross investment</a:t>
            </a:r>
            <a:r>
              <a:rPr lang="it-IT" sz="2800" i="1" dirty="0" smtClean="0"/>
              <a:t> + </a:t>
            </a:r>
            <a:r>
              <a:rPr lang="it-IT" sz="2800" i="1" dirty="0" smtClean="0">
                <a:hlinkClick r:id="rId4" tooltip="Government spending"/>
              </a:rPr>
              <a:t>government spending</a:t>
            </a:r>
            <a:r>
              <a:rPr lang="it-IT" sz="2800" i="1" dirty="0" smtClean="0"/>
              <a:t> + (</a:t>
            </a:r>
            <a:r>
              <a:rPr lang="it-IT" sz="2800" i="1" dirty="0" smtClean="0">
                <a:hlinkClick r:id="rId5" tooltip="Export"/>
              </a:rPr>
              <a:t>exports</a:t>
            </a:r>
            <a:r>
              <a:rPr lang="it-IT" sz="2800" i="1" dirty="0" smtClean="0"/>
              <a:t> − </a:t>
            </a:r>
            <a:r>
              <a:rPr lang="it-IT" sz="2800" i="1" dirty="0" smtClean="0">
                <a:hlinkClick r:id="rId6" tooltip="Import"/>
              </a:rPr>
              <a:t>imports</a:t>
            </a:r>
            <a:r>
              <a:rPr lang="it-IT" sz="2800" i="1" dirty="0" smtClean="0"/>
              <a:t>)</a:t>
            </a:r>
            <a:r>
              <a:rPr lang="it-IT" sz="2800" dirty="0" smtClean="0"/>
              <a:t>, or </a:t>
            </a:r>
          </a:p>
          <a:p>
            <a:pPr algn="ctr">
              <a:buNone/>
            </a:pPr>
            <a:endParaRPr lang="it-IT" sz="2800" dirty="0" smtClean="0"/>
          </a:p>
          <a:p>
            <a:pPr algn="ctr">
              <a:buNone/>
            </a:pPr>
            <a:r>
              <a:rPr lang="it-IT" sz="2800" dirty="0" smtClean="0"/>
              <a:t>GDP = </a:t>
            </a:r>
            <a:r>
              <a:rPr lang="it-IT" sz="2800" dirty="0" err="1" smtClean="0"/>
              <a:t>C</a:t>
            </a:r>
            <a:r>
              <a:rPr lang="it-IT" sz="2800" dirty="0" smtClean="0"/>
              <a:t> + I + </a:t>
            </a:r>
            <a:r>
              <a:rPr lang="it-IT" sz="2800" dirty="0" err="1" smtClean="0"/>
              <a:t>G</a:t>
            </a:r>
            <a:r>
              <a:rPr lang="it-IT" sz="2800" dirty="0" smtClean="0"/>
              <a:t> + (X-M)</a:t>
            </a:r>
            <a:endParaRPr lang="it-IT" sz="2800" dirty="0" smtClean="0"/>
          </a:p>
          <a:p>
            <a:endParaRPr lang="it-IT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6922"/>
            <a:ext cx="8229600" cy="1143000"/>
          </a:xfrm>
        </p:spPr>
        <p:txBody>
          <a:bodyPr/>
          <a:lstStyle/>
          <a:p>
            <a:r>
              <a:rPr lang="en-US" dirty="0" smtClean="0"/>
              <a:t>GDP by income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48342" y="510488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endParaRPr lang="it-IT" sz="2800" dirty="0" smtClean="0"/>
          </a:p>
          <a:p>
            <a:r>
              <a:rPr lang="it-IT" sz="2800" dirty="0" smtClean="0"/>
              <a:t>The </a:t>
            </a:r>
            <a:r>
              <a:rPr lang="it-IT" sz="2800" b="1" dirty="0" err="1" smtClean="0">
                <a:solidFill>
                  <a:srgbClr val="FF0000"/>
                </a:solidFill>
              </a:rPr>
              <a:t>income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approach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/>
              <a:t>works</a:t>
            </a:r>
            <a:r>
              <a:rPr lang="it-IT" sz="2800" dirty="0" smtClean="0"/>
              <a:t> on the </a:t>
            </a:r>
            <a:r>
              <a:rPr lang="it-IT" sz="2800" dirty="0" err="1" smtClean="0"/>
              <a:t>principle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the </a:t>
            </a:r>
            <a:r>
              <a:rPr lang="it-IT" sz="2800" dirty="0" err="1" smtClean="0"/>
              <a:t>incomes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the </a:t>
            </a:r>
            <a:r>
              <a:rPr lang="it-IT" sz="2800" dirty="0" err="1" smtClean="0"/>
              <a:t>productive</a:t>
            </a:r>
            <a:r>
              <a:rPr lang="it-IT" sz="2800" dirty="0" smtClean="0"/>
              <a:t> </a:t>
            </a:r>
            <a:r>
              <a:rPr lang="it-IT" sz="2800" dirty="0" err="1" smtClean="0"/>
              <a:t>factors</a:t>
            </a:r>
            <a:r>
              <a:rPr lang="it-IT" sz="2800" dirty="0" smtClean="0"/>
              <a:t> ("</a:t>
            </a:r>
            <a:r>
              <a:rPr lang="it-IT" sz="2800" dirty="0" err="1" smtClean="0"/>
              <a:t>producers</a:t>
            </a:r>
            <a:r>
              <a:rPr lang="it-IT" sz="2800" dirty="0" smtClean="0"/>
              <a:t>," </a:t>
            </a:r>
            <a:r>
              <a:rPr lang="it-IT" sz="2800" dirty="0" err="1" smtClean="0"/>
              <a:t>colloquially</a:t>
            </a:r>
            <a:r>
              <a:rPr lang="it-IT" sz="2800" dirty="0" smtClean="0"/>
              <a:t>) </a:t>
            </a:r>
            <a:r>
              <a:rPr lang="it-IT" sz="2800" dirty="0" err="1" smtClean="0"/>
              <a:t>must</a:t>
            </a:r>
            <a:r>
              <a:rPr lang="it-IT" sz="2800" dirty="0" smtClean="0"/>
              <a:t> </a:t>
            </a:r>
            <a:r>
              <a:rPr lang="it-IT" sz="2800" dirty="0" err="1" smtClean="0"/>
              <a:t>be</a:t>
            </a:r>
            <a:r>
              <a:rPr lang="it-IT" sz="2800" dirty="0" smtClean="0"/>
              <a:t> </a:t>
            </a:r>
            <a:r>
              <a:rPr lang="it-IT" sz="2800" dirty="0" err="1" smtClean="0"/>
              <a:t>equal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the </a:t>
            </a:r>
            <a:r>
              <a:rPr lang="it-IT" sz="2800" dirty="0" err="1" smtClean="0"/>
              <a:t>value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</a:t>
            </a:r>
            <a:r>
              <a:rPr lang="it-IT" sz="2800" dirty="0" err="1" smtClean="0"/>
              <a:t>their</a:t>
            </a:r>
            <a:r>
              <a:rPr lang="it-IT" sz="2800" dirty="0" smtClean="0"/>
              <a:t> </a:t>
            </a:r>
            <a:r>
              <a:rPr lang="it-IT" sz="2800" dirty="0" err="1" smtClean="0"/>
              <a:t>product</a:t>
            </a:r>
            <a:r>
              <a:rPr lang="it-IT" sz="2800" dirty="0" smtClean="0"/>
              <a:t>, and </a:t>
            </a:r>
            <a:r>
              <a:rPr lang="it-IT" sz="2800" dirty="0" err="1" smtClean="0"/>
              <a:t>determines</a:t>
            </a:r>
            <a:r>
              <a:rPr lang="it-IT" sz="2800" dirty="0" smtClean="0"/>
              <a:t> GDP </a:t>
            </a:r>
            <a:r>
              <a:rPr lang="it-IT" sz="2800" dirty="0" err="1" smtClean="0"/>
              <a:t>by</a:t>
            </a:r>
            <a:r>
              <a:rPr lang="it-IT" sz="2800" dirty="0" smtClean="0"/>
              <a:t> </a:t>
            </a:r>
            <a:r>
              <a:rPr lang="it-IT" sz="2800" dirty="0" err="1" smtClean="0"/>
              <a:t>finding</a:t>
            </a:r>
            <a:r>
              <a:rPr lang="it-IT" sz="2800" dirty="0" smtClean="0"/>
              <a:t> the sum </a:t>
            </a:r>
            <a:r>
              <a:rPr lang="it-IT" sz="2800" dirty="0" err="1" smtClean="0"/>
              <a:t>of</a:t>
            </a:r>
            <a:r>
              <a:rPr lang="it-IT" sz="2800" dirty="0" smtClean="0"/>
              <a:t> </a:t>
            </a:r>
            <a:r>
              <a:rPr lang="it-IT" sz="2800" dirty="0" err="1" smtClean="0"/>
              <a:t>all</a:t>
            </a:r>
            <a:r>
              <a:rPr lang="it-IT" sz="2800" dirty="0" smtClean="0"/>
              <a:t> </a:t>
            </a:r>
            <a:r>
              <a:rPr lang="it-IT" sz="2800" dirty="0" err="1" smtClean="0"/>
              <a:t>producers</a:t>
            </a:r>
            <a:r>
              <a:rPr lang="it-IT" sz="2800" dirty="0" smtClean="0"/>
              <a:t>' </a:t>
            </a:r>
            <a:r>
              <a:rPr lang="it-IT" sz="2800" dirty="0" err="1" smtClean="0"/>
              <a:t>incomes</a:t>
            </a:r>
            <a:r>
              <a:rPr lang="it-IT" sz="2800" dirty="0" smtClean="0"/>
              <a:t>.</a:t>
            </a:r>
            <a:endParaRPr lang="en-US" sz="2800" dirty="0" smtClean="0"/>
          </a:p>
          <a:p>
            <a:pPr marL="0" indent="0">
              <a:buNone/>
            </a:pPr>
            <a:r>
              <a:rPr lang="it-IT" sz="2800" dirty="0" err="1" smtClean="0"/>
              <a:t>This</a:t>
            </a:r>
            <a:r>
              <a:rPr lang="it-IT" sz="2800" dirty="0" smtClean="0"/>
              <a:t> </a:t>
            </a:r>
            <a:r>
              <a:rPr lang="it-IT" sz="2800" dirty="0" err="1" smtClean="0"/>
              <a:t>method</a:t>
            </a:r>
            <a:r>
              <a:rPr lang="it-IT" sz="2800" dirty="0" smtClean="0"/>
              <a:t> </a:t>
            </a:r>
            <a:r>
              <a:rPr lang="it-IT" sz="2800" dirty="0" err="1" smtClean="0"/>
              <a:t>measures</a:t>
            </a:r>
            <a:r>
              <a:rPr lang="it-IT" sz="2800" dirty="0" smtClean="0"/>
              <a:t> GDP </a:t>
            </a:r>
            <a:r>
              <a:rPr lang="it-IT" sz="2800" dirty="0" err="1" smtClean="0"/>
              <a:t>by</a:t>
            </a:r>
            <a:r>
              <a:rPr lang="it-IT" sz="2800" dirty="0" smtClean="0"/>
              <a:t> </a:t>
            </a:r>
            <a:r>
              <a:rPr lang="it-IT" sz="2800" dirty="0" err="1" smtClean="0"/>
              <a:t>adding</a:t>
            </a:r>
            <a:r>
              <a:rPr lang="it-IT" sz="2800" dirty="0" smtClean="0"/>
              <a:t> </a:t>
            </a:r>
            <a:r>
              <a:rPr lang="it-IT" sz="2800" dirty="0" err="1" smtClean="0">
                <a:solidFill>
                  <a:srgbClr val="008000"/>
                </a:solidFill>
              </a:rPr>
              <a:t>incomes</a:t>
            </a:r>
            <a:r>
              <a:rPr lang="it-IT" sz="2800" dirty="0" smtClean="0">
                <a:solidFill>
                  <a:srgbClr val="008000"/>
                </a:solidFill>
              </a:rPr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</a:t>
            </a:r>
            <a:r>
              <a:rPr lang="it-IT" sz="2800" dirty="0" err="1" smtClean="0"/>
              <a:t>firms</a:t>
            </a:r>
            <a:r>
              <a:rPr lang="it-IT" sz="2800" dirty="0" smtClean="0"/>
              <a:t> </a:t>
            </a:r>
            <a:r>
              <a:rPr lang="it-IT" sz="2800" dirty="0" err="1" smtClean="0"/>
              <a:t>pay</a:t>
            </a:r>
            <a:r>
              <a:rPr lang="it-IT" sz="2800" dirty="0" smtClean="0"/>
              <a:t> </a:t>
            </a:r>
            <a:r>
              <a:rPr lang="it-IT" sz="2800" dirty="0" err="1" smtClean="0"/>
              <a:t>households</a:t>
            </a:r>
            <a:r>
              <a:rPr lang="it-IT" sz="2800" dirty="0" smtClean="0"/>
              <a:t> </a:t>
            </a:r>
            <a:r>
              <a:rPr lang="it-IT" sz="2800" dirty="0" err="1" smtClean="0"/>
              <a:t>for</a:t>
            </a:r>
            <a:r>
              <a:rPr lang="it-IT" sz="2800" dirty="0" smtClean="0"/>
              <a:t> the </a:t>
            </a:r>
            <a:r>
              <a:rPr lang="it-IT" sz="2800" dirty="0" err="1" smtClean="0"/>
              <a:t>factors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production </a:t>
            </a:r>
            <a:r>
              <a:rPr lang="it-IT" sz="2800" dirty="0" err="1" smtClean="0"/>
              <a:t>they</a:t>
            </a:r>
            <a:r>
              <a:rPr lang="it-IT" sz="2800" dirty="0" smtClean="0"/>
              <a:t> </a:t>
            </a:r>
            <a:r>
              <a:rPr lang="it-IT" sz="2800" dirty="0" err="1" smtClean="0"/>
              <a:t>hire-</a:t>
            </a:r>
            <a:r>
              <a:rPr lang="it-IT" sz="2800" dirty="0" smtClean="0"/>
              <a:t> </a:t>
            </a:r>
            <a:r>
              <a:rPr lang="it-IT" sz="2800" dirty="0" err="1" smtClean="0"/>
              <a:t>wages</a:t>
            </a:r>
            <a:r>
              <a:rPr lang="it-IT" sz="2800" dirty="0" smtClean="0"/>
              <a:t>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labour</a:t>
            </a:r>
            <a:r>
              <a:rPr lang="it-IT" sz="2800" dirty="0" smtClean="0"/>
              <a:t>, interest </a:t>
            </a:r>
            <a:r>
              <a:rPr lang="it-IT" sz="2800" dirty="0" err="1" smtClean="0"/>
              <a:t>for</a:t>
            </a:r>
            <a:r>
              <a:rPr lang="it-IT" sz="2800" dirty="0" smtClean="0"/>
              <a:t> capital, </a:t>
            </a:r>
            <a:r>
              <a:rPr lang="it-IT" sz="2800" dirty="0" err="1" smtClean="0"/>
              <a:t>rent</a:t>
            </a:r>
            <a:r>
              <a:rPr lang="it-IT" sz="2800" dirty="0" smtClean="0"/>
              <a:t>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land</a:t>
            </a:r>
            <a:r>
              <a:rPr lang="it-IT" sz="2800" dirty="0" smtClean="0"/>
              <a:t> and </a:t>
            </a:r>
            <a:r>
              <a:rPr lang="it-IT" sz="2800" dirty="0" err="1" smtClean="0"/>
              <a:t>profits</a:t>
            </a:r>
            <a:r>
              <a:rPr lang="it-IT" sz="2800" dirty="0" smtClean="0"/>
              <a:t>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entrepreneurship</a:t>
            </a:r>
            <a:r>
              <a:rPr lang="it-IT" sz="2800" dirty="0" smtClean="0"/>
              <a:t>.</a:t>
            </a:r>
          </a:p>
          <a:p>
            <a:pPr marL="0" indent="0">
              <a:buNone/>
            </a:pPr>
            <a:r>
              <a:rPr lang="it-IT" sz="2800" dirty="0" smtClean="0"/>
              <a:t>The US </a:t>
            </a:r>
            <a:r>
              <a:rPr lang="it-IT" sz="2800" dirty="0" smtClean="0">
                <a:solidFill>
                  <a:srgbClr val="008000"/>
                </a:solidFill>
              </a:rPr>
              <a:t>divide </a:t>
            </a:r>
            <a:r>
              <a:rPr lang="it-IT" sz="2800" dirty="0" err="1" smtClean="0">
                <a:solidFill>
                  <a:srgbClr val="008000"/>
                </a:solidFill>
              </a:rPr>
              <a:t>incomes</a:t>
            </a:r>
            <a:r>
              <a:rPr lang="it-IT" sz="2800" dirty="0" smtClean="0">
                <a:solidFill>
                  <a:srgbClr val="008000"/>
                </a:solidFill>
              </a:rPr>
              <a:t> </a:t>
            </a:r>
            <a:r>
              <a:rPr lang="it-IT" sz="2800" dirty="0" err="1" smtClean="0"/>
              <a:t>into</a:t>
            </a:r>
            <a:r>
              <a:rPr lang="it-IT" sz="2800" dirty="0" smtClean="0"/>
              <a:t>: </a:t>
            </a:r>
            <a:r>
              <a:rPr lang="it-IT" sz="2800" dirty="0" err="1" smtClean="0"/>
              <a:t>Wages</a:t>
            </a:r>
            <a:r>
              <a:rPr lang="it-IT" sz="2800" dirty="0" smtClean="0"/>
              <a:t>, </a:t>
            </a:r>
            <a:r>
              <a:rPr lang="it-IT" sz="2800" dirty="0" err="1" smtClean="0"/>
              <a:t>salaries</a:t>
            </a:r>
            <a:r>
              <a:rPr lang="it-IT" sz="2800" dirty="0" smtClean="0"/>
              <a:t>, and </a:t>
            </a:r>
            <a:r>
              <a:rPr lang="it-IT" sz="2800" dirty="0" err="1" smtClean="0"/>
              <a:t>supplementary</a:t>
            </a:r>
            <a:r>
              <a:rPr lang="it-IT" sz="2800" dirty="0" smtClean="0"/>
              <a:t> </a:t>
            </a:r>
            <a:r>
              <a:rPr lang="it-IT" sz="2800" dirty="0" err="1" smtClean="0"/>
              <a:t>labour</a:t>
            </a:r>
            <a:r>
              <a:rPr lang="it-IT" sz="2800" dirty="0" smtClean="0"/>
              <a:t> </a:t>
            </a:r>
            <a:r>
              <a:rPr lang="it-IT" sz="2800" dirty="0" err="1" smtClean="0"/>
              <a:t>income</a:t>
            </a:r>
            <a:r>
              <a:rPr lang="it-IT" sz="2800" dirty="0" smtClean="0"/>
              <a:t>; Corporate </a:t>
            </a:r>
            <a:r>
              <a:rPr lang="it-IT" sz="2800" dirty="0" err="1" smtClean="0"/>
              <a:t>profits</a:t>
            </a:r>
            <a:r>
              <a:rPr lang="it-IT" sz="2800" dirty="0" smtClean="0"/>
              <a:t>; Interest and </a:t>
            </a:r>
            <a:r>
              <a:rPr lang="it-IT" sz="2800" dirty="0" err="1" smtClean="0"/>
              <a:t>miscellaneous</a:t>
            </a:r>
            <a:r>
              <a:rPr lang="it-IT" sz="2800" dirty="0" smtClean="0"/>
              <a:t> </a:t>
            </a:r>
            <a:r>
              <a:rPr lang="it-IT" sz="2800" dirty="0" err="1" smtClean="0"/>
              <a:t>investment</a:t>
            </a:r>
            <a:r>
              <a:rPr lang="it-IT" sz="2800" dirty="0" smtClean="0"/>
              <a:t> </a:t>
            </a:r>
            <a:r>
              <a:rPr lang="it-IT" sz="2800" dirty="0" err="1" smtClean="0"/>
              <a:t>income</a:t>
            </a:r>
            <a:r>
              <a:rPr lang="it-IT" sz="2800" dirty="0" smtClean="0"/>
              <a:t>; </a:t>
            </a:r>
            <a:r>
              <a:rPr lang="it-IT" sz="2800" dirty="0" err="1" smtClean="0"/>
              <a:t>Farmers</a:t>
            </a:r>
            <a:r>
              <a:rPr lang="it-IT" sz="2800" dirty="0" smtClean="0"/>
              <a:t>’ </a:t>
            </a:r>
            <a:r>
              <a:rPr lang="it-IT" sz="2800" dirty="0" err="1" smtClean="0"/>
              <a:t>income</a:t>
            </a:r>
            <a:r>
              <a:rPr lang="it-IT" sz="2800" dirty="0" smtClean="0"/>
              <a:t>; </a:t>
            </a:r>
            <a:r>
              <a:rPr lang="it-IT" sz="2800" dirty="0" err="1" smtClean="0"/>
              <a:t>Income</a:t>
            </a:r>
            <a:r>
              <a:rPr lang="it-IT" sz="2800" dirty="0" smtClean="0"/>
              <a:t> </a:t>
            </a:r>
            <a:r>
              <a:rPr lang="it-IT" sz="2800" dirty="0" err="1" smtClean="0"/>
              <a:t>from</a:t>
            </a:r>
            <a:r>
              <a:rPr lang="it-IT" sz="2800" dirty="0" smtClean="0"/>
              <a:t> </a:t>
            </a:r>
            <a:r>
              <a:rPr lang="it-IT" sz="2800" dirty="0" err="1" smtClean="0"/>
              <a:t>non-farm</a:t>
            </a:r>
            <a:r>
              <a:rPr lang="it-IT" sz="2800" dirty="0" smtClean="0"/>
              <a:t> </a:t>
            </a:r>
            <a:r>
              <a:rPr lang="it-IT" sz="2800" dirty="0" err="1" smtClean="0"/>
              <a:t>unincorporated</a:t>
            </a:r>
            <a:r>
              <a:rPr lang="it-IT" sz="2800" dirty="0" smtClean="0"/>
              <a:t> </a:t>
            </a:r>
            <a:r>
              <a:rPr lang="it-IT" sz="2800" dirty="0" err="1" smtClean="0"/>
              <a:t>businesses</a:t>
            </a:r>
            <a:r>
              <a:rPr lang="it-IT" sz="2800" dirty="0" smtClean="0"/>
              <a:t>.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06365"/>
            <a:ext cx="8229600" cy="1143000"/>
          </a:xfrm>
        </p:spPr>
        <p:txBody>
          <a:bodyPr/>
          <a:lstStyle/>
          <a:p>
            <a:r>
              <a:rPr lang="en-US" dirty="0" smtClean="0"/>
              <a:t>GDP by production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48342" y="329058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endParaRPr lang="it-IT" sz="2600" dirty="0" smtClean="0"/>
          </a:p>
          <a:p>
            <a:pPr marL="0" indent="0">
              <a:buNone/>
            </a:pPr>
            <a:r>
              <a:rPr lang="it-IT" sz="2600" dirty="0" smtClean="0"/>
              <a:t>The production </a:t>
            </a:r>
            <a:r>
              <a:rPr lang="it-IT" sz="2600" dirty="0" err="1" smtClean="0"/>
              <a:t>approach</a:t>
            </a:r>
            <a:r>
              <a:rPr lang="it-IT" sz="2600" dirty="0" smtClean="0"/>
              <a:t> </a:t>
            </a:r>
            <a:r>
              <a:rPr lang="it-IT" sz="2600" dirty="0" err="1" smtClean="0">
                <a:solidFill>
                  <a:srgbClr val="008000"/>
                </a:solidFill>
              </a:rPr>
              <a:t>sums</a:t>
            </a:r>
            <a:r>
              <a:rPr lang="it-IT" sz="2600" dirty="0" smtClean="0">
                <a:solidFill>
                  <a:srgbClr val="008000"/>
                </a:solidFill>
              </a:rPr>
              <a:t> the </a:t>
            </a:r>
            <a:r>
              <a:rPr lang="it-IT" sz="2600" dirty="0" err="1" smtClean="0">
                <a:solidFill>
                  <a:srgbClr val="008000"/>
                </a:solidFill>
              </a:rPr>
              <a:t>outputs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</a:t>
            </a:r>
            <a:r>
              <a:rPr lang="it-IT" sz="2600" dirty="0" err="1" smtClean="0"/>
              <a:t>every</a:t>
            </a:r>
            <a:r>
              <a:rPr lang="it-IT" sz="2600" dirty="0" smtClean="0"/>
              <a:t> </a:t>
            </a:r>
            <a:r>
              <a:rPr lang="it-IT" sz="2600" dirty="0" err="1" smtClean="0"/>
              <a:t>class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</a:t>
            </a:r>
            <a:r>
              <a:rPr lang="it-IT" sz="2600" dirty="0" err="1" smtClean="0"/>
              <a:t>enterprise</a:t>
            </a:r>
            <a:r>
              <a:rPr lang="it-IT" sz="2600" dirty="0" smtClean="0"/>
              <a:t> </a:t>
            </a:r>
            <a:r>
              <a:rPr lang="it-IT" sz="2600" dirty="0" err="1" smtClean="0"/>
              <a:t>to</a:t>
            </a:r>
            <a:r>
              <a:rPr lang="it-IT" sz="2600" dirty="0" smtClean="0"/>
              <a:t> </a:t>
            </a:r>
            <a:r>
              <a:rPr lang="it-IT" sz="2600" dirty="0" err="1" smtClean="0"/>
              <a:t>arrive</a:t>
            </a:r>
            <a:r>
              <a:rPr lang="it-IT" sz="2600" dirty="0" smtClean="0"/>
              <a:t> at the total. </a:t>
            </a:r>
            <a:r>
              <a:rPr lang="it-IT" sz="2600" dirty="0" err="1" smtClean="0"/>
              <a:t>It</a:t>
            </a:r>
            <a:r>
              <a:rPr lang="it-IT" sz="2600" dirty="0" smtClean="0"/>
              <a:t> </a:t>
            </a:r>
            <a:r>
              <a:rPr lang="it-IT" sz="2600" dirty="0" err="1" smtClean="0"/>
              <a:t>is</a:t>
            </a:r>
            <a:r>
              <a:rPr lang="it-IT" sz="2600" dirty="0" smtClean="0"/>
              <a:t> </a:t>
            </a:r>
            <a:r>
              <a:rPr lang="it-IT" sz="2600" dirty="0" err="1" smtClean="0"/>
              <a:t>also</a:t>
            </a:r>
            <a:r>
              <a:rPr lang="it-IT" sz="2600" dirty="0" smtClean="0"/>
              <a:t> </a:t>
            </a:r>
            <a:r>
              <a:rPr lang="it-IT" sz="2600" dirty="0" err="1" smtClean="0"/>
              <a:t>called</a:t>
            </a:r>
            <a:r>
              <a:rPr lang="it-IT" sz="2600" dirty="0" smtClean="0"/>
              <a:t> </a:t>
            </a:r>
            <a:r>
              <a:rPr lang="it-IT" sz="2600" dirty="0" err="1" smtClean="0"/>
              <a:t>as</a:t>
            </a:r>
            <a:r>
              <a:rPr lang="it-IT" sz="2600" dirty="0" smtClean="0"/>
              <a:t> Net </a:t>
            </a:r>
            <a:r>
              <a:rPr lang="it-IT" sz="2600" dirty="0" err="1" smtClean="0"/>
              <a:t>Product</a:t>
            </a:r>
            <a:r>
              <a:rPr lang="it-IT" sz="2600" dirty="0" smtClean="0"/>
              <a:t> or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added</a:t>
            </a:r>
            <a:r>
              <a:rPr lang="it-IT" sz="2600" dirty="0" smtClean="0"/>
              <a:t> </a:t>
            </a:r>
            <a:r>
              <a:rPr lang="it-IT" sz="2600" dirty="0" err="1" smtClean="0"/>
              <a:t>method</a:t>
            </a:r>
            <a:r>
              <a:rPr lang="it-IT" sz="2600" dirty="0" smtClean="0"/>
              <a:t>. </a:t>
            </a:r>
            <a:r>
              <a:rPr lang="it-IT" sz="2600" dirty="0" err="1" smtClean="0"/>
              <a:t>This</a:t>
            </a:r>
            <a:r>
              <a:rPr lang="it-IT" sz="2600" dirty="0" smtClean="0"/>
              <a:t> </a:t>
            </a:r>
            <a:r>
              <a:rPr lang="it-IT" sz="2600" dirty="0" err="1" smtClean="0"/>
              <a:t>method</a:t>
            </a:r>
            <a:r>
              <a:rPr lang="it-IT" sz="2600" dirty="0" smtClean="0"/>
              <a:t> </a:t>
            </a:r>
            <a:r>
              <a:rPr lang="it-IT" sz="2600" dirty="0" err="1" smtClean="0"/>
              <a:t>consists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</a:t>
            </a:r>
            <a:r>
              <a:rPr lang="it-IT" sz="2600" dirty="0" err="1" smtClean="0">
                <a:solidFill>
                  <a:srgbClr val="008000"/>
                </a:solidFill>
              </a:rPr>
              <a:t>three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err="1" smtClean="0"/>
              <a:t>stages</a:t>
            </a:r>
            <a:r>
              <a:rPr lang="it-IT" sz="26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600" dirty="0" err="1" smtClean="0"/>
              <a:t>Estimating</a:t>
            </a:r>
            <a:r>
              <a:rPr lang="it-IT" sz="2600" dirty="0" smtClean="0"/>
              <a:t> the </a:t>
            </a:r>
            <a:r>
              <a:rPr lang="it-IT" sz="2600" dirty="0" err="1" smtClean="0"/>
              <a:t>Gross</a:t>
            </a:r>
            <a:r>
              <a:rPr lang="it-IT" sz="2600" dirty="0" smtClean="0"/>
              <a:t>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</a:t>
            </a:r>
            <a:r>
              <a:rPr lang="it-IT" sz="2600" dirty="0" err="1" smtClean="0"/>
              <a:t>domestic</a:t>
            </a:r>
            <a:r>
              <a:rPr lang="it-IT" sz="2600" dirty="0" smtClean="0"/>
              <a:t> Output in </a:t>
            </a:r>
            <a:r>
              <a:rPr lang="it-IT" sz="2600" dirty="0" err="1" smtClean="0"/>
              <a:t>various</a:t>
            </a:r>
            <a:r>
              <a:rPr lang="it-IT" sz="2600" dirty="0" smtClean="0"/>
              <a:t> </a:t>
            </a:r>
            <a:r>
              <a:rPr lang="it-IT" sz="2600" dirty="0" err="1" smtClean="0"/>
              <a:t>economic</a:t>
            </a:r>
            <a:r>
              <a:rPr lang="it-IT" sz="2600" dirty="0" smtClean="0"/>
              <a:t> </a:t>
            </a:r>
            <a:r>
              <a:rPr lang="it-IT" sz="2600" dirty="0" err="1" smtClean="0"/>
              <a:t>activities</a:t>
            </a:r>
            <a:r>
              <a:rPr lang="it-IT" sz="26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600" dirty="0" err="1" smtClean="0"/>
              <a:t>Determining</a:t>
            </a:r>
            <a:r>
              <a:rPr lang="it-IT" sz="2600" dirty="0" smtClean="0"/>
              <a:t> the intermediate </a:t>
            </a:r>
            <a:r>
              <a:rPr lang="it-IT" sz="2600" dirty="0" err="1" smtClean="0"/>
              <a:t>consumption</a:t>
            </a:r>
            <a:r>
              <a:rPr lang="it-IT" sz="2600" dirty="0" smtClean="0"/>
              <a:t>, i.e., the </a:t>
            </a:r>
            <a:r>
              <a:rPr lang="it-IT" sz="2600" dirty="0" err="1" smtClean="0"/>
              <a:t>cost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material, </a:t>
            </a:r>
            <a:r>
              <a:rPr lang="it-IT" sz="2600" dirty="0" err="1" smtClean="0"/>
              <a:t>supplies</a:t>
            </a:r>
            <a:r>
              <a:rPr lang="it-IT" sz="2600" dirty="0" smtClean="0"/>
              <a:t> and </a:t>
            </a:r>
            <a:r>
              <a:rPr lang="it-IT" sz="2600" dirty="0" err="1" smtClean="0"/>
              <a:t>services</a:t>
            </a:r>
            <a:r>
              <a:rPr lang="it-IT" sz="2600" dirty="0" smtClean="0"/>
              <a:t> </a:t>
            </a:r>
            <a:r>
              <a:rPr lang="it-IT" sz="2600" dirty="0" err="1" smtClean="0"/>
              <a:t>used</a:t>
            </a:r>
            <a:r>
              <a:rPr lang="it-IT" sz="2600" dirty="0" smtClean="0"/>
              <a:t> </a:t>
            </a:r>
            <a:r>
              <a:rPr lang="it-IT" sz="2600" dirty="0" err="1" smtClean="0"/>
              <a:t>to</a:t>
            </a:r>
            <a:r>
              <a:rPr lang="it-IT" sz="2600" dirty="0" smtClean="0"/>
              <a:t> produce </a:t>
            </a:r>
            <a:r>
              <a:rPr lang="it-IT" sz="2600" dirty="0" err="1" smtClean="0"/>
              <a:t>final</a:t>
            </a:r>
            <a:r>
              <a:rPr lang="it-IT" sz="2600" dirty="0" smtClean="0"/>
              <a:t> </a:t>
            </a:r>
            <a:r>
              <a:rPr lang="it-IT" sz="2600" dirty="0" err="1" smtClean="0"/>
              <a:t>goods</a:t>
            </a:r>
            <a:r>
              <a:rPr lang="it-IT" sz="2600" dirty="0" smtClean="0"/>
              <a:t> or </a:t>
            </a:r>
            <a:r>
              <a:rPr lang="it-IT" sz="2600" dirty="0" err="1" smtClean="0"/>
              <a:t>services</a:t>
            </a:r>
            <a:r>
              <a:rPr lang="it-IT" sz="2600" dirty="0" smtClean="0"/>
              <a:t>; and </a:t>
            </a:r>
            <a:r>
              <a:rPr lang="it-IT" sz="2600" dirty="0" err="1" smtClean="0"/>
              <a:t>finally</a:t>
            </a:r>
            <a:endParaRPr lang="it-IT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it-IT" sz="2600" dirty="0" err="1" smtClean="0"/>
              <a:t>Deducting</a:t>
            </a:r>
            <a:r>
              <a:rPr lang="it-IT" sz="2600" dirty="0" smtClean="0"/>
              <a:t> intermediate </a:t>
            </a:r>
            <a:r>
              <a:rPr lang="it-IT" sz="2600" dirty="0" err="1" smtClean="0"/>
              <a:t>consumption</a:t>
            </a:r>
            <a:r>
              <a:rPr lang="it-IT" sz="2600" dirty="0" smtClean="0"/>
              <a:t> </a:t>
            </a:r>
            <a:r>
              <a:rPr lang="it-IT" sz="2600" dirty="0" err="1" smtClean="0"/>
              <a:t>from</a:t>
            </a:r>
            <a:r>
              <a:rPr lang="it-IT" sz="2600" dirty="0" smtClean="0"/>
              <a:t> </a:t>
            </a:r>
            <a:r>
              <a:rPr lang="it-IT" sz="2600" dirty="0" err="1" smtClean="0"/>
              <a:t>Gross</a:t>
            </a:r>
            <a:r>
              <a:rPr lang="it-IT" sz="2600" dirty="0" smtClean="0"/>
              <a:t>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to</a:t>
            </a:r>
            <a:r>
              <a:rPr lang="it-IT" sz="2600" dirty="0" smtClean="0"/>
              <a:t> </a:t>
            </a:r>
            <a:r>
              <a:rPr lang="it-IT" sz="2600" dirty="0" err="1" smtClean="0"/>
              <a:t>obtain</a:t>
            </a:r>
            <a:r>
              <a:rPr lang="it-IT" sz="2600" dirty="0" smtClean="0"/>
              <a:t> the Net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</a:t>
            </a:r>
            <a:r>
              <a:rPr lang="it-IT" sz="2600" dirty="0" err="1" smtClean="0"/>
              <a:t>Domestic</a:t>
            </a:r>
            <a:r>
              <a:rPr lang="it-IT" sz="2600" dirty="0" smtClean="0"/>
              <a:t> Output.</a:t>
            </a:r>
          </a:p>
          <a:p>
            <a:pPr algn="ctr">
              <a:buNone/>
            </a:pPr>
            <a:r>
              <a:rPr lang="it-IT" sz="2600" dirty="0" err="1" smtClean="0">
                <a:solidFill>
                  <a:srgbClr val="008000"/>
                </a:solidFill>
              </a:rPr>
              <a:t>Gross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err="1" smtClean="0">
                <a:solidFill>
                  <a:srgbClr val="008000"/>
                </a:solidFill>
              </a:rPr>
              <a:t>Value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err="1" smtClean="0">
                <a:solidFill>
                  <a:srgbClr val="008000"/>
                </a:solidFill>
              </a:rPr>
              <a:t>Added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smtClean="0"/>
              <a:t>=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output </a:t>
            </a:r>
            <a:r>
              <a:rPr lang="it-IT" sz="2600" dirty="0" err="1" smtClean="0"/>
              <a:t>–</a:t>
            </a:r>
            <a:r>
              <a:rPr lang="it-IT" sz="2600" dirty="0" smtClean="0"/>
              <a:t>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Intermediate </a:t>
            </a:r>
            <a:r>
              <a:rPr lang="it-IT" sz="2600" dirty="0" err="1" smtClean="0"/>
              <a:t>Consumption</a:t>
            </a:r>
            <a:endParaRPr lang="it-IT" sz="2600" dirty="0" smtClean="0"/>
          </a:p>
          <a:p>
            <a:pPr algn="ctr">
              <a:buNone/>
            </a:pPr>
            <a:r>
              <a:rPr lang="it-IT" sz="2600" dirty="0" err="1" smtClean="0">
                <a:solidFill>
                  <a:srgbClr val="008000"/>
                </a:solidFill>
              </a:rPr>
              <a:t>Value</a:t>
            </a:r>
            <a:r>
              <a:rPr lang="it-IT" sz="2600" dirty="0" smtClean="0">
                <a:solidFill>
                  <a:srgbClr val="008000"/>
                </a:solidFill>
              </a:rPr>
              <a:t> </a:t>
            </a:r>
            <a:r>
              <a:rPr lang="it-IT" sz="2600" dirty="0" err="1" smtClean="0">
                <a:solidFill>
                  <a:srgbClr val="008000"/>
                </a:solidFill>
              </a:rPr>
              <a:t>of</a:t>
            </a:r>
            <a:r>
              <a:rPr lang="it-IT" sz="2600" dirty="0" smtClean="0">
                <a:solidFill>
                  <a:srgbClr val="008000"/>
                </a:solidFill>
              </a:rPr>
              <a:t> Output </a:t>
            </a:r>
            <a:r>
              <a:rPr lang="it-IT" sz="2600" dirty="0" smtClean="0"/>
              <a:t>=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the total </a:t>
            </a:r>
            <a:r>
              <a:rPr lang="it-IT" sz="2600" dirty="0" err="1" smtClean="0"/>
              <a:t>sales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</a:t>
            </a:r>
            <a:r>
              <a:rPr lang="it-IT" sz="2600" dirty="0" err="1" smtClean="0"/>
              <a:t>goods</a:t>
            </a:r>
            <a:r>
              <a:rPr lang="it-IT" sz="2600" dirty="0" smtClean="0"/>
              <a:t> and </a:t>
            </a:r>
            <a:r>
              <a:rPr lang="it-IT" sz="2600" dirty="0" err="1" smtClean="0"/>
              <a:t>services</a:t>
            </a:r>
            <a:r>
              <a:rPr lang="it-IT" sz="2600" dirty="0" smtClean="0"/>
              <a:t> + </a:t>
            </a:r>
            <a:r>
              <a:rPr lang="it-IT" sz="2600" dirty="0" err="1" smtClean="0"/>
              <a:t>Value</a:t>
            </a:r>
            <a:r>
              <a:rPr lang="it-IT" sz="2600" dirty="0" smtClean="0"/>
              <a:t> </a:t>
            </a:r>
            <a:r>
              <a:rPr lang="it-IT" sz="2600" dirty="0" err="1" smtClean="0"/>
              <a:t>of</a:t>
            </a:r>
            <a:r>
              <a:rPr lang="it-IT" sz="2600" dirty="0" smtClean="0"/>
              <a:t> </a:t>
            </a:r>
            <a:r>
              <a:rPr lang="it-IT" sz="2600" dirty="0" err="1" smtClean="0"/>
              <a:t>changes</a:t>
            </a:r>
            <a:r>
              <a:rPr lang="it-IT" sz="2600" dirty="0" smtClean="0"/>
              <a:t> in the </a:t>
            </a:r>
            <a:r>
              <a:rPr lang="it-IT" sz="2600" dirty="0" err="1" smtClean="0"/>
              <a:t>inventories</a:t>
            </a:r>
            <a:r>
              <a:rPr lang="it-IT" sz="2600" dirty="0" smtClean="0"/>
              <a:t>.</a:t>
            </a:r>
          </a:p>
          <a:p>
            <a:pPr marL="514350" indent="-514350">
              <a:buNone/>
            </a:pPr>
            <a:endParaRPr lang="it-IT" sz="2600" dirty="0" smtClean="0"/>
          </a:p>
          <a:p>
            <a:pPr marL="0" indent="0"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6922"/>
            <a:ext cx="8229600" cy="1143000"/>
          </a:xfrm>
        </p:spPr>
        <p:txBody>
          <a:bodyPr/>
          <a:lstStyle/>
          <a:p>
            <a:r>
              <a:rPr lang="en-US" dirty="0" smtClean="0"/>
              <a:t>Gross? Domestic?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3913" y="1326923"/>
            <a:ext cx="8686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b="1" dirty="0" err="1" smtClean="0">
                <a:solidFill>
                  <a:srgbClr val="FF0000"/>
                </a:solidFill>
              </a:rPr>
              <a:t>Gross</a:t>
            </a:r>
            <a:r>
              <a:rPr lang="it-IT" sz="2800" dirty="0" smtClean="0"/>
              <a:t> </a:t>
            </a:r>
            <a:r>
              <a:rPr lang="it-IT" sz="2800" dirty="0" err="1" smtClean="0"/>
              <a:t>means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GDP </a:t>
            </a:r>
            <a:r>
              <a:rPr lang="it-IT" sz="2800" dirty="0" err="1" smtClean="0"/>
              <a:t>measures</a:t>
            </a:r>
            <a:r>
              <a:rPr lang="it-IT" sz="2800" dirty="0" smtClean="0"/>
              <a:t> production </a:t>
            </a:r>
            <a:r>
              <a:rPr lang="it-IT" sz="2800" dirty="0" err="1" smtClean="0"/>
              <a:t>regardless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the </a:t>
            </a:r>
            <a:r>
              <a:rPr lang="it-IT" sz="2800" dirty="0" err="1" smtClean="0">
                <a:solidFill>
                  <a:srgbClr val="008000"/>
                </a:solidFill>
              </a:rPr>
              <a:t>various</a:t>
            </a:r>
            <a:r>
              <a:rPr lang="it-IT" sz="2800" dirty="0" smtClean="0">
                <a:solidFill>
                  <a:srgbClr val="008000"/>
                </a:solidFill>
              </a:rPr>
              <a:t> </a:t>
            </a:r>
            <a:r>
              <a:rPr lang="it-IT" sz="2800" dirty="0" err="1" smtClean="0">
                <a:solidFill>
                  <a:srgbClr val="008000"/>
                </a:solidFill>
              </a:rPr>
              <a:t>uses</a:t>
            </a:r>
            <a:r>
              <a:rPr lang="it-IT" sz="2800" dirty="0" smtClean="0">
                <a:solidFill>
                  <a:srgbClr val="008000"/>
                </a:solidFill>
              </a:rPr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</a:t>
            </a:r>
            <a:r>
              <a:rPr lang="it-IT" sz="2800" dirty="0" err="1" smtClean="0"/>
              <a:t>which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production can </a:t>
            </a:r>
            <a:r>
              <a:rPr lang="it-IT" sz="2800" dirty="0" err="1" smtClean="0"/>
              <a:t>be</a:t>
            </a:r>
            <a:r>
              <a:rPr lang="it-IT" sz="2800" dirty="0" smtClean="0"/>
              <a:t> put. </a:t>
            </a:r>
            <a:r>
              <a:rPr lang="it-IT" sz="2800" dirty="0" smtClean="0">
                <a:solidFill>
                  <a:srgbClr val="008000"/>
                </a:solidFill>
              </a:rPr>
              <a:t>Production </a:t>
            </a:r>
            <a:r>
              <a:rPr lang="it-IT" sz="2800" dirty="0" smtClean="0"/>
              <a:t>can </a:t>
            </a:r>
            <a:r>
              <a:rPr lang="it-IT" sz="2800" dirty="0" err="1" smtClean="0"/>
              <a:t>be</a:t>
            </a:r>
            <a:r>
              <a:rPr lang="it-IT" sz="2800" dirty="0" smtClean="0"/>
              <a:t> </a:t>
            </a:r>
            <a:r>
              <a:rPr lang="it-IT" sz="2800" dirty="0" err="1" smtClean="0"/>
              <a:t>used</a:t>
            </a:r>
            <a:r>
              <a:rPr lang="it-IT" sz="2800" dirty="0" smtClean="0"/>
              <a:t> </a:t>
            </a:r>
            <a:r>
              <a:rPr lang="it-IT" sz="2800" dirty="0" err="1" smtClean="0"/>
              <a:t>for</a:t>
            </a:r>
            <a:r>
              <a:rPr lang="it-IT" sz="2800" dirty="0" smtClean="0"/>
              <a:t> immediate </a:t>
            </a:r>
            <a:r>
              <a:rPr lang="it-IT" sz="2800" dirty="0" err="1" smtClean="0"/>
              <a:t>consumption</a:t>
            </a:r>
            <a:r>
              <a:rPr lang="it-IT" sz="2800" dirty="0" smtClean="0"/>
              <a:t>,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investment</a:t>
            </a:r>
            <a:r>
              <a:rPr lang="it-IT" sz="2800" dirty="0" smtClean="0"/>
              <a:t> in </a:t>
            </a:r>
            <a:r>
              <a:rPr lang="it-IT" sz="2800" dirty="0" err="1" smtClean="0"/>
              <a:t>new</a:t>
            </a:r>
            <a:r>
              <a:rPr lang="it-IT" sz="2800" dirty="0" smtClean="0"/>
              <a:t> </a:t>
            </a:r>
            <a:r>
              <a:rPr lang="it-IT" sz="2800" dirty="0" err="1" smtClean="0"/>
              <a:t>fixed</a:t>
            </a:r>
            <a:r>
              <a:rPr lang="it-IT" sz="2800" dirty="0" smtClean="0"/>
              <a:t> </a:t>
            </a:r>
            <a:r>
              <a:rPr lang="it-IT" sz="2800" dirty="0" err="1" smtClean="0"/>
              <a:t>assets</a:t>
            </a:r>
            <a:r>
              <a:rPr lang="it-IT" sz="2800" dirty="0" smtClean="0"/>
              <a:t> or </a:t>
            </a:r>
            <a:r>
              <a:rPr lang="it-IT" sz="2800" dirty="0" err="1" smtClean="0"/>
              <a:t>inventories</a:t>
            </a:r>
            <a:r>
              <a:rPr lang="it-IT" sz="2800" dirty="0" smtClean="0"/>
              <a:t>, or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replacing</a:t>
            </a:r>
            <a:r>
              <a:rPr lang="it-IT" sz="2800" dirty="0" smtClean="0"/>
              <a:t> </a:t>
            </a:r>
            <a:r>
              <a:rPr lang="it-IT" sz="2800" dirty="0" err="1" smtClean="0"/>
              <a:t>depreciated</a:t>
            </a:r>
            <a:r>
              <a:rPr lang="it-IT" sz="2800" dirty="0" smtClean="0"/>
              <a:t> </a:t>
            </a:r>
            <a:r>
              <a:rPr lang="it-IT" sz="2800" dirty="0" err="1" smtClean="0"/>
              <a:t>fixed</a:t>
            </a:r>
            <a:r>
              <a:rPr lang="it-IT" sz="2800" dirty="0" smtClean="0"/>
              <a:t> </a:t>
            </a:r>
            <a:r>
              <a:rPr lang="it-IT" sz="2800" dirty="0" err="1" smtClean="0"/>
              <a:t>assets</a:t>
            </a:r>
            <a:r>
              <a:rPr lang="it-IT" sz="2800" dirty="0" smtClean="0"/>
              <a:t>. </a:t>
            </a:r>
          </a:p>
          <a:p>
            <a:pPr marL="0" indent="0">
              <a:buNone/>
            </a:pPr>
            <a:r>
              <a:rPr lang="it-IT" sz="2800" b="1" dirty="0" err="1" smtClean="0">
                <a:solidFill>
                  <a:srgbClr val="FF0000"/>
                </a:solidFill>
              </a:rPr>
              <a:t>Domestic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/>
              <a:t>means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GDP </a:t>
            </a:r>
            <a:r>
              <a:rPr lang="it-IT" sz="2800" dirty="0" err="1" smtClean="0"/>
              <a:t>measures</a:t>
            </a:r>
            <a:r>
              <a:rPr lang="it-IT" sz="2800" dirty="0" smtClean="0"/>
              <a:t> production </a:t>
            </a:r>
            <a:r>
              <a:rPr lang="it-IT" sz="2800" dirty="0" err="1" smtClean="0"/>
              <a:t>that</a:t>
            </a:r>
            <a:r>
              <a:rPr lang="it-IT" sz="2800" dirty="0" smtClean="0"/>
              <a:t> </a:t>
            </a:r>
            <a:r>
              <a:rPr lang="it-IT" sz="2800" dirty="0" err="1" smtClean="0"/>
              <a:t>takes</a:t>
            </a:r>
            <a:r>
              <a:rPr lang="it-IT" sz="2800" dirty="0" smtClean="0"/>
              <a:t> </a:t>
            </a:r>
            <a:r>
              <a:rPr lang="it-IT" sz="2800" dirty="0" err="1" smtClean="0"/>
              <a:t>place</a:t>
            </a:r>
            <a:r>
              <a:rPr lang="it-IT" sz="2800" dirty="0" smtClean="0"/>
              <a:t> </a:t>
            </a:r>
            <a:r>
              <a:rPr lang="it-IT" sz="2800" dirty="0" err="1" smtClean="0">
                <a:solidFill>
                  <a:srgbClr val="008000"/>
                </a:solidFill>
              </a:rPr>
              <a:t>within</a:t>
            </a:r>
            <a:r>
              <a:rPr lang="it-IT" sz="2800" dirty="0" smtClean="0">
                <a:solidFill>
                  <a:srgbClr val="008000"/>
                </a:solidFill>
              </a:rPr>
              <a:t> </a:t>
            </a:r>
            <a:r>
              <a:rPr lang="it-IT" sz="2800" dirty="0" smtClean="0"/>
              <a:t>the </a:t>
            </a:r>
            <a:r>
              <a:rPr lang="it-IT" sz="2800" dirty="0" err="1" smtClean="0"/>
              <a:t>country</a:t>
            </a:r>
            <a:r>
              <a:rPr lang="it-IT" sz="2800" dirty="0" smtClean="0"/>
              <a:t>'</a:t>
            </a:r>
            <a:r>
              <a:rPr lang="it-IT" sz="2800" dirty="0" err="1" smtClean="0"/>
              <a:t>s</a:t>
            </a:r>
            <a:r>
              <a:rPr lang="it-IT" sz="2800" dirty="0" smtClean="0"/>
              <a:t> </a:t>
            </a:r>
            <a:r>
              <a:rPr lang="it-IT" sz="2800" dirty="0" err="1" smtClean="0">
                <a:solidFill>
                  <a:srgbClr val="008000"/>
                </a:solidFill>
              </a:rPr>
              <a:t>borders</a:t>
            </a:r>
            <a:endParaRPr lang="en-US" sz="2600" dirty="0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6922"/>
            <a:ext cx="8229600" cy="1143000"/>
          </a:xfrm>
        </p:spPr>
        <p:txBody>
          <a:bodyPr/>
          <a:lstStyle/>
          <a:p>
            <a:r>
              <a:rPr lang="en-US" dirty="0" smtClean="0"/>
              <a:t>Domestic &amp; National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3913" y="1326923"/>
            <a:ext cx="8686800" cy="4525963"/>
          </a:xfrm>
        </p:spPr>
        <p:txBody>
          <a:bodyPr>
            <a:noAutofit/>
          </a:bodyPr>
          <a:lstStyle/>
          <a:p>
            <a:r>
              <a:rPr lang="it-IT" sz="2800" dirty="0" smtClean="0"/>
              <a:t>GDP can </a:t>
            </a:r>
            <a:r>
              <a:rPr lang="it-IT" sz="2800" dirty="0" err="1" smtClean="0"/>
              <a:t>be</a:t>
            </a:r>
            <a:r>
              <a:rPr lang="it-IT" sz="2800" dirty="0" smtClean="0"/>
              <a:t> </a:t>
            </a:r>
            <a:r>
              <a:rPr lang="it-IT" sz="2800" dirty="0" err="1" smtClean="0"/>
              <a:t>contrasted</a:t>
            </a:r>
            <a:r>
              <a:rPr lang="it-IT" sz="2800" dirty="0" smtClean="0"/>
              <a:t> </a:t>
            </a:r>
            <a:r>
              <a:rPr lang="it-IT" sz="2800" dirty="0" err="1" smtClean="0"/>
              <a:t>with</a:t>
            </a:r>
            <a:r>
              <a:rPr lang="it-IT" sz="2800" dirty="0" smtClean="0"/>
              <a:t> </a:t>
            </a:r>
            <a:r>
              <a:rPr lang="it-IT" sz="2800" dirty="0" smtClean="0">
                <a:hlinkClick r:id="rId2" tooltip="Gross &#10;national product"/>
              </a:rPr>
              <a:t>gross national product</a:t>
            </a:r>
            <a:r>
              <a:rPr lang="it-IT" sz="2800" dirty="0" smtClean="0"/>
              <a:t> (GNP) or </a:t>
            </a:r>
            <a:r>
              <a:rPr lang="it-IT" sz="2800" dirty="0" smtClean="0">
                <a:hlinkClick r:id="rId3" tooltip="Gross &#10;National Income"/>
              </a:rPr>
              <a:t>gross national income</a:t>
            </a:r>
            <a:r>
              <a:rPr lang="it-IT" sz="2800" dirty="0" smtClean="0"/>
              <a:t> (GNI). </a:t>
            </a:r>
          </a:p>
          <a:p>
            <a:r>
              <a:rPr lang="it-IT" sz="2800" dirty="0" smtClean="0"/>
              <a:t>The </a:t>
            </a:r>
            <a:r>
              <a:rPr lang="it-IT" sz="2800" dirty="0" err="1" smtClean="0"/>
              <a:t>difference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GDP </a:t>
            </a:r>
            <a:r>
              <a:rPr lang="it-IT" sz="2800" dirty="0" err="1" smtClean="0"/>
              <a:t>defines</a:t>
            </a:r>
            <a:r>
              <a:rPr lang="it-IT" sz="2800" dirty="0" smtClean="0"/>
              <a:t> </a:t>
            </a:r>
            <a:r>
              <a:rPr lang="it-IT" sz="2800" dirty="0" err="1" smtClean="0"/>
              <a:t>its</a:t>
            </a:r>
            <a:r>
              <a:rPr lang="it-IT" sz="2800" dirty="0" smtClean="0"/>
              <a:t> scope </a:t>
            </a:r>
            <a:r>
              <a:rPr lang="it-IT" sz="2800" dirty="0" err="1" smtClean="0"/>
              <a:t>according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</a:t>
            </a:r>
            <a:r>
              <a:rPr lang="it-IT" sz="2800" b="1" dirty="0" smtClean="0">
                <a:solidFill>
                  <a:srgbClr val="FF0000"/>
                </a:solidFill>
              </a:rPr>
              <a:t>location</a:t>
            </a:r>
            <a:r>
              <a:rPr lang="it-IT" sz="2800" dirty="0" smtClean="0"/>
              <a:t>, </a:t>
            </a:r>
            <a:r>
              <a:rPr lang="it-IT" sz="2800" dirty="0" err="1" smtClean="0"/>
              <a:t>while</a:t>
            </a:r>
            <a:r>
              <a:rPr lang="it-IT" sz="2800" dirty="0" smtClean="0"/>
              <a:t> GNP </a:t>
            </a:r>
            <a:r>
              <a:rPr lang="it-IT" sz="2800" dirty="0" err="1" smtClean="0"/>
              <a:t>defines</a:t>
            </a:r>
            <a:r>
              <a:rPr lang="it-IT" sz="2800" dirty="0" smtClean="0"/>
              <a:t> </a:t>
            </a:r>
            <a:r>
              <a:rPr lang="it-IT" sz="2800" dirty="0" err="1" smtClean="0"/>
              <a:t>its</a:t>
            </a:r>
            <a:r>
              <a:rPr lang="it-IT" sz="2800" dirty="0" smtClean="0"/>
              <a:t> scope </a:t>
            </a:r>
            <a:r>
              <a:rPr lang="it-IT" sz="2800" dirty="0" err="1" smtClean="0"/>
              <a:t>according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ownership</a:t>
            </a:r>
            <a:r>
              <a:rPr lang="it-IT" sz="2800" dirty="0" smtClean="0"/>
              <a:t>. </a:t>
            </a:r>
          </a:p>
          <a:p>
            <a:r>
              <a:rPr lang="it-IT" sz="2800" dirty="0" smtClean="0"/>
              <a:t>In a global </a:t>
            </a:r>
            <a:r>
              <a:rPr lang="it-IT" sz="2800" dirty="0" err="1" smtClean="0"/>
              <a:t>context</a:t>
            </a:r>
            <a:r>
              <a:rPr lang="it-IT" sz="2800" dirty="0" smtClean="0"/>
              <a:t>, </a:t>
            </a:r>
            <a:r>
              <a:rPr lang="it-IT" sz="2800" dirty="0" smtClean="0">
                <a:hlinkClick r:id="rId4" tooltip="Gross&#10; world product"/>
              </a:rPr>
              <a:t>world GDP and world GNP</a:t>
            </a:r>
            <a:r>
              <a:rPr lang="it-IT" sz="2800" dirty="0" smtClean="0"/>
              <a:t> are </a:t>
            </a:r>
            <a:r>
              <a:rPr lang="it-IT" sz="2800" dirty="0" err="1" smtClean="0"/>
              <a:t>therefore</a:t>
            </a:r>
            <a:r>
              <a:rPr lang="it-IT" sz="2800" dirty="0" smtClean="0"/>
              <a:t> </a:t>
            </a:r>
            <a:r>
              <a:rPr lang="it-IT" sz="2800" dirty="0" err="1" smtClean="0"/>
              <a:t>equivalent</a:t>
            </a:r>
            <a:r>
              <a:rPr lang="it-IT" sz="2800" dirty="0" smtClean="0"/>
              <a:t> </a:t>
            </a:r>
            <a:r>
              <a:rPr lang="it-IT" sz="2800" dirty="0" err="1" smtClean="0"/>
              <a:t>terms</a:t>
            </a:r>
            <a:r>
              <a:rPr lang="it-IT" sz="2800" dirty="0" smtClean="0"/>
              <a:t>.</a:t>
            </a:r>
          </a:p>
          <a:p>
            <a:r>
              <a:rPr lang="it-IT" sz="2800" dirty="0" smtClean="0"/>
              <a:t>GDP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product</a:t>
            </a:r>
            <a:r>
              <a:rPr lang="it-IT" sz="2800" dirty="0" smtClean="0"/>
              <a:t> </a:t>
            </a:r>
            <a:r>
              <a:rPr lang="it-IT" sz="2800" dirty="0" err="1" smtClean="0"/>
              <a:t>produced</a:t>
            </a:r>
            <a:r>
              <a:rPr lang="it-IT" sz="2800" dirty="0" smtClean="0"/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within</a:t>
            </a:r>
            <a:r>
              <a:rPr lang="it-IT" sz="2800" b="1" dirty="0" smtClean="0">
                <a:solidFill>
                  <a:srgbClr val="FF0000"/>
                </a:solidFill>
              </a:rPr>
              <a:t> a </a:t>
            </a:r>
            <a:r>
              <a:rPr lang="it-IT" sz="2800" b="1" dirty="0" err="1" smtClean="0">
                <a:solidFill>
                  <a:srgbClr val="FF0000"/>
                </a:solidFill>
              </a:rPr>
              <a:t>country</a:t>
            </a:r>
            <a:r>
              <a:rPr lang="it-IT" sz="2800" b="1" dirty="0" smtClean="0">
                <a:solidFill>
                  <a:srgbClr val="FF0000"/>
                </a:solidFill>
              </a:rPr>
              <a:t>'</a:t>
            </a:r>
            <a:r>
              <a:rPr lang="it-IT" sz="2800" b="1" dirty="0" err="1" smtClean="0">
                <a:solidFill>
                  <a:srgbClr val="FF0000"/>
                </a:solidFill>
              </a:rPr>
              <a:t>s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borders</a:t>
            </a:r>
            <a:r>
              <a:rPr lang="it-IT" sz="2800" dirty="0" smtClean="0"/>
              <a:t>; GNP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product</a:t>
            </a:r>
            <a:r>
              <a:rPr lang="it-IT" sz="2800" dirty="0" smtClean="0"/>
              <a:t> </a:t>
            </a:r>
            <a:r>
              <a:rPr lang="it-IT" sz="2800" dirty="0" err="1" smtClean="0"/>
              <a:t>produced</a:t>
            </a:r>
            <a:r>
              <a:rPr lang="it-IT" sz="2800" dirty="0" smtClean="0"/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by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enterprises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owned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by</a:t>
            </a:r>
            <a:r>
              <a:rPr lang="it-IT" sz="2800" b="1" dirty="0" smtClean="0">
                <a:solidFill>
                  <a:srgbClr val="FF0000"/>
                </a:solidFill>
              </a:rPr>
              <a:t> a </a:t>
            </a:r>
            <a:r>
              <a:rPr lang="it-IT" sz="2800" b="1" dirty="0" err="1" smtClean="0">
                <a:solidFill>
                  <a:srgbClr val="FF0000"/>
                </a:solidFill>
              </a:rPr>
              <a:t>country</a:t>
            </a:r>
            <a:r>
              <a:rPr lang="it-IT" sz="2800" b="1" dirty="0" smtClean="0">
                <a:solidFill>
                  <a:srgbClr val="FF0000"/>
                </a:solidFill>
              </a:rPr>
              <a:t>'</a:t>
            </a:r>
            <a:r>
              <a:rPr lang="it-IT" sz="2800" b="1" dirty="0" err="1" smtClean="0">
                <a:solidFill>
                  <a:srgbClr val="FF0000"/>
                </a:solidFill>
              </a:rPr>
              <a:t>s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err="1" smtClean="0">
                <a:solidFill>
                  <a:srgbClr val="FF0000"/>
                </a:solidFill>
              </a:rPr>
              <a:t>citizens</a:t>
            </a:r>
            <a:r>
              <a:rPr lang="it-IT" sz="2800" dirty="0" smtClean="0"/>
              <a:t>.</a:t>
            </a:r>
          </a:p>
          <a:p>
            <a:pPr marL="0" indent="0">
              <a:buNone/>
            </a:pPr>
            <a:endParaRPr lang="it-IT" sz="2800" dirty="0" smtClean="0"/>
          </a:p>
          <a:p>
            <a:pPr marL="0" indent="0"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are the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limitations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GDP?</a:t>
            </a:r>
          </a:p>
          <a:p>
            <a:r>
              <a:rPr lang="it-IT" dirty="0" err="1" smtClean="0"/>
              <a:t>See</a:t>
            </a:r>
            <a:r>
              <a:rPr lang="it-IT" dirty="0" smtClean="0"/>
              <a:t>:</a:t>
            </a:r>
          </a:p>
          <a:p>
            <a:pPr>
              <a:buNone/>
            </a:pPr>
            <a:r>
              <a:rPr lang="it-IT" dirty="0" smtClean="0"/>
              <a:t>http://</a:t>
            </a:r>
            <a:r>
              <a:rPr lang="it-IT" dirty="0" err="1" smtClean="0"/>
              <a:t>ingrimayne.com</a:t>
            </a:r>
            <a:r>
              <a:rPr lang="it-IT" dirty="0" smtClean="0"/>
              <a:t>/</a:t>
            </a:r>
            <a:r>
              <a:rPr lang="it-IT" dirty="0" err="1" smtClean="0"/>
              <a:t>econ</a:t>
            </a:r>
            <a:r>
              <a:rPr lang="it-IT" dirty="0" smtClean="0"/>
              <a:t>/</a:t>
            </a:r>
            <a:r>
              <a:rPr lang="it-IT" dirty="0" err="1" smtClean="0"/>
              <a:t>Measuring</a:t>
            </a:r>
            <a:r>
              <a:rPr lang="it-IT" dirty="0" smtClean="0"/>
              <a:t>/GNP2.html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Unemployment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 err="1" smtClean="0"/>
              <a:t>Unemployment</a:t>
            </a:r>
            <a:r>
              <a:rPr lang="it-IT" dirty="0" smtClean="0"/>
              <a:t> (or </a:t>
            </a:r>
            <a:r>
              <a:rPr lang="it-IT" dirty="0" err="1" smtClean="0"/>
              <a:t>joblessness</a:t>
            </a:r>
            <a:r>
              <a:rPr lang="it-IT" dirty="0" smtClean="0"/>
              <a:t>),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defined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International </a:t>
            </a:r>
            <a:r>
              <a:rPr lang="it-IT" dirty="0" err="1" smtClean="0"/>
              <a:t>Labour</a:t>
            </a:r>
            <a:r>
              <a:rPr lang="it-IT" dirty="0" smtClean="0"/>
              <a:t> </a:t>
            </a:r>
            <a:r>
              <a:rPr lang="it-IT" dirty="0" err="1" smtClean="0"/>
              <a:t>Organization</a:t>
            </a:r>
            <a:r>
              <a:rPr lang="it-IT" dirty="0" smtClean="0"/>
              <a:t>, </a:t>
            </a:r>
            <a:r>
              <a:rPr lang="it-IT" dirty="0" err="1" smtClean="0"/>
              <a:t>occurs</a:t>
            </a:r>
            <a:r>
              <a:rPr lang="it-IT" dirty="0" smtClean="0"/>
              <a:t> </a:t>
            </a:r>
            <a:r>
              <a:rPr lang="it-IT" dirty="0" err="1" smtClean="0"/>
              <a:t>when</a:t>
            </a:r>
            <a:r>
              <a:rPr lang="it-IT" dirty="0" smtClean="0"/>
              <a:t> people are </a:t>
            </a:r>
            <a:r>
              <a:rPr lang="it-IT" dirty="0" err="1" smtClean="0"/>
              <a:t>without</a:t>
            </a:r>
            <a:r>
              <a:rPr lang="it-IT" dirty="0" smtClean="0"/>
              <a:t> </a:t>
            </a:r>
            <a:r>
              <a:rPr lang="it-IT" dirty="0" err="1" smtClean="0"/>
              <a:t>jobs</a:t>
            </a:r>
            <a:r>
              <a:rPr lang="it-IT" dirty="0" smtClean="0"/>
              <a:t> and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actively</a:t>
            </a:r>
            <a:r>
              <a:rPr lang="it-IT" dirty="0" smtClean="0"/>
              <a:t> </a:t>
            </a:r>
            <a:r>
              <a:rPr lang="it-IT" dirty="0" err="1" smtClean="0"/>
              <a:t>sought</a:t>
            </a:r>
            <a:r>
              <a:rPr lang="it-IT" dirty="0" smtClean="0"/>
              <a:t> work </a:t>
            </a:r>
            <a:r>
              <a:rPr lang="it-IT" dirty="0" err="1" smtClean="0"/>
              <a:t>within</a:t>
            </a:r>
            <a:r>
              <a:rPr lang="it-IT" dirty="0" smtClean="0"/>
              <a:t> the </a:t>
            </a:r>
            <a:r>
              <a:rPr lang="it-IT" dirty="0" err="1" smtClean="0"/>
              <a:t>past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four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weeks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r>
              <a:rPr lang="it-IT" dirty="0" smtClean="0"/>
              <a:t>The </a:t>
            </a:r>
            <a:r>
              <a:rPr lang="it-IT" dirty="0" err="1" smtClean="0"/>
              <a:t>unemployment</a:t>
            </a:r>
            <a:r>
              <a:rPr lang="it-IT" dirty="0" smtClean="0"/>
              <a:t> rate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measure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prevalence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unemployment</a:t>
            </a:r>
            <a:r>
              <a:rPr lang="it-IT" dirty="0" smtClean="0"/>
              <a:t> and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calculated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b="1" dirty="0" err="1" smtClean="0">
                <a:solidFill>
                  <a:srgbClr val="FF0000"/>
                </a:solidFill>
              </a:rPr>
              <a:t>percentage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dividing</a:t>
            </a:r>
            <a:r>
              <a:rPr lang="it-IT" dirty="0" smtClean="0"/>
              <a:t> the </a:t>
            </a:r>
            <a:r>
              <a:rPr lang="it-IT" dirty="0" err="1" smtClean="0"/>
              <a:t>number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unemployed</a:t>
            </a:r>
            <a:r>
              <a:rPr lang="it-IT" dirty="0" smtClean="0"/>
              <a:t> </a:t>
            </a:r>
            <a:r>
              <a:rPr lang="it-IT" dirty="0" err="1" smtClean="0"/>
              <a:t>individuals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individuals</a:t>
            </a:r>
            <a:r>
              <a:rPr lang="it-IT" dirty="0" smtClean="0"/>
              <a:t> </a:t>
            </a:r>
            <a:r>
              <a:rPr lang="it-IT" dirty="0" err="1" smtClean="0"/>
              <a:t>currently</a:t>
            </a:r>
            <a:r>
              <a:rPr lang="it-IT" dirty="0" smtClean="0"/>
              <a:t> in the </a:t>
            </a:r>
            <a:r>
              <a:rPr lang="it-IT" dirty="0" err="1" smtClean="0"/>
              <a:t>labour</a:t>
            </a:r>
            <a:r>
              <a:rPr lang="it-IT" dirty="0" smtClean="0"/>
              <a:t> </a:t>
            </a:r>
            <a:r>
              <a:rPr lang="it-IT" dirty="0" err="1" smtClean="0"/>
              <a:t>force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err="1" smtClean="0">
                <a:solidFill>
                  <a:srgbClr val="008000"/>
                </a:solidFill>
              </a:rPr>
              <a:t>Unemplyment</a:t>
            </a:r>
            <a:r>
              <a:rPr lang="it-IT" dirty="0" smtClean="0">
                <a:solidFill>
                  <a:srgbClr val="008000"/>
                </a:solidFill>
              </a:rPr>
              <a:t> rate</a:t>
            </a:r>
            <a:r>
              <a:rPr lang="it-IT" dirty="0" smtClean="0"/>
              <a:t> = </a:t>
            </a:r>
            <a:r>
              <a:rPr lang="it-IT" dirty="0" err="1" smtClean="0"/>
              <a:t>unemployed</a:t>
            </a:r>
            <a:r>
              <a:rPr lang="it-IT" dirty="0" smtClean="0"/>
              <a:t> </a:t>
            </a:r>
            <a:r>
              <a:rPr lang="it-IT" dirty="0" err="1" smtClean="0"/>
              <a:t>workers</a:t>
            </a:r>
            <a:r>
              <a:rPr lang="it-IT" dirty="0" smtClean="0"/>
              <a:t>/total </a:t>
            </a:r>
            <a:r>
              <a:rPr lang="it-IT" dirty="0" err="1" smtClean="0"/>
              <a:t>labor</a:t>
            </a:r>
            <a:r>
              <a:rPr lang="it-IT" dirty="0" smtClean="0"/>
              <a:t> </a:t>
            </a:r>
            <a:r>
              <a:rPr lang="it-IT" dirty="0" err="1" smtClean="0"/>
              <a:t>force</a:t>
            </a:r>
            <a:endParaRPr lang="it-IT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47637"/>
            <a:ext cx="8229600" cy="1143000"/>
          </a:xfrm>
        </p:spPr>
        <p:txBody>
          <a:bodyPr/>
          <a:lstStyle/>
          <a:p>
            <a:r>
              <a:rPr lang="en-US" dirty="0" smtClean="0"/>
              <a:t>Unemployment rate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4628" y="1219197"/>
            <a:ext cx="8686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 smtClean="0"/>
              <a:t>As </a:t>
            </a:r>
            <a:r>
              <a:rPr lang="it-IT" sz="2800" dirty="0" err="1" smtClean="0"/>
              <a:t>defined</a:t>
            </a:r>
            <a:r>
              <a:rPr lang="it-IT" sz="2800" dirty="0" smtClean="0"/>
              <a:t> </a:t>
            </a:r>
            <a:r>
              <a:rPr lang="it-IT" sz="2800" dirty="0" err="1" smtClean="0"/>
              <a:t>by</a:t>
            </a:r>
            <a:r>
              <a:rPr lang="it-IT" sz="2800" dirty="0" smtClean="0"/>
              <a:t> the </a:t>
            </a:r>
            <a:r>
              <a:rPr lang="it-IT" sz="2800" dirty="0" smtClean="0">
                <a:hlinkClick r:id="rId2" tooltip="International Labour Organization"/>
              </a:rPr>
              <a:t>International Labour Organization</a:t>
            </a:r>
            <a:r>
              <a:rPr lang="it-IT" sz="2800" dirty="0" smtClean="0"/>
              <a:t>, "</a:t>
            </a:r>
            <a:r>
              <a:rPr lang="it-IT" sz="2800" dirty="0" err="1" smtClean="0"/>
              <a:t>unemployed</a:t>
            </a:r>
            <a:r>
              <a:rPr lang="it-IT" sz="2800" dirty="0" smtClean="0"/>
              <a:t> </a:t>
            </a:r>
            <a:r>
              <a:rPr lang="it-IT" sz="2800" dirty="0" err="1" smtClean="0"/>
              <a:t>workers</a:t>
            </a:r>
            <a:r>
              <a:rPr lang="it-IT" sz="2800" dirty="0" smtClean="0"/>
              <a:t>" are </a:t>
            </a:r>
            <a:r>
              <a:rPr lang="it-IT" sz="2800" dirty="0" err="1" smtClean="0"/>
              <a:t>those</a:t>
            </a:r>
            <a:r>
              <a:rPr lang="it-IT" sz="2800" dirty="0" smtClean="0"/>
              <a:t> </a:t>
            </a:r>
            <a:r>
              <a:rPr lang="it-IT" sz="2800" dirty="0" err="1" smtClean="0"/>
              <a:t>who</a:t>
            </a:r>
            <a:r>
              <a:rPr lang="it-IT" sz="2800" dirty="0" smtClean="0"/>
              <a:t> are </a:t>
            </a:r>
            <a:r>
              <a:rPr lang="it-IT" sz="2800" dirty="0" err="1" smtClean="0"/>
              <a:t>currently</a:t>
            </a:r>
            <a:r>
              <a:rPr lang="it-IT" sz="2800" dirty="0" smtClean="0"/>
              <a:t> </a:t>
            </a:r>
            <a:r>
              <a:rPr lang="it-IT" sz="2800" dirty="0" err="1" smtClean="0"/>
              <a:t>not</a:t>
            </a:r>
            <a:r>
              <a:rPr lang="it-IT" sz="2800" dirty="0" smtClean="0"/>
              <a:t> </a:t>
            </a:r>
            <a:r>
              <a:rPr lang="it-IT" sz="2800" dirty="0" err="1" smtClean="0"/>
              <a:t>working</a:t>
            </a:r>
            <a:r>
              <a:rPr lang="it-IT" sz="2800" dirty="0" smtClean="0"/>
              <a:t> </a:t>
            </a:r>
            <a:r>
              <a:rPr lang="it-IT" sz="2800" dirty="0" err="1" smtClean="0"/>
              <a:t>but</a:t>
            </a:r>
            <a:r>
              <a:rPr lang="it-IT" sz="2800" dirty="0" smtClean="0"/>
              <a:t> are </a:t>
            </a:r>
            <a:r>
              <a:rPr lang="it-IT" sz="2800" b="1" dirty="0" err="1" smtClean="0">
                <a:solidFill>
                  <a:srgbClr val="FF0000"/>
                </a:solidFill>
              </a:rPr>
              <a:t>willing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dirty="0" smtClean="0"/>
              <a:t>and </a:t>
            </a:r>
            <a:r>
              <a:rPr lang="it-IT" sz="2800" b="1" dirty="0" err="1" smtClean="0">
                <a:solidFill>
                  <a:srgbClr val="FF0000"/>
                </a:solidFill>
              </a:rPr>
              <a:t>able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work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pay</a:t>
            </a:r>
            <a:r>
              <a:rPr lang="it-IT" sz="2800" dirty="0" smtClean="0"/>
              <a:t>, </a:t>
            </a:r>
            <a:r>
              <a:rPr lang="it-IT" sz="2800" dirty="0" err="1" smtClean="0"/>
              <a:t>currently</a:t>
            </a:r>
            <a:r>
              <a:rPr lang="it-IT" sz="2800" dirty="0" smtClean="0"/>
              <a:t> </a:t>
            </a:r>
            <a:r>
              <a:rPr lang="it-IT" sz="2800" dirty="0" err="1" smtClean="0"/>
              <a:t>available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work, and </a:t>
            </a:r>
            <a:r>
              <a:rPr lang="it-IT" sz="2800" dirty="0" err="1" smtClean="0"/>
              <a:t>have</a:t>
            </a:r>
            <a:r>
              <a:rPr lang="it-IT" sz="2800" dirty="0" smtClean="0"/>
              <a:t> </a:t>
            </a:r>
            <a:r>
              <a:rPr lang="it-IT" sz="2800" dirty="0" err="1" smtClean="0"/>
              <a:t>actively</a:t>
            </a:r>
            <a:r>
              <a:rPr lang="it-IT" sz="2800" dirty="0" smtClean="0"/>
              <a:t> </a:t>
            </a:r>
            <a:r>
              <a:rPr lang="it-IT" sz="2800" dirty="0" err="1" smtClean="0"/>
              <a:t>searched</a:t>
            </a:r>
            <a:r>
              <a:rPr lang="it-IT" sz="2800" dirty="0" smtClean="0"/>
              <a:t> </a:t>
            </a:r>
            <a:r>
              <a:rPr lang="it-IT" sz="2800" dirty="0" err="1" smtClean="0"/>
              <a:t>for</a:t>
            </a:r>
            <a:r>
              <a:rPr lang="it-IT" sz="2800" dirty="0" smtClean="0"/>
              <a:t> work.</a:t>
            </a:r>
          </a:p>
          <a:p>
            <a:pPr marL="0" indent="0">
              <a:buNone/>
            </a:pPr>
            <a:r>
              <a:rPr lang="it-IT" sz="2800" dirty="0" err="1" smtClean="0"/>
              <a:t>Individuals</a:t>
            </a:r>
            <a:r>
              <a:rPr lang="it-IT" sz="2800" dirty="0" smtClean="0"/>
              <a:t> </a:t>
            </a:r>
            <a:r>
              <a:rPr lang="it-IT" sz="2800" dirty="0" err="1" smtClean="0"/>
              <a:t>who</a:t>
            </a:r>
            <a:r>
              <a:rPr lang="it-IT" sz="2800" dirty="0" smtClean="0"/>
              <a:t> are </a:t>
            </a:r>
            <a:r>
              <a:rPr lang="it-IT" sz="2800" dirty="0" err="1" smtClean="0">
                <a:solidFill>
                  <a:srgbClr val="008000"/>
                </a:solidFill>
              </a:rPr>
              <a:t>actively</a:t>
            </a:r>
            <a:r>
              <a:rPr lang="it-IT" sz="2800" dirty="0" smtClean="0">
                <a:solidFill>
                  <a:srgbClr val="008000"/>
                </a:solidFill>
              </a:rPr>
              <a:t> </a:t>
            </a:r>
            <a:r>
              <a:rPr lang="it-IT" sz="2800" dirty="0" err="1" smtClean="0"/>
              <a:t>seeking</a:t>
            </a:r>
            <a:r>
              <a:rPr lang="it-IT" sz="2800" dirty="0" smtClean="0"/>
              <a:t> job </a:t>
            </a:r>
            <a:r>
              <a:rPr lang="it-IT" sz="2800" dirty="0" err="1" smtClean="0"/>
              <a:t>placement</a:t>
            </a:r>
            <a:r>
              <a:rPr lang="it-IT" sz="2800" dirty="0" smtClean="0"/>
              <a:t> </a:t>
            </a:r>
            <a:r>
              <a:rPr lang="it-IT" sz="2800" dirty="0" err="1" smtClean="0"/>
              <a:t>must</a:t>
            </a:r>
            <a:r>
              <a:rPr lang="it-IT" sz="2800" dirty="0" smtClean="0"/>
              <a:t> </a:t>
            </a:r>
            <a:r>
              <a:rPr lang="it-IT" sz="2800" dirty="0" err="1" smtClean="0"/>
              <a:t>make</a:t>
            </a:r>
            <a:r>
              <a:rPr lang="it-IT" sz="2800" dirty="0" smtClean="0"/>
              <a:t> the </a:t>
            </a:r>
            <a:r>
              <a:rPr lang="it-IT" sz="2800" dirty="0" err="1" smtClean="0"/>
              <a:t>effort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: </a:t>
            </a:r>
            <a:r>
              <a:rPr lang="it-IT" sz="2800" dirty="0" err="1" smtClean="0"/>
              <a:t>be</a:t>
            </a:r>
            <a:r>
              <a:rPr lang="it-IT" sz="2800" dirty="0" smtClean="0"/>
              <a:t> in </a:t>
            </a:r>
            <a:r>
              <a:rPr lang="it-IT" sz="2800" dirty="0" err="1" smtClean="0"/>
              <a:t>contact</a:t>
            </a:r>
            <a:r>
              <a:rPr lang="it-IT" sz="2800" dirty="0" smtClean="0"/>
              <a:t> </a:t>
            </a:r>
            <a:r>
              <a:rPr lang="it-IT" sz="2800" dirty="0" err="1" smtClean="0"/>
              <a:t>with</a:t>
            </a:r>
            <a:r>
              <a:rPr lang="it-IT" sz="2800" dirty="0" smtClean="0"/>
              <a:t> </a:t>
            </a:r>
            <a:r>
              <a:rPr lang="it-IT" sz="2800" dirty="0" err="1" smtClean="0"/>
              <a:t>an</a:t>
            </a:r>
            <a:r>
              <a:rPr lang="it-IT" sz="2800" dirty="0" smtClean="0"/>
              <a:t> </a:t>
            </a:r>
            <a:r>
              <a:rPr lang="it-IT" sz="2800" dirty="0" err="1" smtClean="0"/>
              <a:t>employer</a:t>
            </a:r>
            <a:r>
              <a:rPr lang="it-IT" sz="2800" dirty="0" smtClean="0"/>
              <a:t>, </a:t>
            </a:r>
            <a:r>
              <a:rPr lang="it-IT" sz="2800" dirty="0" err="1" smtClean="0"/>
              <a:t>have</a:t>
            </a:r>
            <a:r>
              <a:rPr lang="it-IT" sz="2800" dirty="0" smtClean="0"/>
              <a:t> job </a:t>
            </a:r>
            <a:r>
              <a:rPr lang="it-IT" sz="2800" dirty="0" err="1" smtClean="0"/>
              <a:t>interviews</a:t>
            </a:r>
            <a:r>
              <a:rPr lang="it-IT" sz="2800" dirty="0" smtClean="0"/>
              <a:t>, </a:t>
            </a:r>
            <a:r>
              <a:rPr lang="it-IT" sz="2800" dirty="0" err="1" smtClean="0"/>
              <a:t>contact</a:t>
            </a:r>
            <a:r>
              <a:rPr lang="it-IT" sz="2800" dirty="0" smtClean="0"/>
              <a:t> job </a:t>
            </a:r>
            <a:r>
              <a:rPr lang="it-IT" sz="2800" dirty="0" err="1" smtClean="0"/>
              <a:t>placement</a:t>
            </a:r>
            <a:r>
              <a:rPr lang="it-IT" sz="2800" dirty="0" smtClean="0"/>
              <a:t> </a:t>
            </a:r>
            <a:r>
              <a:rPr lang="it-IT" sz="2800" dirty="0" err="1" smtClean="0"/>
              <a:t>agencies</a:t>
            </a:r>
            <a:r>
              <a:rPr lang="it-IT" sz="2800" dirty="0" smtClean="0"/>
              <a:t>, </a:t>
            </a:r>
            <a:r>
              <a:rPr lang="it-IT" sz="2800" dirty="0" err="1" smtClean="0"/>
              <a:t>send</a:t>
            </a:r>
            <a:r>
              <a:rPr lang="it-IT" sz="2800" dirty="0" smtClean="0"/>
              <a:t> out </a:t>
            </a:r>
            <a:r>
              <a:rPr lang="it-IT" sz="2800" dirty="0" err="1" smtClean="0"/>
              <a:t>resumes</a:t>
            </a:r>
            <a:r>
              <a:rPr lang="it-IT" sz="2800" dirty="0" smtClean="0"/>
              <a:t>, </a:t>
            </a:r>
            <a:r>
              <a:rPr lang="it-IT" sz="2800" dirty="0" err="1" smtClean="0"/>
              <a:t>submit</a:t>
            </a:r>
            <a:r>
              <a:rPr lang="it-IT" sz="2800" dirty="0" smtClean="0"/>
              <a:t> </a:t>
            </a:r>
            <a:r>
              <a:rPr lang="it-IT" sz="2800" dirty="0" err="1" smtClean="0"/>
              <a:t>applications</a:t>
            </a:r>
            <a:r>
              <a:rPr lang="it-IT" sz="2800" dirty="0" smtClean="0"/>
              <a:t>, </a:t>
            </a:r>
            <a:r>
              <a:rPr lang="it-IT" sz="2800" dirty="0" err="1" smtClean="0"/>
              <a:t>respond</a:t>
            </a:r>
            <a:r>
              <a:rPr lang="it-IT" sz="2800" dirty="0" smtClean="0"/>
              <a:t> </a:t>
            </a:r>
            <a:r>
              <a:rPr lang="it-IT" sz="2800" dirty="0" err="1" smtClean="0"/>
              <a:t>to</a:t>
            </a:r>
            <a:r>
              <a:rPr lang="it-IT" sz="2800" dirty="0" smtClean="0"/>
              <a:t> </a:t>
            </a:r>
            <a:r>
              <a:rPr lang="it-IT" sz="2800" dirty="0" err="1" smtClean="0"/>
              <a:t>advertisements</a:t>
            </a:r>
            <a:r>
              <a:rPr lang="it-IT" sz="2800" dirty="0" smtClean="0"/>
              <a:t>, or some </a:t>
            </a:r>
            <a:r>
              <a:rPr lang="it-IT" sz="2800" dirty="0" err="1" smtClean="0"/>
              <a:t>other</a:t>
            </a:r>
            <a:r>
              <a:rPr lang="it-IT" sz="2800" dirty="0" smtClean="0"/>
              <a:t> </a:t>
            </a:r>
            <a:r>
              <a:rPr lang="it-IT" sz="2800" dirty="0" err="1" smtClean="0"/>
              <a:t>means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</a:t>
            </a:r>
            <a:r>
              <a:rPr lang="it-IT" sz="2800" dirty="0" err="1" smtClean="0"/>
              <a:t>active</a:t>
            </a:r>
            <a:r>
              <a:rPr lang="it-IT" sz="2800" dirty="0" smtClean="0"/>
              <a:t> job </a:t>
            </a:r>
            <a:r>
              <a:rPr lang="it-IT" sz="2800" dirty="0" err="1" smtClean="0"/>
              <a:t>searching</a:t>
            </a:r>
            <a:r>
              <a:rPr lang="it-IT" sz="2800" dirty="0" smtClean="0"/>
              <a:t> </a:t>
            </a:r>
            <a:r>
              <a:rPr lang="it-IT" sz="2800" dirty="0" err="1" smtClean="0"/>
              <a:t>within</a:t>
            </a:r>
            <a:r>
              <a:rPr lang="it-IT" sz="2800" dirty="0" smtClean="0"/>
              <a:t> the </a:t>
            </a:r>
            <a:r>
              <a:rPr lang="it-IT" sz="2800" dirty="0" err="1" smtClean="0"/>
              <a:t>prior</a:t>
            </a:r>
            <a:r>
              <a:rPr lang="it-IT" sz="2800" dirty="0" smtClean="0"/>
              <a:t> </a:t>
            </a:r>
            <a:r>
              <a:rPr lang="it-IT" sz="2800" dirty="0" err="1" smtClean="0"/>
              <a:t>four</a:t>
            </a:r>
            <a:r>
              <a:rPr lang="it-IT" sz="2800" dirty="0" smtClean="0"/>
              <a:t> </a:t>
            </a:r>
            <a:r>
              <a:rPr lang="it-IT" sz="2800" dirty="0" err="1" smtClean="0"/>
              <a:t>weeks</a:t>
            </a:r>
            <a:r>
              <a:rPr lang="it-IT" sz="2800" dirty="0" smtClean="0"/>
              <a:t>. </a:t>
            </a:r>
          </a:p>
          <a:p>
            <a:pPr marL="0" indent="0">
              <a:buNone/>
            </a:pPr>
            <a:r>
              <a:rPr lang="it-IT" sz="2800" dirty="0" err="1" smtClean="0"/>
              <a:t>Simply</a:t>
            </a:r>
            <a:r>
              <a:rPr lang="it-IT" sz="2800" dirty="0" smtClean="0"/>
              <a:t> </a:t>
            </a:r>
            <a:r>
              <a:rPr lang="it-IT" sz="2800" dirty="0" err="1" smtClean="0"/>
              <a:t>looking</a:t>
            </a:r>
            <a:r>
              <a:rPr lang="it-IT" sz="2800" dirty="0" smtClean="0"/>
              <a:t> at </a:t>
            </a:r>
            <a:r>
              <a:rPr lang="it-IT" sz="2800" dirty="0" err="1" smtClean="0"/>
              <a:t>advertisements</a:t>
            </a:r>
            <a:r>
              <a:rPr lang="it-IT" sz="2800" dirty="0" smtClean="0"/>
              <a:t> and </a:t>
            </a:r>
            <a:r>
              <a:rPr lang="it-IT" sz="2800" dirty="0" err="1" smtClean="0"/>
              <a:t>not</a:t>
            </a:r>
            <a:r>
              <a:rPr lang="it-IT" sz="2800" dirty="0" smtClean="0"/>
              <a:t> </a:t>
            </a:r>
            <a:r>
              <a:rPr lang="it-IT" sz="2800" dirty="0" err="1" smtClean="0"/>
              <a:t>responding</a:t>
            </a:r>
            <a:r>
              <a:rPr lang="it-IT" sz="2800" dirty="0" smtClean="0"/>
              <a:t> </a:t>
            </a:r>
            <a:r>
              <a:rPr lang="it-IT" sz="2800" dirty="0" err="1" smtClean="0"/>
              <a:t>will</a:t>
            </a:r>
            <a:r>
              <a:rPr lang="it-IT" sz="2800" dirty="0" smtClean="0"/>
              <a:t> </a:t>
            </a:r>
            <a:r>
              <a:rPr lang="it-IT" sz="2800" dirty="0" err="1" smtClean="0"/>
              <a:t>not</a:t>
            </a:r>
            <a:r>
              <a:rPr lang="it-IT" sz="2800" dirty="0" smtClean="0"/>
              <a:t> </a:t>
            </a:r>
            <a:r>
              <a:rPr lang="it-IT" sz="2800" dirty="0" err="1" smtClean="0"/>
              <a:t>count</a:t>
            </a:r>
            <a:r>
              <a:rPr lang="it-IT" sz="2800" dirty="0" smtClean="0"/>
              <a:t> </a:t>
            </a:r>
            <a:r>
              <a:rPr lang="it-IT" sz="2800" dirty="0" err="1" smtClean="0"/>
              <a:t>as</a:t>
            </a:r>
            <a:r>
              <a:rPr lang="it-IT" sz="2800" dirty="0" smtClean="0"/>
              <a:t> </a:t>
            </a:r>
            <a:r>
              <a:rPr lang="it-IT" sz="2800" dirty="0" err="1" smtClean="0"/>
              <a:t>actively</a:t>
            </a:r>
            <a:r>
              <a:rPr lang="it-IT" sz="2800" dirty="0" smtClean="0"/>
              <a:t> </a:t>
            </a:r>
            <a:r>
              <a:rPr lang="it-IT" sz="2800" dirty="0" err="1" smtClean="0"/>
              <a:t>seeking</a:t>
            </a:r>
            <a:r>
              <a:rPr lang="it-IT" sz="2800" dirty="0" smtClean="0"/>
              <a:t> job </a:t>
            </a:r>
            <a:r>
              <a:rPr lang="it-IT" sz="2800" dirty="0" err="1" smtClean="0"/>
              <a:t>placement</a:t>
            </a:r>
            <a:r>
              <a:rPr lang="it-IT" sz="2800" dirty="0" smtClean="0"/>
              <a:t>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00627"/>
            <a:ext cx="86868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err="1"/>
              <a:t>I</a:t>
            </a:r>
            <a:r>
              <a:rPr lang="it-IT" dirty="0" err="1" smtClean="0"/>
              <a:t>nflation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rise in the </a:t>
            </a:r>
            <a:r>
              <a:rPr lang="it-IT" dirty="0" err="1" smtClean="0"/>
              <a:t>general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prices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goods</a:t>
            </a:r>
            <a:r>
              <a:rPr lang="it-IT" dirty="0" smtClean="0"/>
              <a:t> and </a:t>
            </a:r>
            <a:r>
              <a:rPr lang="it-IT" dirty="0" err="1" smtClean="0"/>
              <a:t>services</a:t>
            </a:r>
            <a:r>
              <a:rPr lang="it-IT" dirty="0" smtClean="0"/>
              <a:t> in </a:t>
            </a:r>
            <a:r>
              <a:rPr lang="it-IT" dirty="0" err="1" smtClean="0"/>
              <a:t>an</a:t>
            </a:r>
            <a:r>
              <a:rPr lang="it-IT" dirty="0" smtClean="0"/>
              <a:t> economy </a:t>
            </a:r>
            <a:r>
              <a:rPr lang="it-IT" dirty="0" err="1" smtClean="0"/>
              <a:t>over</a:t>
            </a:r>
            <a:r>
              <a:rPr lang="it-IT" dirty="0" smtClean="0"/>
              <a:t> a </a:t>
            </a:r>
            <a:r>
              <a:rPr lang="it-IT" dirty="0" err="1" smtClean="0"/>
              <a:t>period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r>
              <a:rPr lang="it-IT" dirty="0" err="1" smtClean="0"/>
              <a:t>Inflation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usually</a:t>
            </a:r>
            <a:r>
              <a:rPr lang="it-IT" dirty="0" smtClean="0"/>
              <a:t> </a:t>
            </a:r>
            <a:r>
              <a:rPr lang="it-IT" dirty="0" err="1" smtClean="0"/>
              <a:t>estimated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calculating</a:t>
            </a:r>
            <a:r>
              <a:rPr lang="it-IT" dirty="0" smtClean="0"/>
              <a:t> the </a:t>
            </a:r>
            <a:r>
              <a:rPr lang="it-IT" b="1" dirty="0" err="1" smtClean="0">
                <a:solidFill>
                  <a:srgbClr val="FF0000"/>
                </a:solidFill>
              </a:rPr>
              <a:t>inflation</a:t>
            </a:r>
            <a:r>
              <a:rPr lang="it-IT" b="1" dirty="0" smtClean="0">
                <a:solidFill>
                  <a:srgbClr val="FF0000"/>
                </a:solidFill>
              </a:rPr>
              <a:t> rate </a:t>
            </a:r>
            <a:r>
              <a:rPr lang="it-IT" b="1" dirty="0" err="1" smtClean="0">
                <a:solidFill>
                  <a:srgbClr val="FF0000"/>
                </a:solidFill>
              </a:rPr>
              <a:t>of</a:t>
            </a:r>
            <a:r>
              <a:rPr lang="it-IT" b="1" dirty="0" smtClean="0">
                <a:solidFill>
                  <a:srgbClr val="FF0000"/>
                </a:solidFill>
              </a:rPr>
              <a:t> a price </a:t>
            </a:r>
            <a:r>
              <a:rPr lang="it-IT" b="1" dirty="0" err="1" smtClean="0">
                <a:solidFill>
                  <a:srgbClr val="FF0000"/>
                </a:solidFill>
              </a:rPr>
              <a:t>index</a:t>
            </a:r>
            <a:r>
              <a:rPr lang="it-IT" dirty="0" smtClean="0"/>
              <a:t>, </a:t>
            </a:r>
            <a:r>
              <a:rPr lang="it-IT" dirty="0" err="1" smtClean="0"/>
              <a:t>usually</a:t>
            </a:r>
            <a:r>
              <a:rPr lang="it-IT" dirty="0" smtClean="0"/>
              <a:t> the </a:t>
            </a:r>
            <a:r>
              <a:rPr lang="it-IT" b="1" dirty="0" smtClean="0">
                <a:solidFill>
                  <a:srgbClr val="008000"/>
                </a:solidFill>
              </a:rPr>
              <a:t>Consumer Price </a:t>
            </a:r>
            <a:r>
              <a:rPr lang="it-IT" b="1" dirty="0" err="1" smtClean="0">
                <a:solidFill>
                  <a:srgbClr val="008000"/>
                </a:solidFill>
              </a:rPr>
              <a:t>Index</a:t>
            </a:r>
            <a:r>
              <a:rPr lang="it-IT" dirty="0" smtClean="0"/>
              <a:t>.  </a:t>
            </a:r>
          </a:p>
          <a:p>
            <a:pPr marL="0" indent="0">
              <a:buNone/>
            </a:pPr>
            <a:r>
              <a:rPr lang="it-IT" dirty="0" smtClean="0"/>
              <a:t>The Consumer Price </a:t>
            </a:r>
            <a:r>
              <a:rPr lang="it-IT" dirty="0" err="1" smtClean="0"/>
              <a:t>Index</a:t>
            </a:r>
            <a:r>
              <a:rPr lang="it-IT" dirty="0" smtClean="0"/>
              <a:t> </a:t>
            </a:r>
            <a:r>
              <a:rPr lang="it-IT" dirty="0" err="1" smtClean="0"/>
              <a:t>measures</a:t>
            </a:r>
            <a:r>
              <a:rPr lang="it-IT" dirty="0" smtClean="0"/>
              <a:t> </a:t>
            </a:r>
            <a:r>
              <a:rPr lang="it-IT" dirty="0" err="1" smtClean="0"/>
              <a:t>prices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selection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goods</a:t>
            </a:r>
            <a:r>
              <a:rPr lang="it-IT" dirty="0" smtClean="0"/>
              <a:t> and </a:t>
            </a:r>
            <a:r>
              <a:rPr lang="it-IT" dirty="0" err="1" smtClean="0"/>
              <a:t>services</a:t>
            </a:r>
            <a:r>
              <a:rPr lang="it-IT" dirty="0" smtClean="0"/>
              <a:t> </a:t>
            </a:r>
            <a:r>
              <a:rPr lang="it-IT" dirty="0" err="1" smtClean="0"/>
              <a:t>purchased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a "</a:t>
            </a:r>
            <a:r>
              <a:rPr lang="it-IT" dirty="0" err="1" smtClean="0"/>
              <a:t>typical</a:t>
            </a:r>
            <a:r>
              <a:rPr lang="it-IT" dirty="0" smtClean="0"/>
              <a:t> consumer”. The </a:t>
            </a:r>
            <a:r>
              <a:rPr lang="it-IT" dirty="0" err="1" smtClean="0"/>
              <a:t>inflation</a:t>
            </a:r>
            <a:r>
              <a:rPr lang="it-IT" dirty="0" smtClean="0"/>
              <a:t> rate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percentage</a:t>
            </a:r>
            <a:r>
              <a:rPr lang="it-IT" dirty="0" smtClean="0"/>
              <a:t> rate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change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a price </a:t>
            </a:r>
            <a:r>
              <a:rPr lang="it-IT" dirty="0" err="1" smtClean="0"/>
              <a:t>index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CPI </a:t>
            </a:r>
            <a:r>
              <a:rPr lang="it-IT" dirty="0" err="1" smtClean="0"/>
              <a:t>t</a:t>
            </a:r>
            <a:r>
              <a:rPr lang="it-IT" dirty="0" smtClean="0"/>
              <a:t> = (Pt-P0)/P0 * 100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42651"/>
            <a:ext cx="8229600" cy="1143000"/>
          </a:xfrm>
        </p:spPr>
        <p:txBody>
          <a:bodyPr/>
          <a:lstStyle/>
          <a:p>
            <a:r>
              <a:rPr lang="en-US" dirty="0" smtClean="0"/>
              <a:t>Inflation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743857"/>
            <a:ext cx="9144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dirty="0" err="1" smtClean="0"/>
              <a:t>Other</a:t>
            </a:r>
            <a:r>
              <a:rPr lang="it-IT" sz="2200" dirty="0" smtClean="0"/>
              <a:t> </a:t>
            </a:r>
            <a:r>
              <a:rPr lang="it-IT" sz="2200" dirty="0" err="1" smtClean="0"/>
              <a:t>widely</a:t>
            </a:r>
            <a:r>
              <a:rPr lang="it-IT" sz="2200" dirty="0" smtClean="0"/>
              <a:t> </a:t>
            </a:r>
            <a:r>
              <a:rPr lang="it-IT" sz="2200" dirty="0" err="1" smtClean="0"/>
              <a:t>used</a:t>
            </a:r>
            <a:r>
              <a:rPr lang="it-IT" sz="2200" dirty="0" smtClean="0"/>
              <a:t> price </a:t>
            </a:r>
            <a:r>
              <a:rPr lang="it-IT" sz="2200" dirty="0" err="1" smtClean="0"/>
              <a:t>indices</a:t>
            </a:r>
            <a:r>
              <a:rPr lang="it-IT" sz="2200" dirty="0" smtClean="0"/>
              <a:t> </a:t>
            </a:r>
            <a:r>
              <a:rPr lang="it-IT" sz="2200" dirty="0" err="1" smtClean="0"/>
              <a:t>for</a:t>
            </a:r>
            <a:r>
              <a:rPr lang="it-IT" sz="2200" dirty="0" smtClean="0"/>
              <a:t> </a:t>
            </a:r>
            <a:r>
              <a:rPr lang="it-IT" sz="2200" dirty="0" err="1" smtClean="0"/>
              <a:t>calculating</a:t>
            </a:r>
            <a:r>
              <a:rPr lang="it-IT" sz="2200" dirty="0" smtClean="0"/>
              <a:t> price </a:t>
            </a:r>
            <a:r>
              <a:rPr lang="it-IT" sz="2200" dirty="0" err="1" smtClean="0"/>
              <a:t>inflation</a:t>
            </a:r>
            <a:r>
              <a:rPr lang="it-IT" sz="2200" dirty="0" smtClean="0"/>
              <a:t> include the </a:t>
            </a:r>
            <a:r>
              <a:rPr lang="it-IT" sz="2200" dirty="0" err="1" smtClean="0"/>
              <a:t>following</a:t>
            </a:r>
            <a:r>
              <a:rPr lang="it-IT" sz="2200" dirty="0" smtClean="0"/>
              <a:t>:</a:t>
            </a:r>
          </a:p>
          <a:p>
            <a:pPr marL="271463" indent="-271463"/>
            <a:r>
              <a:rPr lang="it-IT" sz="2200" b="1" dirty="0" err="1" smtClean="0">
                <a:solidFill>
                  <a:srgbClr val="008000"/>
                </a:solidFill>
              </a:rPr>
              <a:t>Producer</a:t>
            </a:r>
            <a:r>
              <a:rPr lang="it-IT" sz="2200" b="1" dirty="0" smtClean="0">
                <a:solidFill>
                  <a:srgbClr val="008000"/>
                </a:solidFill>
              </a:rPr>
              <a:t> price </a:t>
            </a:r>
            <a:r>
              <a:rPr lang="it-IT" sz="2200" b="1" dirty="0" err="1" smtClean="0">
                <a:solidFill>
                  <a:srgbClr val="008000"/>
                </a:solidFill>
              </a:rPr>
              <a:t>indices</a:t>
            </a:r>
            <a:r>
              <a:rPr lang="it-IT" sz="2200" b="1" dirty="0" smtClean="0">
                <a:solidFill>
                  <a:srgbClr val="008000"/>
                </a:solidFill>
              </a:rPr>
              <a:t> </a:t>
            </a:r>
            <a:r>
              <a:rPr lang="it-IT" sz="2200" dirty="0" smtClean="0"/>
              <a:t>(</a:t>
            </a:r>
            <a:r>
              <a:rPr lang="it-IT" sz="2200" dirty="0" err="1" smtClean="0"/>
              <a:t>PPIs</a:t>
            </a:r>
            <a:r>
              <a:rPr lang="it-IT" sz="2200" dirty="0" smtClean="0"/>
              <a:t>) </a:t>
            </a:r>
            <a:r>
              <a:rPr lang="it-IT" sz="2200" dirty="0" err="1" smtClean="0"/>
              <a:t>which</a:t>
            </a:r>
            <a:r>
              <a:rPr lang="it-IT" sz="2200" dirty="0" smtClean="0"/>
              <a:t> </a:t>
            </a:r>
            <a:r>
              <a:rPr lang="it-IT" sz="2200" dirty="0" err="1" smtClean="0"/>
              <a:t>measures</a:t>
            </a:r>
            <a:r>
              <a:rPr lang="it-IT" sz="2200" dirty="0" smtClean="0"/>
              <a:t> </a:t>
            </a:r>
            <a:r>
              <a:rPr lang="it-IT" sz="2200" dirty="0" err="1" smtClean="0"/>
              <a:t>average</a:t>
            </a:r>
            <a:r>
              <a:rPr lang="it-IT" sz="2200" dirty="0" smtClean="0"/>
              <a:t> </a:t>
            </a:r>
            <a:r>
              <a:rPr lang="it-IT" sz="2200" dirty="0" err="1" smtClean="0"/>
              <a:t>changes</a:t>
            </a:r>
            <a:r>
              <a:rPr lang="it-IT" sz="2200" dirty="0" smtClean="0"/>
              <a:t> in </a:t>
            </a:r>
            <a:r>
              <a:rPr lang="it-IT" sz="2200" dirty="0" err="1" smtClean="0"/>
              <a:t>prices</a:t>
            </a:r>
            <a:r>
              <a:rPr lang="it-IT" sz="2200" dirty="0" smtClean="0"/>
              <a:t> </a:t>
            </a:r>
            <a:r>
              <a:rPr lang="it-IT" sz="2200" dirty="0" err="1" smtClean="0"/>
              <a:t>received</a:t>
            </a:r>
            <a:r>
              <a:rPr lang="it-IT" sz="2200" dirty="0" smtClean="0"/>
              <a:t> </a:t>
            </a:r>
            <a:r>
              <a:rPr lang="it-IT" sz="2200" dirty="0" err="1" smtClean="0"/>
              <a:t>by</a:t>
            </a:r>
            <a:r>
              <a:rPr lang="it-IT" sz="2200" dirty="0" smtClean="0"/>
              <a:t> </a:t>
            </a:r>
            <a:r>
              <a:rPr lang="it-IT" sz="2200" dirty="0" err="1" smtClean="0"/>
              <a:t>domestic</a:t>
            </a:r>
            <a:r>
              <a:rPr lang="it-IT" sz="2200" dirty="0" smtClean="0"/>
              <a:t> </a:t>
            </a:r>
            <a:r>
              <a:rPr lang="it-IT" sz="2200" dirty="0" err="1" smtClean="0"/>
              <a:t>producers</a:t>
            </a:r>
            <a:r>
              <a:rPr lang="it-IT" sz="2200" dirty="0" smtClean="0"/>
              <a:t> </a:t>
            </a:r>
            <a:r>
              <a:rPr lang="it-IT" sz="2200" dirty="0" err="1" smtClean="0"/>
              <a:t>for</a:t>
            </a:r>
            <a:r>
              <a:rPr lang="it-IT" sz="2200" dirty="0" smtClean="0"/>
              <a:t> </a:t>
            </a:r>
            <a:r>
              <a:rPr lang="it-IT" sz="2200" dirty="0" err="1" smtClean="0"/>
              <a:t>their</a:t>
            </a:r>
            <a:r>
              <a:rPr lang="it-IT" sz="2200" dirty="0" smtClean="0"/>
              <a:t> output.</a:t>
            </a:r>
          </a:p>
          <a:p>
            <a:pPr marL="271463" indent="-271463"/>
            <a:r>
              <a:rPr lang="it-IT" sz="2200" b="1" dirty="0" err="1" smtClean="0">
                <a:solidFill>
                  <a:srgbClr val="008000"/>
                </a:solidFill>
              </a:rPr>
              <a:t>Commodity</a:t>
            </a:r>
            <a:r>
              <a:rPr lang="it-IT" sz="2200" b="1" dirty="0" smtClean="0">
                <a:solidFill>
                  <a:srgbClr val="008000"/>
                </a:solidFill>
              </a:rPr>
              <a:t> price </a:t>
            </a:r>
            <a:r>
              <a:rPr lang="it-IT" sz="2200" b="1" dirty="0" err="1" smtClean="0">
                <a:solidFill>
                  <a:srgbClr val="008000"/>
                </a:solidFill>
              </a:rPr>
              <a:t>indices</a:t>
            </a:r>
            <a:r>
              <a:rPr lang="it-IT" sz="2200" dirty="0" smtClean="0"/>
              <a:t>, </a:t>
            </a:r>
            <a:r>
              <a:rPr lang="it-IT" sz="2200" dirty="0" err="1" smtClean="0"/>
              <a:t>which</a:t>
            </a:r>
            <a:r>
              <a:rPr lang="it-IT" sz="2200" dirty="0" smtClean="0"/>
              <a:t> </a:t>
            </a:r>
            <a:r>
              <a:rPr lang="it-IT" sz="2200" dirty="0" err="1" smtClean="0"/>
              <a:t>measure</a:t>
            </a:r>
            <a:r>
              <a:rPr lang="it-IT" sz="2200" dirty="0" smtClean="0"/>
              <a:t> the price </a:t>
            </a:r>
            <a:r>
              <a:rPr lang="it-IT" sz="2200" dirty="0" err="1" smtClean="0"/>
              <a:t>of</a:t>
            </a:r>
            <a:r>
              <a:rPr lang="it-IT" sz="2200" dirty="0" smtClean="0"/>
              <a:t> a </a:t>
            </a:r>
            <a:r>
              <a:rPr lang="it-IT" sz="2200" dirty="0" err="1" smtClean="0"/>
              <a:t>selection</a:t>
            </a:r>
            <a:r>
              <a:rPr lang="it-IT" sz="2200" dirty="0" smtClean="0"/>
              <a:t> </a:t>
            </a:r>
            <a:r>
              <a:rPr lang="it-IT" sz="2200" dirty="0" err="1" smtClean="0"/>
              <a:t>of</a:t>
            </a:r>
            <a:r>
              <a:rPr lang="it-IT" sz="2200" dirty="0" smtClean="0"/>
              <a:t> </a:t>
            </a:r>
            <a:r>
              <a:rPr lang="it-IT" sz="2200" dirty="0" err="1" smtClean="0"/>
              <a:t>commodities</a:t>
            </a:r>
            <a:r>
              <a:rPr lang="it-IT" sz="2200" dirty="0" smtClean="0"/>
              <a:t>. In the </a:t>
            </a:r>
            <a:r>
              <a:rPr lang="it-IT" sz="2200" dirty="0" err="1" smtClean="0"/>
              <a:t>present</a:t>
            </a:r>
            <a:r>
              <a:rPr lang="it-IT" sz="2200" dirty="0" smtClean="0"/>
              <a:t> </a:t>
            </a:r>
            <a:r>
              <a:rPr lang="it-IT" sz="2200" dirty="0" err="1" smtClean="0"/>
              <a:t>commodity</a:t>
            </a:r>
            <a:r>
              <a:rPr lang="it-IT" sz="2200" dirty="0" smtClean="0"/>
              <a:t> price </a:t>
            </a:r>
            <a:r>
              <a:rPr lang="it-IT" sz="2200" dirty="0" err="1" smtClean="0"/>
              <a:t>indices</a:t>
            </a:r>
            <a:r>
              <a:rPr lang="it-IT" sz="2200" dirty="0" smtClean="0"/>
              <a:t> are </a:t>
            </a:r>
            <a:r>
              <a:rPr lang="it-IT" sz="2200" dirty="0" err="1" smtClean="0"/>
              <a:t>weighted</a:t>
            </a:r>
            <a:r>
              <a:rPr lang="it-IT" sz="2200" dirty="0" smtClean="0"/>
              <a:t> </a:t>
            </a:r>
            <a:r>
              <a:rPr lang="it-IT" sz="2200" dirty="0" err="1" smtClean="0"/>
              <a:t>by</a:t>
            </a:r>
            <a:r>
              <a:rPr lang="it-IT" sz="2200" dirty="0" smtClean="0"/>
              <a:t> the relative </a:t>
            </a:r>
            <a:r>
              <a:rPr lang="it-IT" sz="2200" dirty="0" err="1" smtClean="0"/>
              <a:t>importance</a:t>
            </a:r>
            <a:r>
              <a:rPr lang="it-IT" sz="2200" dirty="0" smtClean="0"/>
              <a:t> </a:t>
            </a:r>
            <a:r>
              <a:rPr lang="it-IT" sz="2200" dirty="0" err="1" smtClean="0"/>
              <a:t>of</a:t>
            </a:r>
            <a:r>
              <a:rPr lang="it-IT" sz="2200" dirty="0" smtClean="0"/>
              <a:t> the </a:t>
            </a:r>
            <a:r>
              <a:rPr lang="it-IT" sz="2200" dirty="0" err="1" smtClean="0"/>
              <a:t>components</a:t>
            </a:r>
            <a:r>
              <a:rPr lang="it-IT" sz="2200" dirty="0" smtClean="0"/>
              <a:t> </a:t>
            </a:r>
            <a:r>
              <a:rPr lang="it-IT" sz="2200" dirty="0" err="1" smtClean="0"/>
              <a:t>to</a:t>
            </a:r>
            <a:r>
              <a:rPr lang="it-IT" sz="2200" dirty="0" smtClean="0"/>
              <a:t> the "</a:t>
            </a:r>
            <a:r>
              <a:rPr lang="it-IT" sz="2200" dirty="0" err="1" smtClean="0"/>
              <a:t>all</a:t>
            </a:r>
            <a:r>
              <a:rPr lang="it-IT" sz="2200" dirty="0" smtClean="0"/>
              <a:t> in" </a:t>
            </a:r>
            <a:r>
              <a:rPr lang="it-IT" sz="2200" dirty="0" err="1" smtClean="0"/>
              <a:t>cost</a:t>
            </a:r>
            <a:r>
              <a:rPr lang="it-IT" sz="2200" dirty="0" smtClean="0"/>
              <a:t> </a:t>
            </a:r>
            <a:r>
              <a:rPr lang="it-IT" sz="2200" dirty="0" err="1" smtClean="0"/>
              <a:t>of</a:t>
            </a:r>
            <a:r>
              <a:rPr lang="it-IT" sz="2200" dirty="0" smtClean="0"/>
              <a:t> </a:t>
            </a:r>
            <a:r>
              <a:rPr lang="it-IT" sz="2200" dirty="0" err="1" smtClean="0"/>
              <a:t>an</a:t>
            </a:r>
            <a:r>
              <a:rPr lang="it-IT" sz="2200" dirty="0" smtClean="0"/>
              <a:t> </a:t>
            </a:r>
            <a:r>
              <a:rPr lang="it-IT" sz="2200" dirty="0" err="1" smtClean="0"/>
              <a:t>employee</a:t>
            </a:r>
            <a:r>
              <a:rPr lang="it-IT" sz="2200" dirty="0" smtClean="0"/>
              <a:t>.</a:t>
            </a:r>
          </a:p>
          <a:p>
            <a:pPr marL="271463" indent="-271463"/>
            <a:r>
              <a:rPr lang="it-IT" sz="2200" b="1" dirty="0" err="1" smtClean="0">
                <a:solidFill>
                  <a:srgbClr val="008000"/>
                </a:solidFill>
              </a:rPr>
              <a:t>Core</a:t>
            </a:r>
            <a:r>
              <a:rPr lang="it-IT" sz="2200" b="1" dirty="0" smtClean="0">
                <a:solidFill>
                  <a:srgbClr val="008000"/>
                </a:solidFill>
              </a:rPr>
              <a:t> price </a:t>
            </a:r>
            <a:r>
              <a:rPr lang="it-IT" sz="2200" b="1" dirty="0" err="1" smtClean="0">
                <a:solidFill>
                  <a:srgbClr val="008000"/>
                </a:solidFill>
              </a:rPr>
              <a:t>indices</a:t>
            </a:r>
            <a:r>
              <a:rPr lang="it-IT" sz="2200" dirty="0" smtClean="0"/>
              <a:t>: </a:t>
            </a:r>
            <a:r>
              <a:rPr lang="it-IT" sz="2200" dirty="0" err="1" smtClean="0"/>
              <a:t>because</a:t>
            </a:r>
            <a:r>
              <a:rPr lang="it-IT" sz="2200" dirty="0" smtClean="0"/>
              <a:t> </a:t>
            </a:r>
            <a:r>
              <a:rPr lang="it-IT" sz="2200" dirty="0" err="1" smtClean="0"/>
              <a:t>food</a:t>
            </a:r>
            <a:r>
              <a:rPr lang="it-IT" sz="2200" dirty="0" smtClean="0"/>
              <a:t> and oil </a:t>
            </a:r>
            <a:r>
              <a:rPr lang="it-IT" sz="2200" dirty="0" err="1" smtClean="0"/>
              <a:t>prices</a:t>
            </a:r>
            <a:r>
              <a:rPr lang="it-IT" sz="2200" dirty="0" smtClean="0"/>
              <a:t> can </a:t>
            </a:r>
            <a:r>
              <a:rPr lang="it-IT" sz="2200" dirty="0" err="1" smtClean="0"/>
              <a:t>change</a:t>
            </a:r>
            <a:r>
              <a:rPr lang="it-IT" sz="2200" dirty="0" smtClean="0"/>
              <a:t> </a:t>
            </a:r>
            <a:r>
              <a:rPr lang="it-IT" sz="2200" dirty="0" err="1" smtClean="0"/>
              <a:t>quickly</a:t>
            </a:r>
            <a:r>
              <a:rPr lang="it-IT" sz="2200" dirty="0" smtClean="0"/>
              <a:t> due </a:t>
            </a:r>
            <a:r>
              <a:rPr lang="it-IT" sz="2200" dirty="0" err="1" smtClean="0"/>
              <a:t>to</a:t>
            </a:r>
            <a:r>
              <a:rPr lang="it-IT" sz="2200" dirty="0" smtClean="0"/>
              <a:t> </a:t>
            </a:r>
            <a:r>
              <a:rPr lang="it-IT" sz="2200" dirty="0" err="1" smtClean="0"/>
              <a:t>changes</a:t>
            </a:r>
            <a:r>
              <a:rPr lang="it-IT" sz="2200" dirty="0" smtClean="0"/>
              <a:t> in </a:t>
            </a:r>
            <a:r>
              <a:rPr lang="it-IT" sz="2200" dirty="0" err="1" smtClean="0"/>
              <a:t>supply</a:t>
            </a:r>
            <a:r>
              <a:rPr lang="it-IT" sz="2200" dirty="0" smtClean="0"/>
              <a:t> and </a:t>
            </a:r>
            <a:r>
              <a:rPr lang="it-IT" sz="2200" dirty="0" err="1" smtClean="0"/>
              <a:t>demand</a:t>
            </a:r>
            <a:r>
              <a:rPr lang="it-IT" sz="2200" dirty="0" smtClean="0"/>
              <a:t> </a:t>
            </a:r>
            <a:r>
              <a:rPr lang="it-IT" sz="2200" dirty="0" err="1" smtClean="0"/>
              <a:t>conditions</a:t>
            </a:r>
            <a:r>
              <a:rPr lang="it-IT" sz="2200" dirty="0" smtClean="0"/>
              <a:t> in the </a:t>
            </a:r>
            <a:r>
              <a:rPr lang="it-IT" sz="2200" dirty="0" err="1" smtClean="0"/>
              <a:t>food</a:t>
            </a:r>
            <a:r>
              <a:rPr lang="it-IT" sz="2200" dirty="0" smtClean="0"/>
              <a:t> and oil </a:t>
            </a:r>
            <a:r>
              <a:rPr lang="it-IT" sz="2200" dirty="0" err="1" smtClean="0"/>
              <a:t>markets</a:t>
            </a:r>
            <a:r>
              <a:rPr lang="it-IT" sz="2200" dirty="0" smtClean="0"/>
              <a:t>, </a:t>
            </a:r>
            <a:r>
              <a:rPr lang="it-IT" sz="2200" dirty="0" err="1" smtClean="0"/>
              <a:t>it</a:t>
            </a:r>
            <a:r>
              <a:rPr lang="it-IT" sz="2200" dirty="0" smtClean="0"/>
              <a:t> can </a:t>
            </a:r>
            <a:r>
              <a:rPr lang="it-IT" sz="2200" dirty="0" err="1" smtClean="0"/>
              <a:t>be</a:t>
            </a:r>
            <a:r>
              <a:rPr lang="it-IT" sz="2200" dirty="0" smtClean="0"/>
              <a:t> </a:t>
            </a:r>
            <a:r>
              <a:rPr lang="it-IT" sz="2200" dirty="0" err="1" smtClean="0"/>
              <a:t>difficult</a:t>
            </a:r>
            <a:r>
              <a:rPr lang="it-IT" sz="2200" dirty="0" smtClean="0"/>
              <a:t> </a:t>
            </a:r>
            <a:r>
              <a:rPr lang="it-IT" sz="2200" dirty="0" err="1" smtClean="0"/>
              <a:t>to</a:t>
            </a:r>
            <a:r>
              <a:rPr lang="it-IT" sz="2200" dirty="0" smtClean="0"/>
              <a:t> </a:t>
            </a:r>
            <a:r>
              <a:rPr lang="it-IT" sz="2200" dirty="0" err="1" smtClean="0"/>
              <a:t>detect</a:t>
            </a:r>
            <a:r>
              <a:rPr lang="it-IT" sz="2200" dirty="0" smtClean="0"/>
              <a:t> the long </a:t>
            </a:r>
            <a:r>
              <a:rPr lang="it-IT" sz="2200" dirty="0" err="1" smtClean="0"/>
              <a:t>run</a:t>
            </a:r>
            <a:r>
              <a:rPr lang="it-IT" sz="2200" dirty="0" smtClean="0"/>
              <a:t> trend in price </a:t>
            </a:r>
            <a:r>
              <a:rPr lang="it-IT" sz="2200" dirty="0" err="1" smtClean="0"/>
              <a:t>levels</a:t>
            </a:r>
            <a:r>
              <a:rPr lang="it-IT" sz="2200" dirty="0" smtClean="0"/>
              <a:t> </a:t>
            </a:r>
            <a:r>
              <a:rPr lang="it-IT" sz="2200" dirty="0" err="1" smtClean="0"/>
              <a:t>when</a:t>
            </a:r>
            <a:r>
              <a:rPr lang="it-IT" sz="2200" dirty="0" smtClean="0"/>
              <a:t> </a:t>
            </a:r>
            <a:r>
              <a:rPr lang="it-IT" sz="2200" dirty="0" err="1" smtClean="0"/>
              <a:t>those</a:t>
            </a:r>
            <a:r>
              <a:rPr lang="it-IT" sz="2200" dirty="0" smtClean="0"/>
              <a:t> </a:t>
            </a:r>
            <a:r>
              <a:rPr lang="it-IT" sz="2200" dirty="0" err="1" smtClean="0"/>
              <a:t>prices</a:t>
            </a:r>
            <a:r>
              <a:rPr lang="it-IT" sz="2200" dirty="0" smtClean="0"/>
              <a:t> are </a:t>
            </a:r>
            <a:r>
              <a:rPr lang="it-IT" sz="2200" dirty="0" err="1" smtClean="0"/>
              <a:t>included</a:t>
            </a:r>
            <a:r>
              <a:rPr lang="it-IT" sz="2200" dirty="0" smtClean="0"/>
              <a:t>. </a:t>
            </a:r>
            <a:r>
              <a:rPr lang="it-IT" sz="2200" dirty="0" err="1" smtClean="0"/>
              <a:t>Therefore</a:t>
            </a:r>
            <a:r>
              <a:rPr lang="it-IT" sz="2200" dirty="0" smtClean="0"/>
              <a:t> </a:t>
            </a:r>
            <a:r>
              <a:rPr lang="it-IT" sz="2200" dirty="0" err="1" smtClean="0"/>
              <a:t>most</a:t>
            </a:r>
            <a:r>
              <a:rPr lang="it-IT" sz="2200" dirty="0" smtClean="0"/>
              <a:t> </a:t>
            </a:r>
            <a:r>
              <a:rPr lang="it-IT" sz="2200" dirty="0" err="1" smtClean="0"/>
              <a:t>statistical</a:t>
            </a:r>
            <a:r>
              <a:rPr lang="it-IT" sz="2200" dirty="0" smtClean="0"/>
              <a:t> </a:t>
            </a:r>
            <a:r>
              <a:rPr lang="it-IT" sz="2200" dirty="0" err="1" smtClean="0"/>
              <a:t>agencies</a:t>
            </a:r>
            <a:r>
              <a:rPr lang="it-IT" sz="2200" dirty="0" smtClean="0"/>
              <a:t> </a:t>
            </a:r>
            <a:r>
              <a:rPr lang="it-IT" sz="2200" dirty="0" err="1" smtClean="0"/>
              <a:t>also</a:t>
            </a:r>
            <a:r>
              <a:rPr lang="it-IT" sz="2200" dirty="0" smtClean="0"/>
              <a:t> report a </a:t>
            </a:r>
            <a:r>
              <a:rPr lang="it-IT" sz="2200" dirty="0" err="1" smtClean="0"/>
              <a:t>measure</a:t>
            </a:r>
            <a:r>
              <a:rPr lang="it-IT" sz="2200" dirty="0" smtClean="0"/>
              <a:t> </a:t>
            </a:r>
            <a:r>
              <a:rPr lang="it-IT" sz="2200" dirty="0" err="1" smtClean="0"/>
              <a:t>of</a:t>
            </a:r>
            <a:r>
              <a:rPr lang="it-IT" sz="2200" dirty="0" smtClean="0"/>
              <a:t> '</a:t>
            </a:r>
            <a:r>
              <a:rPr lang="it-IT" sz="2200" dirty="0" err="1" smtClean="0"/>
              <a:t>core</a:t>
            </a:r>
            <a:r>
              <a:rPr lang="it-IT" sz="2200" dirty="0" smtClean="0"/>
              <a:t> </a:t>
            </a:r>
            <a:r>
              <a:rPr lang="it-IT" sz="2200" dirty="0" err="1" smtClean="0"/>
              <a:t>inflation</a:t>
            </a:r>
            <a:r>
              <a:rPr lang="it-IT" sz="2200" dirty="0" smtClean="0"/>
              <a:t>', </a:t>
            </a:r>
            <a:r>
              <a:rPr lang="it-IT" sz="2200" dirty="0" err="1" smtClean="0"/>
              <a:t>which</a:t>
            </a:r>
            <a:r>
              <a:rPr lang="it-IT" sz="2200" dirty="0" smtClean="0"/>
              <a:t> </a:t>
            </a:r>
            <a:r>
              <a:rPr lang="it-IT" sz="2200" dirty="0" err="1" smtClean="0"/>
              <a:t>removes</a:t>
            </a:r>
            <a:r>
              <a:rPr lang="it-IT" sz="2200" dirty="0" smtClean="0"/>
              <a:t> the </a:t>
            </a:r>
            <a:r>
              <a:rPr lang="it-IT" sz="2200" dirty="0" err="1" smtClean="0"/>
              <a:t>most</a:t>
            </a:r>
            <a:r>
              <a:rPr lang="it-IT" sz="2200" dirty="0" smtClean="0"/>
              <a:t> volatile </a:t>
            </a:r>
            <a:r>
              <a:rPr lang="it-IT" sz="2200" dirty="0" err="1" smtClean="0"/>
              <a:t>components</a:t>
            </a:r>
            <a:r>
              <a:rPr lang="it-IT" sz="2200" dirty="0" smtClean="0"/>
              <a:t> (</a:t>
            </a:r>
            <a:r>
              <a:rPr lang="it-IT" sz="2200" dirty="0" err="1" smtClean="0"/>
              <a:t>such</a:t>
            </a:r>
            <a:r>
              <a:rPr lang="it-IT" sz="2200" dirty="0" smtClean="0"/>
              <a:t> </a:t>
            </a:r>
            <a:r>
              <a:rPr lang="it-IT" sz="2200" dirty="0" err="1" smtClean="0"/>
              <a:t>as</a:t>
            </a:r>
            <a:r>
              <a:rPr lang="it-IT" sz="2200" dirty="0" smtClean="0"/>
              <a:t> </a:t>
            </a:r>
            <a:r>
              <a:rPr lang="it-IT" sz="2200" dirty="0" err="1" smtClean="0"/>
              <a:t>food</a:t>
            </a:r>
            <a:r>
              <a:rPr lang="it-IT" sz="2200" dirty="0" smtClean="0"/>
              <a:t> and oil) </a:t>
            </a:r>
            <a:r>
              <a:rPr lang="it-IT" sz="2200" dirty="0" err="1" smtClean="0"/>
              <a:t>from</a:t>
            </a:r>
            <a:r>
              <a:rPr lang="it-IT" sz="2200" dirty="0" smtClean="0"/>
              <a:t> a </a:t>
            </a:r>
            <a:r>
              <a:rPr lang="it-IT" sz="2200" dirty="0" err="1" smtClean="0"/>
              <a:t>broad</a:t>
            </a:r>
            <a:r>
              <a:rPr lang="it-IT" sz="2200" dirty="0" smtClean="0"/>
              <a:t> price </a:t>
            </a:r>
            <a:r>
              <a:rPr lang="it-IT" sz="2200" dirty="0" err="1" smtClean="0"/>
              <a:t>index</a:t>
            </a:r>
            <a:r>
              <a:rPr lang="it-IT" sz="2200" dirty="0" smtClean="0"/>
              <a:t> </a:t>
            </a:r>
            <a:r>
              <a:rPr lang="it-IT" sz="2200" dirty="0" err="1" smtClean="0"/>
              <a:t>like</a:t>
            </a:r>
            <a:r>
              <a:rPr lang="it-IT" sz="2200" dirty="0" smtClean="0"/>
              <a:t> the CPI.</a:t>
            </a:r>
          </a:p>
          <a:p>
            <a:pPr marL="271463" indent="-271463"/>
            <a:r>
              <a:rPr lang="it-IT" sz="2200" b="1" dirty="0" smtClean="0">
                <a:solidFill>
                  <a:srgbClr val="008000"/>
                </a:solidFill>
              </a:rPr>
              <a:t>GDP </a:t>
            </a:r>
            <a:r>
              <a:rPr lang="it-IT" sz="2200" b="1" dirty="0" err="1" smtClean="0">
                <a:solidFill>
                  <a:srgbClr val="008000"/>
                </a:solidFill>
              </a:rPr>
              <a:t>deflator</a:t>
            </a:r>
            <a:r>
              <a:rPr lang="it-IT" sz="2200" b="1" dirty="0" smtClean="0">
                <a:solidFill>
                  <a:srgbClr val="008000"/>
                </a:solidFill>
              </a:rPr>
              <a:t> </a:t>
            </a:r>
            <a:r>
              <a:rPr lang="it-IT" sz="2200" dirty="0" err="1" smtClean="0"/>
              <a:t>is</a:t>
            </a:r>
            <a:r>
              <a:rPr lang="it-IT" sz="2200" dirty="0" smtClean="0"/>
              <a:t> a </a:t>
            </a:r>
            <a:r>
              <a:rPr lang="it-IT" sz="2200" dirty="0" err="1" smtClean="0"/>
              <a:t>measure</a:t>
            </a:r>
            <a:r>
              <a:rPr lang="it-IT" sz="2200" dirty="0" smtClean="0"/>
              <a:t> </a:t>
            </a:r>
            <a:r>
              <a:rPr lang="it-IT" sz="2200" dirty="0" err="1" smtClean="0"/>
              <a:t>of</a:t>
            </a:r>
            <a:r>
              <a:rPr lang="it-IT" sz="2200" dirty="0" smtClean="0"/>
              <a:t> the price </a:t>
            </a:r>
            <a:r>
              <a:rPr lang="it-IT" sz="2200" dirty="0" err="1" smtClean="0"/>
              <a:t>of</a:t>
            </a:r>
            <a:r>
              <a:rPr lang="it-IT" sz="2200" dirty="0" smtClean="0"/>
              <a:t> </a:t>
            </a:r>
            <a:r>
              <a:rPr lang="it-IT" sz="2200" dirty="0" err="1" smtClean="0"/>
              <a:t>all</a:t>
            </a:r>
            <a:r>
              <a:rPr lang="it-IT" sz="2200" dirty="0" smtClean="0"/>
              <a:t> the </a:t>
            </a:r>
            <a:r>
              <a:rPr lang="it-IT" sz="2200" dirty="0" err="1" smtClean="0"/>
              <a:t>goods</a:t>
            </a:r>
            <a:r>
              <a:rPr lang="it-IT" sz="2200" dirty="0" smtClean="0"/>
              <a:t> and </a:t>
            </a:r>
            <a:r>
              <a:rPr lang="it-IT" sz="2200" dirty="0" err="1" smtClean="0"/>
              <a:t>services</a:t>
            </a:r>
            <a:r>
              <a:rPr lang="it-IT" sz="2200" dirty="0" smtClean="0"/>
              <a:t> </a:t>
            </a:r>
            <a:r>
              <a:rPr lang="it-IT" sz="2200" dirty="0" err="1" smtClean="0"/>
              <a:t>included</a:t>
            </a:r>
            <a:r>
              <a:rPr lang="it-IT" sz="2200" dirty="0" smtClean="0"/>
              <a:t> in </a:t>
            </a:r>
            <a:r>
              <a:rPr lang="it-IT" sz="2200" dirty="0" err="1" smtClean="0"/>
              <a:t>gross</a:t>
            </a:r>
            <a:r>
              <a:rPr lang="it-IT" sz="2200" dirty="0" smtClean="0"/>
              <a:t> </a:t>
            </a:r>
            <a:r>
              <a:rPr lang="it-IT" sz="2200" dirty="0" err="1" smtClean="0"/>
              <a:t>domestic</a:t>
            </a:r>
            <a:r>
              <a:rPr lang="it-IT" sz="2200" dirty="0" smtClean="0"/>
              <a:t> </a:t>
            </a:r>
            <a:r>
              <a:rPr lang="it-IT" sz="2200" dirty="0" err="1" smtClean="0"/>
              <a:t>product</a:t>
            </a:r>
            <a:r>
              <a:rPr lang="it-IT" sz="2200" dirty="0" smtClean="0"/>
              <a:t> (GDP). </a:t>
            </a:r>
            <a:r>
              <a:rPr lang="it-IT" sz="2200" dirty="0" err="1" smtClean="0"/>
              <a:t>It</a:t>
            </a:r>
            <a:r>
              <a:rPr lang="it-IT" sz="2200" dirty="0" smtClean="0"/>
              <a:t> </a:t>
            </a:r>
            <a:r>
              <a:rPr lang="it-IT" sz="2200" dirty="0" err="1" smtClean="0"/>
              <a:t>is</a:t>
            </a:r>
            <a:r>
              <a:rPr lang="it-IT" sz="2200" dirty="0" smtClean="0"/>
              <a:t>: </a:t>
            </a:r>
            <a:r>
              <a:rPr lang="it-IT" sz="2200" dirty="0" err="1" smtClean="0"/>
              <a:t>nominal</a:t>
            </a:r>
            <a:r>
              <a:rPr lang="it-IT" sz="2200" dirty="0" smtClean="0"/>
              <a:t> GDP </a:t>
            </a:r>
            <a:r>
              <a:rPr lang="it-IT" sz="2200" dirty="0" err="1" smtClean="0"/>
              <a:t>measure</a:t>
            </a:r>
            <a:r>
              <a:rPr lang="it-IT" sz="2200" dirty="0" smtClean="0"/>
              <a:t> </a:t>
            </a:r>
            <a:r>
              <a:rPr lang="it-IT" sz="2200" dirty="0" err="1" smtClean="0"/>
              <a:t>divided</a:t>
            </a:r>
            <a:r>
              <a:rPr lang="it-IT" sz="2200" dirty="0" smtClean="0"/>
              <a:t> </a:t>
            </a:r>
            <a:r>
              <a:rPr lang="it-IT" sz="2200" dirty="0" err="1" smtClean="0"/>
              <a:t>by</a:t>
            </a:r>
            <a:r>
              <a:rPr lang="it-IT" sz="2200" dirty="0" smtClean="0"/>
              <a:t> </a:t>
            </a:r>
            <a:r>
              <a:rPr lang="it-IT" sz="2200" dirty="0" err="1" smtClean="0"/>
              <a:t>its</a:t>
            </a:r>
            <a:r>
              <a:rPr lang="it-IT" sz="2200" dirty="0" smtClean="0"/>
              <a:t> </a:t>
            </a:r>
            <a:r>
              <a:rPr lang="it-IT" sz="2200" dirty="0" err="1" smtClean="0"/>
              <a:t>real</a:t>
            </a:r>
            <a:r>
              <a:rPr lang="it-IT" sz="2200" dirty="0" smtClean="0"/>
              <a:t> GDP </a:t>
            </a:r>
            <a:r>
              <a:rPr lang="it-IT" sz="2200" dirty="0" err="1" smtClean="0"/>
              <a:t>measure</a:t>
            </a:r>
            <a:r>
              <a:rPr lang="it-IT" sz="2200" dirty="0" smtClean="0"/>
              <a:t>. </a:t>
            </a:r>
          </a:p>
          <a:p>
            <a:pPr marL="0" indent="0">
              <a:buNone/>
            </a:pPr>
            <a:endParaRPr lang="it-IT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 of Trade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3913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/>
              <a:t>The </a:t>
            </a:r>
            <a:r>
              <a:rPr lang="it-IT" dirty="0" err="1" smtClean="0"/>
              <a:t>balance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trade</a:t>
            </a:r>
            <a:r>
              <a:rPr lang="it-IT" dirty="0" smtClean="0"/>
              <a:t> (or net </a:t>
            </a:r>
            <a:r>
              <a:rPr lang="it-IT" dirty="0" err="1" smtClean="0"/>
              <a:t>exports</a:t>
            </a:r>
            <a:r>
              <a:rPr lang="it-IT" dirty="0" smtClean="0"/>
              <a:t>)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difference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the </a:t>
            </a:r>
            <a:r>
              <a:rPr lang="it-IT" dirty="0" err="1" smtClean="0"/>
              <a:t>monetary</a:t>
            </a:r>
            <a:r>
              <a:rPr lang="it-IT" dirty="0" smtClean="0"/>
              <a:t> </a:t>
            </a:r>
            <a:r>
              <a:rPr lang="it-IT" dirty="0" err="1" smtClean="0"/>
              <a:t>value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exports</a:t>
            </a:r>
            <a:r>
              <a:rPr lang="it-IT" dirty="0" smtClean="0"/>
              <a:t> and </a:t>
            </a:r>
            <a:r>
              <a:rPr lang="it-IT" dirty="0" err="1" smtClean="0"/>
              <a:t>imports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output in </a:t>
            </a:r>
            <a:r>
              <a:rPr lang="it-IT" dirty="0" err="1" smtClean="0"/>
              <a:t>an</a:t>
            </a:r>
            <a:r>
              <a:rPr lang="it-IT" dirty="0" smtClean="0"/>
              <a:t> economy </a:t>
            </a:r>
            <a:r>
              <a:rPr lang="it-IT" dirty="0" err="1" smtClean="0"/>
              <a:t>over</a:t>
            </a:r>
            <a:r>
              <a:rPr lang="it-IT" dirty="0" smtClean="0"/>
              <a:t> a </a:t>
            </a:r>
            <a:r>
              <a:rPr lang="it-IT" dirty="0" err="1" smtClean="0"/>
              <a:t>certain</a:t>
            </a:r>
            <a:r>
              <a:rPr lang="it-IT" dirty="0" smtClean="0"/>
              <a:t> </a:t>
            </a:r>
            <a:r>
              <a:rPr lang="it-IT" dirty="0" err="1" smtClean="0"/>
              <a:t>period</a:t>
            </a:r>
            <a:r>
              <a:rPr lang="it-IT" dirty="0" smtClean="0"/>
              <a:t>.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relationship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a </a:t>
            </a:r>
            <a:r>
              <a:rPr lang="it-IT" dirty="0" err="1" smtClean="0"/>
              <a:t>nation</a:t>
            </a:r>
            <a:r>
              <a:rPr lang="it-IT" dirty="0" smtClean="0"/>
              <a:t>'</a:t>
            </a:r>
            <a:r>
              <a:rPr lang="it-IT" dirty="0" err="1" smtClean="0"/>
              <a:t>s</a:t>
            </a:r>
            <a:r>
              <a:rPr lang="it-IT" dirty="0" smtClean="0"/>
              <a:t> </a:t>
            </a:r>
            <a:r>
              <a:rPr lang="it-IT" dirty="0" err="1" smtClean="0"/>
              <a:t>imports</a:t>
            </a:r>
            <a:r>
              <a:rPr lang="it-IT" dirty="0" smtClean="0"/>
              <a:t> and </a:t>
            </a:r>
            <a:r>
              <a:rPr lang="it-IT" dirty="0" err="1" smtClean="0"/>
              <a:t>exports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r>
              <a:rPr lang="it-IT" dirty="0" smtClean="0"/>
              <a:t>A positive </a:t>
            </a:r>
            <a:r>
              <a:rPr lang="it-IT" dirty="0" err="1" smtClean="0"/>
              <a:t>balance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known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trade</a:t>
            </a:r>
            <a:r>
              <a:rPr lang="it-IT" dirty="0" smtClean="0"/>
              <a:t> surplus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consists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exporting</a:t>
            </a:r>
            <a:r>
              <a:rPr lang="it-IT" dirty="0" smtClean="0"/>
              <a:t> more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imported</a:t>
            </a:r>
            <a:r>
              <a:rPr lang="it-IT" dirty="0" smtClean="0"/>
              <a:t>; a negative </a:t>
            </a:r>
            <a:r>
              <a:rPr lang="it-IT" dirty="0" err="1" smtClean="0"/>
              <a:t>balance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referred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trade</a:t>
            </a:r>
            <a:r>
              <a:rPr lang="it-IT" dirty="0" smtClean="0"/>
              <a:t> deficit or, </a:t>
            </a:r>
            <a:r>
              <a:rPr lang="it-IT" dirty="0" err="1" smtClean="0"/>
              <a:t>informally</a:t>
            </a:r>
            <a:r>
              <a:rPr lang="it-IT" dirty="0" smtClean="0"/>
              <a:t>, a </a:t>
            </a:r>
            <a:r>
              <a:rPr lang="it-IT" dirty="0" err="1" smtClean="0"/>
              <a:t>trade</a:t>
            </a:r>
            <a:r>
              <a:rPr lang="it-IT" dirty="0" smtClean="0"/>
              <a:t> gap. </a:t>
            </a:r>
          </a:p>
          <a:p>
            <a:pPr marL="0" indent="0">
              <a:buNone/>
            </a:pPr>
            <a:r>
              <a:rPr lang="it-IT" dirty="0" smtClean="0"/>
              <a:t>The </a:t>
            </a:r>
            <a:r>
              <a:rPr lang="it-IT" dirty="0" err="1" smtClean="0"/>
              <a:t>balance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trade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sometimes</a:t>
            </a:r>
            <a:r>
              <a:rPr lang="it-IT" dirty="0" smtClean="0"/>
              <a:t> </a:t>
            </a:r>
            <a:r>
              <a:rPr lang="it-IT" dirty="0" err="1" smtClean="0"/>
              <a:t>divided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a </a:t>
            </a:r>
            <a:r>
              <a:rPr lang="it-IT" dirty="0" err="1" smtClean="0"/>
              <a:t>goods</a:t>
            </a:r>
            <a:r>
              <a:rPr lang="it-IT" dirty="0" smtClean="0"/>
              <a:t> and a </a:t>
            </a:r>
            <a:r>
              <a:rPr lang="it-IT" dirty="0" err="1" smtClean="0"/>
              <a:t>services</a:t>
            </a:r>
            <a:r>
              <a:rPr lang="it-IT" dirty="0" smtClean="0"/>
              <a:t> </a:t>
            </a:r>
            <a:r>
              <a:rPr lang="it-IT" dirty="0" err="1" smtClean="0"/>
              <a:t>balance</a:t>
            </a:r>
            <a:r>
              <a:rPr lang="it-IT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1163"/>
            <a:ext cx="9144000" cy="4165600"/>
          </a:xfrm>
          <a:prstGeom prst="rect">
            <a:avLst/>
          </a:prstGeom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World Balance of Trade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balane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trade</a:t>
            </a:r>
            <a:r>
              <a:rPr lang="it-IT" dirty="0" smtClean="0"/>
              <a:t> in surplus or deficit?</a:t>
            </a:r>
          </a:p>
          <a:p>
            <a:r>
              <a:rPr lang="it-IT" dirty="0" err="1" smtClean="0"/>
              <a:t>What</a:t>
            </a:r>
            <a:r>
              <a:rPr lang="it-IT" dirty="0" smtClean="0"/>
              <a:t> are the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reasons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surplus/deficit (</a:t>
            </a:r>
            <a:r>
              <a:rPr lang="it-IT" dirty="0" err="1" smtClean="0"/>
              <a:t>geographical</a:t>
            </a:r>
            <a:r>
              <a:rPr lang="it-IT" dirty="0" smtClean="0"/>
              <a:t> and </a:t>
            </a:r>
            <a:r>
              <a:rPr lang="it-IT" dirty="0" err="1" smtClean="0"/>
              <a:t>sector</a:t>
            </a:r>
            <a:r>
              <a:rPr lang="it-IT" dirty="0" smtClean="0"/>
              <a:t> </a:t>
            </a:r>
            <a:r>
              <a:rPr lang="it-IT" dirty="0" err="1" smtClean="0"/>
              <a:t>analysis</a:t>
            </a:r>
            <a:r>
              <a:rPr lang="it-IT" dirty="0" smtClean="0"/>
              <a:t>)?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8779"/>
            <a:ext cx="8229600" cy="1143000"/>
          </a:xfrm>
        </p:spPr>
        <p:txBody>
          <a:bodyPr/>
          <a:lstStyle/>
          <a:p>
            <a:r>
              <a:rPr lang="en-US" dirty="0" smtClean="0"/>
              <a:t>FDI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00349"/>
            <a:ext cx="8686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700" dirty="0" err="1" smtClean="0"/>
              <a:t>Foreign</a:t>
            </a:r>
            <a:r>
              <a:rPr lang="it-IT" sz="2700" dirty="0" smtClean="0"/>
              <a:t> </a:t>
            </a:r>
            <a:r>
              <a:rPr lang="it-IT" sz="2700" dirty="0" err="1" smtClean="0"/>
              <a:t>direct</a:t>
            </a:r>
            <a:r>
              <a:rPr lang="it-IT" sz="2700" dirty="0" smtClean="0"/>
              <a:t> </a:t>
            </a:r>
            <a:r>
              <a:rPr lang="it-IT" sz="2700" dirty="0" err="1" smtClean="0"/>
              <a:t>investment</a:t>
            </a:r>
            <a:r>
              <a:rPr lang="it-IT" sz="2700" dirty="0" smtClean="0"/>
              <a:t> (FDI) </a:t>
            </a:r>
            <a:r>
              <a:rPr lang="it-IT" sz="2700" dirty="0" err="1" smtClean="0"/>
              <a:t>refers</a:t>
            </a:r>
            <a:r>
              <a:rPr lang="it-IT" sz="2700" dirty="0" smtClean="0"/>
              <a:t> </a:t>
            </a:r>
            <a:r>
              <a:rPr lang="it-IT" sz="2700" dirty="0" err="1" smtClean="0"/>
              <a:t>to</a:t>
            </a:r>
            <a:r>
              <a:rPr lang="it-IT" sz="2700" dirty="0" smtClean="0"/>
              <a:t> the net </a:t>
            </a:r>
            <a:r>
              <a:rPr lang="it-IT" sz="2700" dirty="0" err="1" smtClean="0"/>
              <a:t>inflows</a:t>
            </a:r>
            <a:r>
              <a:rPr lang="it-IT" sz="2700" dirty="0" smtClean="0"/>
              <a:t> </a:t>
            </a:r>
            <a:r>
              <a:rPr lang="it-IT" sz="2700" dirty="0" err="1" smtClean="0"/>
              <a:t>of</a:t>
            </a:r>
            <a:r>
              <a:rPr lang="it-IT" sz="2700" dirty="0" smtClean="0"/>
              <a:t> </a:t>
            </a:r>
            <a:r>
              <a:rPr lang="it-IT" sz="2700" dirty="0" err="1" smtClean="0"/>
              <a:t>investment</a:t>
            </a:r>
            <a:r>
              <a:rPr lang="it-IT" sz="2700" dirty="0" smtClean="0"/>
              <a:t>  </a:t>
            </a:r>
            <a:r>
              <a:rPr lang="it-IT" sz="2700" dirty="0" err="1" smtClean="0"/>
              <a:t>to</a:t>
            </a:r>
            <a:r>
              <a:rPr lang="it-IT" sz="2700" dirty="0" smtClean="0"/>
              <a:t> </a:t>
            </a:r>
            <a:r>
              <a:rPr lang="it-IT" sz="2700" dirty="0" err="1" smtClean="0"/>
              <a:t>acquire</a:t>
            </a:r>
            <a:r>
              <a:rPr lang="it-IT" sz="2700" dirty="0" smtClean="0"/>
              <a:t> a </a:t>
            </a:r>
            <a:r>
              <a:rPr lang="it-IT" sz="2700" dirty="0" err="1" smtClean="0"/>
              <a:t>lasting</a:t>
            </a:r>
            <a:r>
              <a:rPr lang="it-IT" sz="2700" dirty="0" smtClean="0"/>
              <a:t> management interest (10 </a:t>
            </a:r>
            <a:r>
              <a:rPr lang="it-IT" sz="2700" dirty="0" err="1" smtClean="0"/>
              <a:t>percent</a:t>
            </a:r>
            <a:r>
              <a:rPr lang="it-IT" sz="2700" dirty="0" smtClean="0"/>
              <a:t> or more </a:t>
            </a:r>
            <a:r>
              <a:rPr lang="it-IT" sz="2700" dirty="0" err="1" smtClean="0"/>
              <a:t>of</a:t>
            </a:r>
            <a:r>
              <a:rPr lang="it-IT" sz="2700" dirty="0" smtClean="0"/>
              <a:t> </a:t>
            </a:r>
            <a:r>
              <a:rPr lang="it-IT" sz="2700" dirty="0" err="1" smtClean="0"/>
              <a:t>voting</a:t>
            </a:r>
            <a:r>
              <a:rPr lang="it-IT" sz="2700" dirty="0" smtClean="0"/>
              <a:t> stock) in </a:t>
            </a:r>
            <a:r>
              <a:rPr lang="it-IT" sz="2700" dirty="0" err="1" smtClean="0"/>
              <a:t>an</a:t>
            </a:r>
            <a:r>
              <a:rPr lang="it-IT" sz="2700" dirty="0" smtClean="0"/>
              <a:t> </a:t>
            </a:r>
            <a:r>
              <a:rPr lang="it-IT" sz="2700" dirty="0" err="1" smtClean="0"/>
              <a:t>enterprise</a:t>
            </a:r>
            <a:r>
              <a:rPr lang="it-IT" sz="2700" dirty="0" smtClean="0"/>
              <a:t> </a:t>
            </a:r>
            <a:r>
              <a:rPr lang="it-IT" sz="2700" dirty="0" err="1" smtClean="0"/>
              <a:t>operating</a:t>
            </a:r>
            <a:r>
              <a:rPr lang="it-IT" sz="2700" dirty="0" smtClean="0"/>
              <a:t> in </a:t>
            </a:r>
            <a:r>
              <a:rPr lang="it-IT" sz="2700" dirty="0" err="1" smtClean="0"/>
              <a:t>an</a:t>
            </a:r>
            <a:r>
              <a:rPr lang="it-IT" sz="2700" dirty="0" smtClean="0"/>
              <a:t> economy </a:t>
            </a:r>
            <a:r>
              <a:rPr lang="it-IT" sz="2700" dirty="0" err="1" smtClean="0"/>
              <a:t>other</a:t>
            </a:r>
            <a:r>
              <a:rPr lang="it-IT" sz="2700" dirty="0" smtClean="0"/>
              <a:t> </a:t>
            </a:r>
            <a:r>
              <a:rPr lang="it-IT" sz="2700" dirty="0" err="1" smtClean="0"/>
              <a:t>than</a:t>
            </a:r>
            <a:r>
              <a:rPr lang="it-IT" sz="2700" dirty="0" smtClean="0"/>
              <a:t> </a:t>
            </a:r>
            <a:r>
              <a:rPr lang="it-IT" sz="2700" dirty="0" err="1" smtClean="0"/>
              <a:t>that</a:t>
            </a:r>
            <a:r>
              <a:rPr lang="it-IT" sz="2700" dirty="0" smtClean="0"/>
              <a:t> </a:t>
            </a:r>
            <a:r>
              <a:rPr lang="it-IT" sz="2700" dirty="0" err="1" smtClean="0"/>
              <a:t>of</a:t>
            </a:r>
            <a:r>
              <a:rPr lang="it-IT" sz="2700" dirty="0" smtClean="0"/>
              <a:t> the </a:t>
            </a:r>
            <a:r>
              <a:rPr lang="it-IT" sz="2700" dirty="0" err="1" smtClean="0"/>
              <a:t>investor</a:t>
            </a:r>
            <a:r>
              <a:rPr lang="it-IT" sz="2700" dirty="0" smtClean="0"/>
              <a:t>. </a:t>
            </a:r>
          </a:p>
          <a:p>
            <a:pPr marL="0" indent="0">
              <a:buNone/>
            </a:pPr>
            <a:r>
              <a:rPr lang="it-IT" sz="2700" dirty="0" err="1" smtClean="0"/>
              <a:t>It</a:t>
            </a:r>
            <a:r>
              <a:rPr lang="it-IT" sz="2700" dirty="0" smtClean="0"/>
              <a:t> </a:t>
            </a:r>
            <a:r>
              <a:rPr lang="it-IT" sz="2700" dirty="0" err="1" smtClean="0"/>
              <a:t>usually</a:t>
            </a:r>
            <a:r>
              <a:rPr lang="it-IT" sz="2700" dirty="0" smtClean="0"/>
              <a:t> </a:t>
            </a:r>
            <a:r>
              <a:rPr lang="it-IT" sz="2700" dirty="0" err="1" smtClean="0"/>
              <a:t>involves</a:t>
            </a:r>
            <a:r>
              <a:rPr lang="it-IT" sz="2700" dirty="0" smtClean="0"/>
              <a:t> </a:t>
            </a:r>
            <a:r>
              <a:rPr lang="it-IT" sz="2700" dirty="0" err="1" smtClean="0"/>
              <a:t>participation</a:t>
            </a:r>
            <a:r>
              <a:rPr lang="it-IT" sz="2700" dirty="0" smtClean="0"/>
              <a:t> in management, joint-venture, transfer </a:t>
            </a:r>
            <a:r>
              <a:rPr lang="it-IT" sz="2700" dirty="0" err="1" smtClean="0"/>
              <a:t>of</a:t>
            </a:r>
            <a:r>
              <a:rPr lang="it-IT" sz="2700" dirty="0" smtClean="0"/>
              <a:t> </a:t>
            </a:r>
            <a:r>
              <a:rPr lang="it-IT" sz="2700" dirty="0" err="1" smtClean="0"/>
              <a:t>technology</a:t>
            </a:r>
            <a:r>
              <a:rPr lang="it-IT" sz="2700" dirty="0" smtClean="0"/>
              <a:t> and expertise.</a:t>
            </a:r>
          </a:p>
          <a:p>
            <a:pPr marL="0" indent="0">
              <a:buNone/>
            </a:pPr>
            <a:r>
              <a:rPr lang="it-IT" sz="2700" dirty="0" err="1" smtClean="0"/>
              <a:t>There</a:t>
            </a:r>
            <a:r>
              <a:rPr lang="it-IT" sz="2700" dirty="0" smtClean="0"/>
              <a:t> are </a:t>
            </a:r>
            <a:r>
              <a:rPr lang="it-IT" sz="2700" dirty="0" err="1" smtClean="0"/>
              <a:t>two</a:t>
            </a:r>
            <a:r>
              <a:rPr lang="it-IT" sz="2700" dirty="0" smtClean="0"/>
              <a:t> </a:t>
            </a:r>
            <a:r>
              <a:rPr lang="it-IT" sz="2700" dirty="0" err="1" smtClean="0"/>
              <a:t>types</a:t>
            </a:r>
            <a:r>
              <a:rPr lang="it-IT" sz="2700" dirty="0" smtClean="0"/>
              <a:t> </a:t>
            </a:r>
            <a:r>
              <a:rPr lang="it-IT" sz="2700" dirty="0" err="1" smtClean="0"/>
              <a:t>of</a:t>
            </a:r>
            <a:r>
              <a:rPr lang="it-IT" sz="2700" dirty="0" smtClean="0"/>
              <a:t> FDI: </a:t>
            </a:r>
          </a:p>
          <a:p>
            <a:pPr marL="0" indent="0"/>
            <a:r>
              <a:rPr lang="it-IT" sz="2700" dirty="0" smtClean="0"/>
              <a:t> </a:t>
            </a:r>
            <a:r>
              <a:rPr lang="it-IT" sz="2700" dirty="0" err="1" smtClean="0"/>
              <a:t>inward</a:t>
            </a:r>
            <a:r>
              <a:rPr lang="it-IT" sz="2700" dirty="0" smtClean="0"/>
              <a:t> </a:t>
            </a:r>
            <a:r>
              <a:rPr lang="it-IT" sz="2700" dirty="0" err="1" smtClean="0"/>
              <a:t>foreign</a:t>
            </a:r>
            <a:r>
              <a:rPr lang="it-IT" sz="2700" dirty="0" smtClean="0"/>
              <a:t> </a:t>
            </a:r>
            <a:r>
              <a:rPr lang="it-IT" sz="2700" dirty="0" err="1" smtClean="0"/>
              <a:t>direct</a:t>
            </a:r>
            <a:r>
              <a:rPr lang="it-IT" sz="2700" dirty="0" smtClean="0"/>
              <a:t> </a:t>
            </a:r>
            <a:r>
              <a:rPr lang="it-IT" sz="2700" dirty="0" err="1" smtClean="0"/>
              <a:t>investment</a:t>
            </a:r>
            <a:r>
              <a:rPr lang="it-IT" sz="2700" dirty="0" smtClean="0"/>
              <a:t> </a:t>
            </a:r>
          </a:p>
          <a:p>
            <a:pPr marL="0" indent="0"/>
            <a:r>
              <a:rPr lang="it-IT" sz="2700" dirty="0" smtClean="0"/>
              <a:t> </a:t>
            </a:r>
            <a:r>
              <a:rPr lang="it-IT" sz="2700" dirty="0" err="1" smtClean="0"/>
              <a:t>outward</a:t>
            </a:r>
            <a:r>
              <a:rPr lang="it-IT" sz="2700" dirty="0" smtClean="0"/>
              <a:t> </a:t>
            </a:r>
            <a:r>
              <a:rPr lang="it-IT" sz="2700" dirty="0" err="1" smtClean="0"/>
              <a:t>foreign</a:t>
            </a:r>
            <a:r>
              <a:rPr lang="it-IT" sz="2700" dirty="0" smtClean="0"/>
              <a:t> </a:t>
            </a:r>
            <a:r>
              <a:rPr lang="it-IT" sz="2700" dirty="0" err="1" smtClean="0"/>
              <a:t>direct</a:t>
            </a:r>
            <a:r>
              <a:rPr lang="it-IT" sz="2700" dirty="0" smtClean="0"/>
              <a:t> </a:t>
            </a:r>
            <a:r>
              <a:rPr lang="it-IT" sz="2700" dirty="0" err="1" smtClean="0"/>
              <a:t>investment</a:t>
            </a:r>
            <a:endParaRPr lang="it-IT" sz="2700" dirty="0" smtClean="0"/>
          </a:p>
          <a:p>
            <a:pPr marL="0" indent="0">
              <a:buNone/>
            </a:pPr>
            <a:r>
              <a:rPr lang="it-IT" sz="2700" dirty="0" smtClean="0"/>
              <a:t>.. </a:t>
            </a:r>
            <a:r>
              <a:rPr lang="it-IT" sz="2700" dirty="0" err="1" smtClean="0"/>
              <a:t>resulting</a:t>
            </a:r>
            <a:r>
              <a:rPr lang="it-IT" sz="2700" dirty="0" smtClean="0"/>
              <a:t> in a net FDI </a:t>
            </a:r>
            <a:r>
              <a:rPr lang="it-IT" sz="2700" dirty="0" err="1" smtClean="0"/>
              <a:t>inflow</a:t>
            </a:r>
            <a:r>
              <a:rPr lang="it-IT" sz="2700" dirty="0" smtClean="0"/>
              <a:t> (positive or negative) and "stock </a:t>
            </a:r>
            <a:r>
              <a:rPr lang="it-IT" sz="2700" dirty="0" err="1" smtClean="0"/>
              <a:t>of</a:t>
            </a:r>
            <a:r>
              <a:rPr lang="it-IT" sz="2700" dirty="0" smtClean="0"/>
              <a:t> </a:t>
            </a:r>
            <a:r>
              <a:rPr lang="it-IT" sz="2700" dirty="0" err="1" smtClean="0"/>
              <a:t>foreign</a:t>
            </a:r>
            <a:r>
              <a:rPr lang="it-IT" sz="2700" dirty="0" smtClean="0"/>
              <a:t> </a:t>
            </a:r>
            <a:r>
              <a:rPr lang="it-IT" sz="2700" dirty="0" err="1" smtClean="0"/>
              <a:t>direct</a:t>
            </a:r>
            <a:r>
              <a:rPr lang="it-IT" sz="2700" dirty="0" smtClean="0"/>
              <a:t> </a:t>
            </a:r>
            <a:r>
              <a:rPr lang="it-IT" sz="2700" dirty="0" err="1" smtClean="0"/>
              <a:t>investment</a:t>
            </a:r>
            <a:r>
              <a:rPr lang="it-IT" sz="2700" dirty="0" smtClean="0"/>
              <a:t>", </a:t>
            </a:r>
            <a:r>
              <a:rPr lang="it-IT" sz="2700" dirty="0" err="1" smtClean="0"/>
              <a:t>which</a:t>
            </a:r>
            <a:r>
              <a:rPr lang="it-IT" sz="2700" dirty="0" smtClean="0"/>
              <a:t> </a:t>
            </a:r>
            <a:r>
              <a:rPr lang="it-IT" sz="2700" dirty="0" err="1" smtClean="0"/>
              <a:t>is</a:t>
            </a:r>
            <a:r>
              <a:rPr lang="it-IT" sz="2700" dirty="0" smtClean="0"/>
              <a:t> the cumulative </a:t>
            </a:r>
            <a:r>
              <a:rPr lang="it-IT" sz="2700" dirty="0" err="1" smtClean="0"/>
              <a:t>number</a:t>
            </a:r>
            <a:r>
              <a:rPr lang="it-IT" sz="2700" dirty="0" smtClean="0"/>
              <a:t> </a:t>
            </a:r>
            <a:r>
              <a:rPr lang="it-IT" sz="2700" dirty="0" err="1" smtClean="0"/>
              <a:t>for</a:t>
            </a:r>
            <a:r>
              <a:rPr lang="it-IT" sz="2700" dirty="0" smtClean="0"/>
              <a:t> a </a:t>
            </a:r>
            <a:r>
              <a:rPr lang="it-IT" sz="2700" dirty="0" err="1" smtClean="0"/>
              <a:t>given</a:t>
            </a:r>
            <a:r>
              <a:rPr lang="it-IT" sz="2700" dirty="0" smtClean="0"/>
              <a:t> </a:t>
            </a:r>
            <a:r>
              <a:rPr lang="it-IT" sz="2700" dirty="0" err="1" smtClean="0"/>
              <a:t>period</a:t>
            </a:r>
            <a:r>
              <a:rPr lang="it-IT" sz="2700" dirty="0" smtClean="0"/>
              <a:t>. </a:t>
            </a:r>
            <a:endParaRPr 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1559</Words>
  <Application>Microsoft Macintosh PowerPoint</Application>
  <PresentationFormat>Presentazione su schermo (4:3)</PresentationFormat>
  <Paragraphs>82</Paragraphs>
  <Slides>18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National accounts or national account systems (NAS) are the implementation of complete and consistent accounting techniques for measuring the economic activity of a nation.</vt:lpstr>
      <vt:lpstr>What and Why</vt:lpstr>
      <vt:lpstr>Who</vt:lpstr>
      <vt:lpstr>What, in depth: GDP</vt:lpstr>
      <vt:lpstr>GDP by expediture</vt:lpstr>
      <vt:lpstr>GDP by income</vt:lpstr>
      <vt:lpstr>GDP by production</vt:lpstr>
      <vt:lpstr>Gross? Domestic?</vt:lpstr>
      <vt:lpstr>Domestic &amp; National</vt:lpstr>
      <vt:lpstr>Questions?</vt:lpstr>
      <vt:lpstr>Unemployment</vt:lpstr>
      <vt:lpstr>Unemployment rate</vt:lpstr>
      <vt:lpstr>Inflation</vt:lpstr>
      <vt:lpstr>Inflation</vt:lpstr>
      <vt:lpstr>Balance of Trade</vt:lpstr>
      <vt:lpstr>World Balance of Trade</vt:lpstr>
      <vt:lpstr>Questions?</vt:lpstr>
      <vt:lpstr>FDI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accounts or national account systems (NAS) are the implementation of complete and consistent accounting techniques for measuring the economic activity of a nation.</dc:title>
  <dc:creator>Francesca Spigarelli</dc:creator>
  <cp:lastModifiedBy>Francesca Spigarelli</cp:lastModifiedBy>
  <cp:revision>20</cp:revision>
  <dcterms:created xsi:type="dcterms:W3CDTF">2011-11-05T21:29:40Z</dcterms:created>
  <dcterms:modified xsi:type="dcterms:W3CDTF">2011-11-06T15:39:09Z</dcterms:modified>
</cp:coreProperties>
</file>