
<file path=[Content_Types].xml><?xml version="1.0" encoding="utf-8"?>
<Types xmlns="http://schemas.openxmlformats.org/package/2006/content-types">
  <Override PartName="/ppt/slideLayouts/slideLayout4.xml" ContentType="application/vnd.openxmlformats-officedocument.presentationml.slideLayout+xml"/>
  <Default Extension="jpeg" ContentType="image/jpeg"/>
  <Override PartName="/ppt/slideLayouts/slideLayout6.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Default Extension="rels" ContentType="application/vnd.openxmlformats-package.relationships+xml"/>
  <Override PartName="/ppt/slideLayouts/slideLayout8.xml" ContentType="application/vnd.openxmlformats-officedocument.presentationml.slideLayout+xml"/>
  <Override PartName="/ppt/slides/slide7.xml" ContentType="application/vnd.openxmlformats-officedocument.presentationml.slide+xml"/>
  <Override PartName="/ppt/slideLayouts/slideLayout1.xml" ContentType="application/vnd.openxmlformats-officedocument.presentationml.slideLayout+xml"/>
  <Override PartName="/ppt/slideLayouts/slideLayout11.xml" ContentType="application/vnd.openxmlformats-officedocument.presentationml.slideLayout+xml"/>
  <Override PartName="/ppt/slideLayouts/slideLayout3.xml" ContentType="application/vnd.openxmlformats-officedocument.presentationml.slideLayout+xml"/>
  <Default Extension="xml" ContentType="application/xml"/>
  <Override PartName="/ppt/slides/slide2.xml" ContentType="application/vnd.openxmlformats-officedocument.presentationml.slide+xml"/>
  <Override PartName="/docProps/app.xml" ContentType="application/vnd.openxmlformats-officedocument.extended-properties+xml"/>
  <Override PartName="/ppt/slideMasters/slideMaster1.xml" ContentType="application/vnd.openxmlformats-officedocument.presentationml.slideMaster+xml"/>
  <Override PartName="/ppt/slideLayouts/slideLayout5.xml" ContentType="application/vnd.openxmlformats-officedocument.presentationml.slideLayout+xml"/>
  <Override PartName="/ppt/slides/slide4.xml" ContentType="application/vnd.openxmlformats-officedocument.presentationml.slide+xml"/>
  <Override PartName="/ppt/viewProps.xml" ContentType="application/vnd.openxmlformats-officedocument.presentationml.viewProps+xml"/>
  <Override PartName="/ppt/slideLayouts/slideLayout7.xml" ContentType="application/vnd.openxmlformats-officedocument.presentationml.slideLayout+xml"/>
  <Override PartName="/ppt/slides/slide6.xml" ContentType="application/vnd.openxmlformats-officedocument.presentationml.slide+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s/slide8.xml" ContentType="application/vnd.openxmlformats-officedocument.presentationml.slide+xml"/>
  <Override PartName="/ppt/slideLayouts/slideLayout2.xml" ContentType="application/vnd.openxmlformats-officedocument.presentationml.slideLayout+xml"/>
  <Override PartName="/ppt/presentation.xml" ContentType="application/vnd.openxmlformats-officedocument.presentationml.presentation.main+xml"/>
  <Default Extension="bin" ContentType="application/vnd.openxmlformats-officedocument.presentationml.printerSettings"/>
  <Override PartName="/ppt/slides/slide1.xml" ContentType="application/vnd.openxmlformats-officedocument.presentationml.slide+xml"/>
  <Override PartName="/ppt/presProps.xml" ContentType="application/vnd.openxmlformats-officedocument.presentationml.presProps+xml"/>
  <Override PartName="/ppt/tableStyles.xml" ContentType="application/vnd.openxmlformats-officedocument.presentationml.tableStyles+xml"/>
  <Override PartName="/ppt/theme/theme1.xml" ContentType="application/vnd.openxmlformats-officedocument.theme+xml"/>
  <Override PartName="/ppt/slides/slide3.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aveSubsetFonts="1">
  <p:sldMasterIdLst>
    <p:sldMasterId id="2147483648" r:id="rId1"/>
  </p:sldMasterIdLst>
  <p:sldIdLst>
    <p:sldId id="256" r:id="rId2"/>
    <p:sldId id="264" r:id="rId3"/>
    <p:sldId id="257" r:id="rId4"/>
    <p:sldId id="262" r:id="rId5"/>
    <p:sldId id="259" r:id="rId6"/>
    <p:sldId id="263" r:id="rId7"/>
    <p:sldId id="261" r:id="rId8"/>
    <p:sldId id="258" r:id="rId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extLst>
    <p:ext uri="{E76CE94A-603C-4142-B9EB-6D1370010A27}">
      <p14:discardImageEditData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0"/>
    </p:ext>
    <p:ext uri="{D31A062A-798A-4329-ABDD-BBA856620510}">
      <p14:defaultImageDpi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normalViewPr>
    <p:restoredLeft sz="15620"/>
    <p:restoredTop sz="94660"/>
  </p:normalViewPr>
  <p:slideViewPr>
    <p:cSldViewPr>
      <p:cViewPr varScale="1">
        <p:scale>
          <a:sx n="70" d="100"/>
          <a:sy n="70" d="100"/>
        </p:scale>
        <p:origin x="-1200" y="-112"/>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11" Type="http://schemas.openxmlformats.org/officeDocument/2006/relationships/presProps" Target="presProps.xml"/><Relationship Id="rId12" Type="http://schemas.openxmlformats.org/officeDocument/2006/relationships/viewProps" Target="viewProps.xml"/><Relationship Id="rId13" Type="http://schemas.openxmlformats.org/officeDocument/2006/relationships/theme" Target="theme/theme1.xml"/><Relationship Id="rId14"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printerSettings" Target="printerSettings/printerSettings1.bin"/></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6BBEAA5-4AEF-4FE2-9B70-839661FA9968}" type="datetimeFigureOut">
              <a:rPr lang="en-US" smtClean="0"/>
              <a:pPr/>
              <a:t>2-10-2012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B6B95DC-EE58-4697-9228-E80FDAF68151}" type="slidenum">
              <a:rPr lang="en-US" smtClean="0"/>
              <a:pPr/>
              <a:t>‹n.›</a:t>
            </a:fld>
            <a:endParaRPr lang="en-US"/>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1566379366"/>
      </p:ext>
    </p:extLst>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6BBEAA5-4AEF-4FE2-9B70-839661FA9968}" type="datetimeFigureOut">
              <a:rPr lang="en-US" smtClean="0"/>
              <a:pPr/>
              <a:t>2-10-2012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B6B95DC-EE58-4697-9228-E80FDAF68151}" type="slidenum">
              <a:rPr lang="en-US" smtClean="0"/>
              <a:pPr/>
              <a:t>‹n.›</a:t>
            </a:fld>
            <a:endParaRPr lang="en-US"/>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2017522519"/>
      </p:ext>
    </p:extLst>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6BBEAA5-4AEF-4FE2-9B70-839661FA9968}" type="datetimeFigureOut">
              <a:rPr lang="en-US" smtClean="0"/>
              <a:pPr/>
              <a:t>2-10-2012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B6B95DC-EE58-4697-9228-E80FDAF68151}" type="slidenum">
              <a:rPr lang="en-US" smtClean="0"/>
              <a:pPr/>
              <a:t>‹n.›</a:t>
            </a:fld>
            <a:endParaRPr lang="en-US"/>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2610374757"/>
      </p:ext>
    </p:extLst>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6BBEAA5-4AEF-4FE2-9B70-839661FA9968}" type="datetimeFigureOut">
              <a:rPr lang="en-US" smtClean="0"/>
              <a:pPr/>
              <a:t>2-10-2012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B6B95DC-EE58-4697-9228-E80FDAF68151}" type="slidenum">
              <a:rPr lang="en-US" smtClean="0"/>
              <a:pPr/>
              <a:t>‹n.›</a:t>
            </a:fld>
            <a:endParaRPr lang="en-US"/>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3400979181"/>
      </p:ext>
    </p:extLst>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6BBEAA5-4AEF-4FE2-9B70-839661FA9968}" type="datetimeFigureOut">
              <a:rPr lang="en-US" smtClean="0"/>
              <a:pPr/>
              <a:t>2-10-2012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B6B95DC-EE58-4697-9228-E80FDAF68151}" type="slidenum">
              <a:rPr lang="en-US" smtClean="0"/>
              <a:pPr/>
              <a:t>‹n.›</a:t>
            </a:fld>
            <a:endParaRPr lang="en-US"/>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2621306638"/>
      </p:ext>
    </p:extLst>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6BBEAA5-4AEF-4FE2-9B70-839661FA9968}" type="datetimeFigureOut">
              <a:rPr lang="en-US" smtClean="0"/>
              <a:pPr/>
              <a:t>2-10-2012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B6B95DC-EE58-4697-9228-E80FDAF68151}" type="slidenum">
              <a:rPr lang="en-US" smtClean="0"/>
              <a:pPr/>
              <a:t>‹n.›</a:t>
            </a:fld>
            <a:endParaRPr lang="en-US"/>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2904881350"/>
      </p:ext>
    </p:extLst>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6BBEAA5-4AEF-4FE2-9B70-839661FA9968}" type="datetimeFigureOut">
              <a:rPr lang="en-US" smtClean="0"/>
              <a:pPr/>
              <a:t>2-10-2012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B6B95DC-EE58-4697-9228-E80FDAF68151}" type="slidenum">
              <a:rPr lang="en-US" smtClean="0"/>
              <a:pPr/>
              <a:t>‹n.›</a:t>
            </a:fld>
            <a:endParaRPr lang="en-US"/>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726954959"/>
      </p:ext>
    </p:extLst>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6BBEAA5-4AEF-4FE2-9B70-839661FA9968}" type="datetimeFigureOut">
              <a:rPr lang="en-US" smtClean="0"/>
              <a:pPr/>
              <a:t>2-10-2012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B6B95DC-EE58-4697-9228-E80FDAF68151}" type="slidenum">
              <a:rPr lang="en-US" smtClean="0"/>
              <a:pPr/>
              <a:t>‹n.›</a:t>
            </a:fld>
            <a:endParaRPr lang="en-US"/>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3568289360"/>
      </p:ext>
    </p:extLst>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6BBEAA5-4AEF-4FE2-9B70-839661FA9968}" type="datetimeFigureOut">
              <a:rPr lang="en-US" smtClean="0"/>
              <a:pPr/>
              <a:t>2-10-2012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B6B95DC-EE58-4697-9228-E80FDAF68151}" type="slidenum">
              <a:rPr lang="en-US" smtClean="0"/>
              <a:pPr/>
              <a:t>‹n.›</a:t>
            </a:fld>
            <a:endParaRPr lang="en-US"/>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601913275"/>
      </p:ext>
    </p:extLst>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6BBEAA5-4AEF-4FE2-9B70-839661FA9968}" type="datetimeFigureOut">
              <a:rPr lang="en-US" smtClean="0"/>
              <a:pPr/>
              <a:t>2-10-2012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B6B95DC-EE58-4697-9228-E80FDAF68151}" type="slidenum">
              <a:rPr lang="en-US" smtClean="0"/>
              <a:pPr/>
              <a:t>‹n.›</a:t>
            </a:fld>
            <a:endParaRPr lang="en-US"/>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1135134035"/>
      </p:ext>
    </p:extLst>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6BBEAA5-4AEF-4FE2-9B70-839661FA9968}" type="datetimeFigureOut">
              <a:rPr lang="en-US" smtClean="0"/>
              <a:pPr/>
              <a:t>2-10-2012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B6B95DC-EE58-4697-9228-E80FDAF68151}" type="slidenum">
              <a:rPr lang="en-US" smtClean="0"/>
              <a:pPr/>
              <a:t>‹n.›</a:t>
            </a:fld>
            <a:endParaRPr lang="en-US"/>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3275301597"/>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6BBEAA5-4AEF-4FE2-9B70-839661FA9968}" type="datetimeFigureOut">
              <a:rPr lang="en-US" smtClean="0"/>
              <a:pPr/>
              <a:t>2-10-2012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B6B95DC-EE58-4697-9228-E80FDAF68151}" type="slidenum">
              <a:rPr lang="en-US" smtClean="0"/>
              <a:pPr/>
              <a:t>‹n.›</a:t>
            </a:fld>
            <a:endParaRPr lang="en-US"/>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7689809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hyperlink" Target="http://www.aeaweb.org/students/Fields.php" TargetMode="Externa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en.wikipedia.org/wiki/Economic_theory" TargetMode="External"/><Relationship Id="rId3" Type="http://schemas.openxmlformats.org/officeDocument/2006/relationships/hyperlink" Target="http://en.wikipedia.org/wiki/Deductive_reasoning" TargetMode="Externa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en.wikipedia.org/wiki/Inductive_reasoning" TargetMode="External"/><Relationship Id="rId3" Type="http://schemas.openxmlformats.org/officeDocument/2006/relationships/hyperlink" Target="http://en.wikipedia.org/wiki/Econometrics" TargetMode="Externa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en.wikipedia.org/wiki/Lionel_Robbins" TargetMode="External"/><Relationship Id="rId4" Type="http://schemas.openxmlformats.org/officeDocument/2006/relationships/hyperlink" Target="http://en.wikipedia.org/wiki/Paul_Samuelson" TargetMode="External"/><Relationship Id="rId1" Type="http://schemas.openxmlformats.org/officeDocument/2006/relationships/slideLayout" Target="../slideLayouts/slideLayout1.xml"/><Relationship Id="rId2" Type="http://schemas.openxmlformats.org/officeDocument/2006/relationships/hyperlink" Target="http://en.wikipedia.org/wiki/Alfred_Marshall"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ctrTitle"/>
          </p:nvPr>
        </p:nvSpPr>
        <p:spPr>
          <a:xfrm>
            <a:off x="228600" y="838200"/>
            <a:ext cx="8763000" cy="5410200"/>
          </a:xfrm>
        </p:spPr>
        <p:txBody>
          <a:bodyPr>
            <a:noAutofit/>
          </a:bodyPr>
          <a:lstStyle/>
          <a:p>
            <a:pPr algn="l"/>
            <a:r>
              <a:rPr lang="en-US" sz="2600" b="1" dirty="0" smtClean="0">
                <a:solidFill>
                  <a:srgbClr val="FF0000"/>
                </a:solidFill>
              </a:rPr>
              <a:t>What Is Economics?</a:t>
            </a:r>
            <a:br>
              <a:rPr lang="en-US" sz="2600" b="1" dirty="0" smtClean="0">
                <a:solidFill>
                  <a:srgbClr val="FF0000"/>
                </a:solidFill>
              </a:rPr>
            </a:br>
            <a:r>
              <a:rPr lang="en-US" sz="2600" b="1" dirty="0" smtClean="0"/>
              <a:t/>
            </a:r>
            <a:br>
              <a:rPr lang="en-US" sz="2600" b="1" dirty="0" smtClean="0"/>
            </a:br>
            <a:r>
              <a:rPr lang="en-US" sz="2600" dirty="0" smtClean="0"/>
              <a:t>Economics is the study of how people choose to </a:t>
            </a:r>
            <a:r>
              <a:rPr lang="en-US" sz="2600" dirty="0" smtClean="0">
                <a:solidFill>
                  <a:srgbClr val="008000"/>
                </a:solidFill>
              </a:rPr>
              <a:t>use resources</a:t>
            </a:r>
            <a:r>
              <a:rPr lang="en-US" sz="2600" dirty="0" smtClean="0"/>
              <a:t>. Resources include the </a:t>
            </a:r>
            <a:r>
              <a:rPr lang="en-US" sz="2600" dirty="0" smtClean="0">
                <a:solidFill>
                  <a:srgbClr val="FF6600"/>
                </a:solidFill>
              </a:rPr>
              <a:t>time </a:t>
            </a:r>
            <a:r>
              <a:rPr lang="en-US" sz="2600" dirty="0" smtClean="0"/>
              <a:t>and </a:t>
            </a:r>
            <a:r>
              <a:rPr lang="en-US" sz="2600" dirty="0" smtClean="0">
                <a:solidFill>
                  <a:srgbClr val="FF6600"/>
                </a:solidFill>
              </a:rPr>
              <a:t>talent people </a:t>
            </a:r>
            <a:r>
              <a:rPr lang="en-US" sz="2600" dirty="0" smtClean="0"/>
              <a:t>have available, the </a:t>
            </a:r>
            <a:r>
              <a:rPr lang="en-US" sz="2600" dirty="0" smtClean="0">
                <a:solidFill>
                  <a:srgbClr val="FF6600"/>
                </a:solidFill>
              </a:rPr>
              <a:t>land, buildings, equipment</a:t>
            </a:r>
            <a:r>
              <a:rPr lang="en-US" sz="2600" dirty="0" smtClean="0"/>
              <a:t>, and other tools on hand, and the </a:t>
            </a:r>
            <a:r>
              <a:rPr lang="en-US" sz="2600" dirty="0" smtClean="0">
                <a:solidFill>
                  <a:srgbClr val="FF6600"/>
                </a:solidFill>
              </a:rPr>
              <a:t>knowledge </a:t>
            </a:r>
            <a:r>
              <a:rPr lang="en-US" sz="2600" dirty="0" smtClean="0"/>
              <a:t>of how to </a:t>
            </a:r>
            <a:r>
              <a:rPr lang="en-US" sz="2600" dirty="0" smtClean="0">
                <a:solidFill>
                  <a:srgbClr val="008000"/>
                </a:solidFill>
              </a:rPr>
              <a:t>combine </a:t>
            </a:r>
            <a:r>
              <a:rPr lang="en-US" sz="2600" dirty="0" smtClean="0"/>
              <a:t>them to create useful products and services. </a:t>
            </a:r>
            <a:r>
              <a:rPr lang="en-US" sz="2600" dirty="0" smtClean="0"/>
              <a:t/>
            </a:r>
            <a:br>
              <a:rPr lang="en-US" sz="2600" dirty="0" smtClean="0"/>
            </a:br>
            <a:r>
              <a:rPr lang="en-US" sz="2600" dirty="0" smtClean="0"/>
              <a:t/>
            </a:r>
            <a:br>
              <a:rPr lang="en-US" sz="2600" dirty="0" smtClean="0"/>
            </a:br>
            <a:r>
              <a:rPr lang="en-US" sz="2600" dirty="0" smtClean="0"/>
              <a:t/>
            </a:r>
            <a:br>
              <a:rPr lang="en-US" sz="2600" dirty="0" smtClean="0"/>
            </a:br>
            <a:r>
              <a:rPr lang="en-US" sz="2600" dirty="0" smtClean="0"/>
              <a:t>Important choices involve how </a:t>
            </a:r>
            <a:r>
              <a:rPr lang="en-US" sz="2600" dirty="0" smtClean="0">
                <a:solidFill>
                  <a:srgbClr val="008000"/>
                </a:solidFill>
              </a:rPr>
              <a:t>much time </a:t>
            </a:r>
            <a:r>
              <a:rPr lang="en-US" sz="2600" dirty="0" smtClean="0"/>
              <a:t>to devote to work, to school, and to </a:t>
            </a:r>
            <a:r>
              <a:rPr lang="en-US" sz="2600" dirty="0" smtClean="0">
                <a:solidFill>
                  <a:srgbClr val="008000"/>
                </a:solidFill>
              </a:rPr>
              <a:t>leisure</a:t>
            </a:r>
            <a:r>
              <a:rPr lang="en-US" sz="2600" dirty="0" smtClean="0"/>
              <a:t>, how many </a:t>
            </a:r>
            <a:r>
              <a:rPr lang="en-US" sz="2600" dirty="0" smtClean="0">
                <a:solidFill>
                  <a:srgbClr val="008000"/>
                </a:solidFill>
              </a:rPr>
              <a:t>dollars to spend </a:t>
            </a:r>
            <a:r>
              <a:rPr lang="en-US" sz="2600" dirty="0" smtClean="0"/>
              <a:t>and how many to save, how </a:t>
            </a:r>
            <a:r>
              <a:rPr lang="en-US" sz="2600" dirty="0" smtClean="0">
                <a:solidFill>
                  <a:srgbClr val="008000"/>
                </a:solidFill>
              </a:rPr>
              <a:t>to combine resources </a:t>
            </a:r>
            <a:r>
              <a:rPr lang="en-US" sz="2600" dirty="0" smtClean="0"/>
              <a:t>to produce goods and services, and how to vote and shape the level of taxes and the role of government. </a:t>
            </a:r>
            <a:br>
              <a:rPr lang="en-US" sz="2600" dirty="0" smtClean="0"/>
            </a:br>
            <a:r>
              <a:rPr lang="en-US" sz="2600" dirty="0" smtClean="0"/>
              <a:t/>
            </a:r>
            <a:br>
              <a:rPr lang="en-US" sz="2600" dirty="0" smtClean="0"/>
            </a:br>
            <a:r>
              <a:rPr lang="en-US" sz="2600" dirty="0" smtClean="0"/>
              <a:t/>
            </a:r>
            <a:br>
              <a:rPr lang="en-US" sz="2600" dirty="0" smtClean="0"/>
            </a:br>
            <a:endParaRPr lang="en-US" sz="2600" dirty="0"/>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26546317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1000"/>
                                        <p:tgtEl>
                                          <p:spTgt spid="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bldLvl="2"/>
    </p:bld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ctrTitle"/>
          </p:nvPr>
        </p:nvSpPr>
        <p:spPr>
          <a:xfrm>
            <a:off x="304800" y="457200"/>
            <a:ext cx="8763000" cy="5410200"/>
          </a:xfrm>
        </p:spPr>
        <p:txBody>
          <a:bodyPr>
            <a:noAutofit/>
          </a:bodyPr>
          <a:lstStyle/>
          <a:p>
            <a:pPr algn="l"/>
            <a:r>
              <a:rPr lang="en-US" sz="2600" b="1" dirty="0" smtClean="0">
                <a:solidFill>
                  <a:srgbClr val="FF0000"/>
                </a:solidFill>
              </a:rPr>
              <a:t>What Is Economics?</a:t>
            </a:r>
            <a:r>
              <a:rPr lang="en-US" sz="2600" b="1" dirty="0" smtClean="0"/>
              <a:t/>
            </a:r>
            <a:br>
              <a:rPr lang="en-US" sz="2600" b="1" dirty="0" smtClean="0"/>
            </a:br>
            <a:r>
              <a:rPr lang="en-US" sz="2600" b="1" dirty="0" smtClean="0"/>
              <a:t>[…]</a:t>
            </a:r>
            <a:r>
              <a:rPr lang="en-US" sz="2600" dirty="0" smtClean="0"/>
              <a:t/>
            </a:r>
            <a:br>
              <a:rPr lang="en-US" sz="2600" dirty="0" smtClean="0"/>
            </a:br>
            <a:r>
              <a:rPr lang="en-US" sz="2600" dirty="0" smtClean="0"/>
              <a:t>Often, people appear to use their resources to improve their well-being.</a:t>
            </a:r>
            <a:r>
              <a:rPr lang="en-US" sz="2600" dirty="0" smtClean="0"/>
              <a:t> </a:t>
            </a:r>
            <a:br>
              <a:rPr lang="en-US" sz="2600" dirty="0" smtClean="0"/>
            </a:br>
            <a:r>
              <a:rPr lang="en-US" sz="2600" dirty="0" smtClean="0">
                <a:solidFill>
                  <a:srgbClr val="008000"/>
                </a:solidFill>
              </a:rPr>
              <a:t>Well</a:t>
            </a:r>
            <a:r>
              <a:rPr lang="en-US" sz="2600" dirty="0" smtClean="0">
                <a:solidFill>
                  <a:srgbClr val="008000"/>
                </a:solidFill>
              </a:rPr>
              <a:t>-being </a:t>
            </a:r>
            <a:r>
              <a:rPr lang="en-US" sz="2600" dirty="0" smtClean="0"/>
              <a:t>includes the </a:t>
            </a:r>
            <a:r>
              <a:rPr lang="en-US" sz="2600" dirty="0" smtClean="0">
                <a:solidFill>
                  <a:srgbClr val="FF6600"/>
                </a:solidFill>
              </a:rPr>
              <a:t>satisfaction </a:t>
            </a:r>
            <a:r>
              <a:rPr lang="en-US" sz="2600" dirty="0" smtClean="0"/>
              <a:t>people gain from the products and services they choose to </a:t>
            </a:r>
            <a:r>
              <a:rPr lang="en-US" sz="2600" dirty="0" smtClean="0">
                <a:solidFill>
                  <a:srgbClr val="FF6600"/>
                </a:solidFill>
              </a:rPr>
              <a:t>consume</a:t>
            </a:r>
            <a:r>
              <a:rPr lang="en-US" sz="2600" dirty="0" smtClean="0"/>
              <a:t>, from their </a:t>
            </a:r>
            <a:r>
              <a:rPr lang="en-US" sz="2600" dirty="0" smtClean="0">
                <a:solidFill>
                  <a:srgbClr val="FF6600"/>
                </a:solidFill>
              </a:rPr>
              <a:t>time </a:t>
            </a:r>
            <a:r>
              <a:rPr lang="en-US" sz="2600" dirty="0" smtClean="0"/>
              <a:t>spent in leisure and with family and community as well as in jobs, and the </a:t>
            </a:r>
            <a:r>
              <a:rPr lang="en-US" sz="2600" dirty="0" smtClean="0">
                <a:solidFill>
                  <a:srgbClr val="FF6600"/>
                </a:solidFill>
              </a:rPr>
              <a:t>security and services </a:t>
            </a:r>
            <a:r>
              <a:rPr lang="en-US" sz="2600" dirty="0" smtClean="0"/>
              <a:t>provided by effective governments. </a:t>
            </a:r>
            <a:br>
              <a:rPr lang="en-US" sz="2600" dirty="0" smtClean="0"/>
            </a:br>
            <a:r>
              <a:rPr lang="en-US" sz="2600" dirty="0" smtClean="0"/>
              <a:t/>
            </a:r>
            <a:br>
              <a:rPr lang="en-US" sz="2600" dirty="0" smtClean="0"/>
            </a:br>
            <a:r>
              <a:rPr lang="en-US" sz="2600" dirty="0" smtClean="0"/>
              <a:t>Sometimes, however, people appear to use their resources in ways that don't improve their well-being. </a:t>
            </a:r>
            <a:br>
              <a:rPr lang="en-US" sz="2600" dirty="0" smtClean="0"/>
            </a:br>
            <a:r>
              <a:rPr lang="en-US" sz="2600" dirty="0" smtClean="0"/>
              <a:t/>
            </a:r>
            <a:br>
              <a:rPr lang="en-US" sz="2600" dirty="0" smtClean="0"/>
            </a:br>
            <a:endParaRPr lang="en-US" sz="2600" dirty="0"/>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26546317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1000"/>
                                        <p:tgtEl>
                                          <p:spTgt spid="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ctrTitle"/>
          </p:nvPr>
        </p:nvSpPr>
        <p:spPr>
          <a:xfrm>
            <a:off x="228600" y="685800"/>
            <a:ext cx="8763000" cy="5486400"/>
          </a:xfrm>
        </p:spPr>
        <p:txBody>
          <a:bodyPr>
            <a:noAutofit/>
          </a:bodyPr>
          <a:lstStyle/>
          <a:p>
            <a:pPr algn="l"/>
            <a:r>
              <a:rPr lang="en-US" sz="2800" dirty="0" smtClean="0"/>
              <a:t>Economics includes the study </a:t>
            </a:r>
            <a:r>
              <a:rPr lang="en-US" sz="2800" dirty="0" smtClean="0">
                <a:solidFill>
                  <a:srgbClr val="FF6600"/>
                </a:solidFill>
              </a:rPr>
              <a:t>of labor, land, and investments, of money, income, and production</a:t>
            </a:r>
            <a:r>
              <a:rPr lang="en-US" sz="2800" dirty="0" smtClean="0"/>
              <a:t>, and of </a:t>
            </a:r>
            <a:r>
              <a:rPr lang="en-US" sz="2800" dirty="0" smtClean="0">
                <a:solidFill>
                  <a:srgbClr val="FF6600"/>
                </a:solidFill>
              </a:rPr>
              <a:t>taxes and government expenditures</a:t>
            </a:r>
            <a:r>
              <a:rPr lang="en-US" sz="2800" dirty="0" smtClean="0"/>
              <a:t>.</a:t>
            </a:r>
            <a:br>
              <a:rPr lang="en-US" sz="2800" dirty="0" smtClean="0"/>
            </a:br>
            <a:r>
              <a:rPr lang="en-US" sz="2800" dirty="0" smtClean="0"/>
              <a:t> </a:t>
            </a:r>
            <a:br>
              <a:rPr lang="en-US" sz="2800" dirty="0" smtClean="0"/>
            </a:br>
            <a:r>
              <a:rPr lang="en-US" sz="2800" dirty="0" smtClean="0"/>
              <a:t>Economists seek to measure well-being, to learn how well-being may increase over time, and to evaluate the well-being of the rich and the poor. </a:t>
            </a:r>
            <a:br>
              <a:rPr lang="en-US" sz="2800" dirty="0" smtClean="0"/>
            </a:br>
            <a:r>
              <a:rPr lang="en-US" sz="2800" dirty="0" smtClean="0"/>
              <a:t/>
            </a:r>
            <a:br>
              <a:rPr lang="en-US" sz="2800" dirty="0" smtClean="0"/>
            </a:br>
            <a:r>
              <a:rPr lang="en-US" sz="2800" dirty="0" smtClean="0"/>
              <a:t>The most famous book in economics is the </a:t>
            </a:r>
            <a:r>
              <a:rPr lang="en-US" sz="2800" i="1" dirty="0" smtClean="0"/>
              <a:t>Inquiry into the Nature and Causes of The Wealth of Nations</a:t>
            </a:r>
            <a:r>
              <a:rPr lang="en-US" sz="2800" dirty="0" smtClean="0"/>
              <a:t> written by </a:t>
            </a:r>
            <a:r>
              <a:rPr lang="it-IT" sz="2800" dirty="0" err="1" smtClean="0"/>
              <a:t>Adam</a:t>
            </a:r>
            <a:r>
              <a:rPr lang="it-IT" sz="2800" dirty="0" smtClean="0"/>
              <a:t> Smith</a:t>
            </a:r>
            <a:r>
              <a:rPr lang="en-US" sz="2800" dirty="0" smtClean="0"/>
              <a:t>, and published in 1776 in Scotland. </a:t>
            </a:r>
            <a:br>
              <a:rPr lang="en-US" sz="2800" dirty="0" smtClean="0"/>
            </a:br>
            <a:endParaRPr lang="en-US" sz="2800" dirty="0"/>
          </a:p>
        </p:txBody>
      </p:sp>
      <p:sp>
        <p:nvSpPr>
          <p:cNvPr id="3" name="CasellaDiTesto 2"/>
          <p:cNvSpPr txBox="1"/>
          <p:nvPr/>
        </p:nvSpPr>
        <p:spPr>
          <a:xfrm>
            <a:off x="228600" y="228600"/>
            <a:ext cx="4343400" cy="523220"/>
          </a:xfrm>
          <a:prstGeom prst="rect">
            <a:avLst/>
          </a:prstGeom>
          <a:noFill/>
        </p:spPr>
        <p:txBody>
          <a:bodyPr wrap="square" rtlCol="0">
            <a:spAutoFit/>
          </a:bodyPr>
          <a:lstStyle/>
          <a:p>
            <a:r>
              <a:rPr lang="en-US" sz="2800" dirty="0" smtClean="0">
                <a:solidFill>
                  <a:srgbClr val="FF6600"/>
                </a:solidFill>
                <a:latin typeface="+mj-lt"/>
                <a:ea typeface="+mj-ea"/>
                <a:cs typeface="+mj-cs"/>
              </a:rPr>
              <a:t>Defining Economics</a:t>
            </a:r>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40949302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1000"/>
                                        <p:tgtEl>
                                          <p:spTgt spid="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bldLvl="3"/>
    </p:bld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ctrTitle"/>
          </p:nvPr>
        </p:nvSpPr>
        <p:spPr>
          <a:xfrm>
            <a:off x="228600" y="685800"/>
            <a:ext cx="8763000" cy="5486400"/>
          </a:xfrm>
        </p:spPr>
        <p:txBody>
          <a:bodyPr>
            <a:noAutofit/>
          </a:bodyPr>
          <a:lstStyle/>
          <a:p>
            <a:pPr algn="l"/>
            <a:r>
              <a:rPr lang="en-US" sz="2400" dirty="0" smtClean="0"/>
              <a:t/>
            </a:r>
            <a:br>
              <a:rPr lang="en-US" sz="2400" dirty="0" smtClean="0"/>
            </a:br>
            <a:r>
              <a:rPr lang="en-US" sz="2400" dirty="0" smtClean="0"/>
              <a:t/>
            </a:r>
            <a:br>
              <a:rPr lang="en-US" sz="2400" dirty="0" smtClean="0"/>
            </a:br>
            <a:r>
              <a:rPr lang="en-US" sz="2800" dirty="0" smtClean="0"/>
              <a:t>Although the behavior of individuals is important, economics also addresses the </a:t>
            </a:r>
            <a:r>
              <a:rPr lang="en-US" sz="2800" dirty="0" smtClean="0">
                <a:solidFill>
                  <a:srgbClr val="FF6600"/>
                </a:solidFill>
              </a:rPr>
              <a:t>collective </a:t>
            </a:r>
            <a:r>
              <a:rPr lang="en-US" sz="2800" dirty="0" smtClean="0"/>
              <a:t>behavior of businesses and industries, governments and countries, and the globe as a whole. </a:t>
            </a:r>
            <a:br>
              <a:rPr lang="en-US" sz="2800" dirty="0" smtClean="0"/>
            </a:br>
            <a:r>
              <a:rPr lang="en-US" sz="2800" dirty="0" smtClean="0"/>
              <a:t/>
            </a:r>
            <a:br>
              <a:rPr lang="en-US" sz="2800" dirty="0" smtClean="0"/>
            </a:br>
            <a:r>
              <a:rPr lang="en-US" sz="2800" b="1" dirty="0" smtClean="0">
                <a:solidFill>
                  <a:srgbClr val="008000"/>
                </a:solidFill>
              </a:rPr>
              <a:t>Microeconomics </a:t>
            </a:r>
            <a:r>
              <a:rPr lang="en-US" sz="2800" dirty="0" smtClean="0"/>
              <a:t>starts by thinking about how individuals make decisions. </a:t>
            </a:r>
            <a:br>
              <a:rPr lang="en-US" sz="2800" dirty="0" smtClean="0"/>
            </a:br>
            <a:r>
              <a:rPr lang="en-US" sz="2800" b="1" dirty="0" smtClean="0">
                <a:solidFill>
                  <a:schemeClr val="accent2"/>
                </a:solidFill>
              </a:rPr>
              <a:t>Macroeconomics </a:t>
            </a:r>
            <a:r>
              <a:rPr lang="en-US" sz="2800" dirty="0" smtClean="0"/>
              <a:t>considers aggregate outcomes. </a:t>
            </a:r>
            <a:br>
              <a:rPr lang="en-US" sz="2800" dirty="0" smtClean="0"/>
            </a:br>
            <a:r>
              <a:rPr lang="en-US" sz="2800" dirty="0" smtClean="0"/>
              <a:t>The two points of view are essential in understanding most economic phenomena. </a:t>
            </a:r>
            <a:br>
              <a:rPr lang="en-US" sz="2800" dirty="0" smtClean="0"/>
            </a:br>
            <a:r>
              <a:rPr lang="en-US" sz="2800" dirty="0" smtClean="0"/>
              <a:t>The list of </a:t>
            </a:r>
            <a:r>
              <a:rPr lang="en-US" sz="2800" dirty="0" smtClean="0">
                <a:hlinkClick r:id="rId2"/>
              </a:rPr>
              <a:t>fields</a:t>
            </a:r>
            <a:r>
              <a:rPr lang="en-US" sz="2800" dirty="0" smtClean="0"/>
              <a:t> in economics illustrates the scope of economic thought. </a:t>
            </a:r>
            <a:br>
              <a:rPr lang="en-US" sz="2800" dirty="0" smtClean="0"/>
            </a:br>
            <a:endParaRPr lang="en-US" sz="2800" dirty="0"/>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40949302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1000"/>
                                        <p:tgtEl>
                                          <p:spTgt spid="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304800"/>
            <a:ext cx="8229600" cy="6172200"/>
          </a:xfrm>
        </p:spPr>
        <p:txBody>
          <a:bodyPr>
            <a:noAutofit/>
          </a:bodyPr>
          <a:lstStyle/>
          <a:p>
            <a:pPr marL="0" indent="0">
              <a:buNone/>
            </a:pPr>
            <a:r>
              <a:rPr lang="en-US" sz="2400" b="1" dirty="0" smtClean="0">
                <a:solidFill>
                  <a:srgbClr val="FF0000"/>
                </a:solidFill>
              </a:rPr>
              <a:t>What are the fields in economics?</a:t>
            </a:r>
          </a:p>
          <a:p>
            <a:pPr marL="0" indent="0">
              <a:buNone/>
            </a:pPr>
            <a:r>
              <a:rPr lang="en-US" sz="2400" dirty="0" smtClean="0"/>
              <a:t>Economists organize their discipline in </a:t>
            </a:r>
            <a:r>
              <a:rPr lang="en-US" sz="2400" b="1" dirty="0" smtClean="0">
                <a:solidFill>
                  <a:srgbClr val="FF6600"/>
                </a:solidFill>
              </a:rPr>
              <a:t>fields </a:t>
            </a:r>
            <a:r>
              <a:rPr lang="en-US" sz="2400" dirty="0" smtClean="0"/>
              <a:t>from agricultural economics to urban economics. Many economists specialize in a field by publishing original essays on topics and teaching courses in a specific field. </a:t>
            </a:r>
          </a:p>
          <a:p>
            <a:pPr marL="0" indent="0">
              <a:buNone/>
            </a:pPr>
            <a:endParaRPr lang="en-US" sz="2400" dirty="0" smtClean="0"/>
          </a:p>
          <a:p>
            <a:pPr marL="0" indent="0">
              <a:buNone/>
            </a:pPr>
            <a:r>
              <a:rPr lang="en-US" sz="2400" dirty="0" smtClean="0"/>
              <a:t>The fields are in two sets: Those that develop </a:t>
            </a:r>
            <a:r>
              <a:rPr lang="en-US" sz="2400" dirty="0" smtClean="0">
                <a:solidFill>
                  <a:srgbClr val="FF6600"/>
                </a:solidFill>
              </a:rPr>
              <a:t>core skills </a:t>
            </a:r>
            <a:r>
              <a:rPr lang="en-US" sz="2400" dirty="0" smtClean="0"/>
              <a:t>and those that emphasize </a:t>
            </a:r>
            <a:r>
              <a:rPr lang="en-US" sz="2400" dirty="0" smtClean="0">
                <a:solidFill>
                  <a:srgbClr val="FF6600"/>
                </a:solidFill>
              </a:rPr>
              <a:t>application </a:t>
            </a:r>
            <a:r>
              <a:rPr lang="en-US" sz="2400" dirty="0" smtClean="0"/>
              <a:t>of the skills in specific settings. </a:t>
            </a:r>
          </a:p>
          <a:p>
            <a:pPr marL="0" indent="0">
              <a:buNone/>
            </a:pPr>
            <a:r>
              <a:rPr lang="en-US" sz="2400" dirty="0" smtClean="0"/>
              <a:t>The core itself involves two modes of analysis. First, mathematical description of economic phenomena allows derivation of relationships. This mode of thought is called </a:t>
            </a:r>
            <a:r>
              <a:rPr lang="en-US" sz="2400" b="1" dirty="0" smtClean="0">
                <a:hlinkClick r:id="rId2"/>
              </a:rPr>
              <a:t>economic theory</a:t>
            </a:r>
            <a:r>
              <a:rPr lang="en-US" sz="2400" dirty="0" smtClean="0"/>
              <a:t>. </a:t>
            </a:r>
          </a:p>
          <a:p>
            <a:pPr marL="0" indent="0">
              <a:buNone/>
            </a:pPr>
            <a:r>
              <a:rPr lang="en-US" sz="2400" dirty="0" smtClean="0"/>
              <a:t>Mathematics allows arguing by </a:t>
            </a:r>
            <a:r>
              <a:rPr lang="en-US" sz="2400" b="1" dirty="0" smtClean="0">
                <a:hlinkClick r:id="rId3"/>
              </a:rPr>
              <a:t>deductive reasoning</a:t>
            </a:r>
            <a:r>
              <a:rPr lang="en-US" sz="2400" dirty="0" smtClean="0"/>
              <a:t> from stated premises to a conclusion. It offers the internal consistency of mathematical proofs but requires no evidence of applicability. </a:t>
            </a:r>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27476031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20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fade">
                                      <p:cBhvr>
                                        <p:cTn id="22" dur="2000"/>
                                        <p:tgtEl>
                                          <p:spTgt spid="3">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fade">
                                      <p:cBhvr>
                                        <p:cTn id="27" dur="20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304800"/>
            <a:ext cx="8229600" cy="4525963"/>
          </a:xfrm>
        </p:spPr>
        <p:txBody>
          <a:bodyPr>
            <a:noAutofit/>
          </a:bodyPr>
          <a:lstStyle/>
          <a:p>
            <a:pPr marL="0" indent="0">
              <a:buNone/>
            </a:pPr>
            <a:r>
              <a:rPr lang="en-US" sz="2400" b="1" dirty="0" smtClean="0">
                <a:solidFill>
                  <a:srgbClr val="FF0000"/>
                </a:solidFill>
              </a:rPr>
              <a:t>What are the fields in economics?</a:t>
            </a:r>
          </a:p>
          <a:p>
            <a:pPr marL="0" indent="0">
              <a:buNone/>
            </a:pPr>
            <a:r>
              <a:rPr lang="en-US" sz="2400" dirty="0" smtClean="0"/>
              <a:t>[…]</a:t>
            </a:r>
          </a:p>
          <a:p>
            <a:pPr marL="0" indent="0">
              <a:buNone/>
            </a:pPr>
            <a:endParaRPr lang="en-US" sz="2400" dirty="0" smtClean="0"/>
          </a:p>
          <a:p>
            <a:pPr marL="0" indent="0">
              <a:buNone/>
            </a:pPr>
            <a:r>
              <a:rPr lang="en-US" sz="2400" dirty="0" smtClean="0"/>
              <a:t>The second core method looks for </a:t>
            </a:r>
            <a:r>
              <a:rPr lang="en-US" sz="2400" dirty="0" smtClean="0">
                <a:solidFill>
                  <a:srgbClr val="FF6600"/>
                </a:solidFill>
              </a:rPr>
              <a:t>evidence based </a:t>
            </a:r>
            <a:r>
              <a:rPr lang="en-US" sz="2400" dirty="0" smtClean="0"/>
              <a:t>on observing economic phenomena. It draws inference from persistent patterns. This mode of thought is called </a:t>
            </a:r>
            <a:r>
              <a:rPr lang="en-US" sz="2400" b="1" dirty="0" smtClean="0">
                <a:hlinkClick r:id="rId2"/>
              </a:rPr>
              <a:t>inductive reasoning</a:t>
            </a:r>
            <a:r>
              <a:rPr lang="en-US" sz="2400" dirty="0" smtClean="0"/>
              <a:t>.</a:t>
            </a:r>
          </a:p>
          <a:p>
            <a:pPr marL="0" indent="0">
              <a:buNone/>
            </a:pPr>
            <a:endParaRPr lang="en-US" sz="2400" dirty="0" smtClean="0"/>
          </a:p>
          <a:p>
            <a:pPr marL="0" indent="0">
              <a:buNone/>
            </a:pPr>
            <a:r>
              <a:rPr lang="en-US" sz="2400" dirty="0" smtClean="0"/>
              <a:t>It is the mode of analysis of economic historians, statisticians, and experimenters. The study of formal methods for drawing inferences from statistical evidence in economics is called </a:t>
            </a:r>
            <a:r>
              <a:rPr lang="en-US" sz="2400" b="1" dirty="0" smtClean="0">
                <a:hlinkClick r:id="rId3"/>
              </a:rPr>
              <a:t>econometrics</a:t>
            </a:r>
            <a:r>
              <a:rPr lang="en-US" sz="2400" dirty="0" smtClean="0"/>
              <a:t>.</a:t>
            </a:r>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27476031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20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fade">
                                      <p:cBhvr>
                                        <p:cTn id="22" dur="20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1112837"/>
            <a:ext cx="8229600" cy="4525963"/>
          </a:xfrm>
        </p:spPr>
        <p:txBody>
          <a:bodyPr>
            <a:noAutofit/>
          </a:bodyPr>
          <a:lstStyle/>
          <a:p>
            <a:pPr marL="0" indent="0">
              <a:buNone/>
            </a:pPr>
            <a:r>
              <a:rPr lang="en-US" sz="2600" dirty="0" smtClean="0"/>
              <a:t>The fields of economics have fuzzy boundaries because economic events are interconnected.</a:t>
            </a:r>
          </a:p>
          <a:p>
            <a:pPr marL="0" indent="0">
              <a:buNone/>
            </a:pPr>
            <a:r>
              <a:rPr lang="en-US" sz="2600" dirty="0" smtClean="0"/>
              <a:t>Every transaction has a buyer and a seller; each economic event has extended consequences. A change in a wage rate will affect the cost of the goods the workers produce as well as change the income and consumption patterns of the workers’ households. </a:t>
            </a:r>
          </a:p>
          <a:p>
            <a:pPr marL="0" indent="0">
              <a:buNone/>
            </a:pPr>
            <a:r>
              <a:rPr lang="en-US" sz="2600" dirty="0" smtClean="0"/>
              <a:t>An economist working in one field will be aware of connections to the rest of the economy. </a:t>
            </a:r>
          </a:p>
          <a:p>
            <a:endParaRPr lang="en-US" sz="2600" dirty="0"/>
          </a:p>
        </p:txBody>
      </p:sp>
      <p:sp>
        <p:nvSpPr>
          <p:cNvPr id="4" name="Rettangolo 3"/>
          <p:cNvSpPr/>
          <p:nvPr/>
        </p:nvSpPr>
        <p:spPr>
          <a:xfrm>
            <a:off x="304800" y="381000"/>
            <a:ext cx="2861668" cy="492443"/>
          </a:xfrm>
          <a:prstGeom prst="rect">
            <a:avLst/>
          </a:prstGeom>
        </p:spPr>
        <p:txBody>
          <a:bodyPr wrap="none">
            <a:spAutoFit/>
          </a:bodyPr>
          <a:lstStyle/>
          <a:p>
            <a:r>
              <a:rPr lang="en-US" sz="2600" b="1" dirty="0" smtClean="0">
                <a:solidFill>
                  <a:srgbClr val="FF0000"/>
                </a:solidFill>
              </a:rPr>
              <a:t>Fields in economics</a:t>
            </a:r>
            <a:endParaRPr lang="en-US" sz="2600" dirty="0"/>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35435940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1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1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ctrTitle"/>
          </p:nvPr>
        </p:nvSpPr>
        <p:spPr>
          <a:xfrm>
            <a:off x="76200" y="685800"/>
            <a:ext cx="8763000" cy="5562600"/>
          </a:xfrm>
        </p:spPr>
        <p:txBody>
          <a:bodyPr>
            <a:noAutofit/>
          </a:bodyPr>
          <a:lstStyle/>
          <a:p>
            <a:r>
              <a:rPr lang="en-US" sz="2400" dirty="0" smtClean="0"/>
              <a:t/>
            </a:r>
            <a:br>
              <a:rPr lang="en-US" sz="2400" dirty="0" smtClean="0"/>
            </a:br>
            <a:r>
              <a:rPr lang="en-US" sz="2400" b="1" dirty="0" smtClean="0">
                <a:solidFill>
                  <a:srgbClr val="FF0000"/>
                </a:solidFill>
              </a:rPr>
              <a:t>Definitions of Economics from Historic Textbooks</a:t>
            </a:r>
            <a:br>
              <a:rPr lang="en-US" sz="2400" b="1" dirty="0" smtClean="0">
                <a:solidFill>
                  <a:srgbClr val="FF0000"/>
                </a:solidFill>
              </a:rPr>
            </a:br>
            <a:r>
              <a:rPr lang="en-US" sz="2400" b="1" dirty="0" smtClean="0"/>
              <a:t/>
            </a:r>
            <a:br>
              <a:rPr lang="en-US" sz="2400" b="1" dirty="0" smtClean="0"/>
            </a:br>
            <a:r>
              <a:rPr lang="en-US" sz="2400" dirty="0" smtClean="0"/>
              <a:t>"Economics is the study of people in the ordinary business of life."</a:t>
            </a:r>
            <a:br>
              <a:rPr lang="en-US" sz="2400" dirty="0" smtClean="0"/>
            </a:br>
            <a:r>
              <a:rPr lang="en-US" sz="2400" dirty="0" smtClean="0">
                <a:hlinkClick r:id="rId2"/>
              </a:rPr>
              <a:t>Alfred Marshall</a:t>
            </a:r>
            <a:r>
              <a:rPr lang="en-US" sz="2400" dirty="0" smtClean="0"/>
              <a:t>, </a:t>
            </a:r>
            <a:r>
              <a:rPr lang="en-US" sz="2400" i="1" dirty="0" smtClean="0"/>
              <a:t>Principles of economics; an introductory volume</a:t>
            </a:r>
            <a:r>
              <a:rPr lang="en-US" sz="2400" dirty="0" smtClean="0"/>
              <a:t> (London: Macmillan, 1890)</a:t>
            </a:r>
            <a:br>
              <a:rPr lang="en-US" sz="2400" dirty="0" smtClean="0"/>
            </a:br>
            <a:r>
              <a:rPr lang="en-US" sz="2400" dirty="0" smtClean="0"/>
              <a:t/>
            </a:r>
            <a:br>
              <a:rPr lang="en-US" sz="2400" dirty="0" smtClean="0"/>
            </a:br>
            <a:r>
              <a:rPr lang="en-US" sz="2400" dirty="0" smtClean="0"/>
              <a:t>"Economics is the science which studies human behavior as a relationship between given ends and scarce means which have alternative uses.“</a:t>
            </a:r>
            <a:br>
              <a:rPr lang="en-US" sz="2400" dirty="0" smtClean="0"/>
            </a:br>
            <a:r>
              <a:rPr lang="en-US" sz="2400" dirty="0" smtClean="0">
                <a:hlinkClick r:id="rId3"/>
              </a:rPr>
              <a:t>Lionel Robbins</a:t>
            </a:r>
            <a:r>
              <a:rPr lang="en-US" sz="2400" dirty="0" smtClean="0"/>
              <a:t>, </a:t>
            </a:r>
            <a:r>
              <a:rPr lang="en-US" sz="2400" i="1" dirty="0" smtClean="0"/>
              <a:t>An Essay on the Nature and Significance of Economic Science</a:t>
            </a:r>
            <a:r>
              <a:rPr lang="en-US" sz="2400" dirty="0" smtClean="0"/>
              <a:t> (London: MacMillan, 1932</a:t>
            </a:r>
            <a:r>
              <a:rPr lang="en-US" sz="2400" i="1" dirty="0" smtClean="0"/>
              <a:t>)</a:t>
            </a:r>
            <a:br>
              <a:rPr lang="en-US" sz="2400" i="1" dirty="0" smtClean="0"/>
            </a:br>
            <a:r>
              <a:rPr lang="en-US" sz="2400" dirty="0" smtClean="0"/>
              <a:t/>
            </a:r>
            <a:br>
              <a:rPr lang="en-US" sz="2400" dirty="0" smtClean="0"/>
            </a:br>
            <a:r>
              <a:rPr lang="en-US" sz="2400" dirty="0" smtClean="0"/>
              <a:t>Economics is the "study of how societies use scarce resources to produce valuable commodities and distribute them among different people.“</a:t>
            </a:r>
            <a:br>
              <a:rPr lang="en-US" sz="2400" dirty="0" smtClean="0"/>
            </a:br>
            <a:r>
              <a:rPr lang="en-US" sz="2400" dirty="0" smtClean="0">
                <a:hlinkClick r:id="rId4"/>
              </a:rPr>
              <a:t>Paul A. Samuelson</a:t>
            </a:r>
            <a:r>
              <a:rPr lang="en-US" sz="2400" dirty="0" smtClean="0"/>
              <a:t>, </a:t>
            </a:r>
            <a:r>
              <a:rPr lang="en-US" sz="2400" i="1" dirty="0" smtClean="0"/>
              <a:t>Economics</a:t>
            </a:r>
            <a:r>
              <a:rPr lang="en-US" sz="2400" dirty="0" smtClean="0"/>
              <a:t> (New York: McGraw-Hill, 1948)</a:t>
            </a:r>
            <a:br>
              <a:rPr lang="en-US" sz="2400" dirty="0" smtClean="0"/>
            </a:br>
            <a:endParaRPr lang="en-US" sz="2400" dirty="0"/>
          </a:p>
        </p:txBody>
      </p:sp>
    </p:spTree>
    <p:extLst>
      <p:ext uri="{BB962C8B-B14F-4D97-AF65-F5344CB8AC3E}">
        <p14:creationId xmlns:mc="http://schemas.openxmlformats.org/markup-compatibility/2006" xmlns:mv="urn:schemas-microsoft-com:mac:vml" xmlns:p14="http://schemas.microsoft.com/office/powerpoint/2010/main" xmlns:p="http://schemas.openxmlformats.org/presentationml/2006/main" xmlns:r="http://schemas.openxmlformats.org/officeDocument/2006/relationships" xmlns:a="http://schemas.openxmlformats.org/drawingml/2006/main" xmlns="" val="10616765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1000"/>
                                        <p:tgtEl>
                                          <p:spTgt spid="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bldLvl="4"/>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35</TotalTime>
  <Words>795</Words>
  <Application>Microsoft Macintosh PowerPoint</Application>
  <PresentationFormat>Presentazione su schermo (4:3)</PresentationFormat>
  <Paragraphs>22</Paragraphs>
  <Slides>8</Slides>
  <Notes>0</Notes>
  <HiddenSlides>0</HiddenSlides>
  <MMClips>0</MMClips>
  <ScaleCrop>false</ScaleCrop>
  <HeadingPairs>
    <vt:vector size="4" baseType="variant">
      <vt:variant>
        <vt:lpstr>Modello struttura</vt:lpstr>
      </vt:variant>
      <vt:variant>
        <vt:i4>1</vt:i4>
      </vt:variant>
      <vt:variant>
        <vt:lpstr>Titoli diapositive</vt:lpstr>
      </vt:variant>
      <vt:variant>
        <vt:i4>8</vt:i4>
      </vt:variant>
    </vt:vector>
  </HeadingPairs>
  <TitlesOfParts>
    <vt:vector size="9" baseType="lpstr">
      <vt:lpstr>Office Theme</vt:lpstr>
      <vt:lpstr>What Is Economics?  Economics is the study of how people choose to use resources. Resources include the time and talent people have available, the land, buildings, equipment, and other tools on hand, and the knowledge of how to combine them to create useful products and services.    Important choices involve how much time to devote to work, to school, and to leisure, how many dollars to spend and how many to save, how to combine resources to produce goods and services, and how to vote and shape the level of taxes and the role of government.    </vt:lpstr>
      <vt:lpstr>What Is Economics? […] Often, people appear to use their resources to improve their well-being.  Well-being includes the satisfaction people gain from the products and services they choose to consume, from their time spent in leisure and with family and community as well as in jobs, and the security and services provided by effective governments.   Sometimes, however, people appear to use their resources in ways that don't improve their well-being.   </vt:lpstr>
      <vt:lpstr>Economics includes the study of labor, land, and investments, of money, income, and production, and of taxes and government expenditures.   Economists seek to measure well-being, to learn how well-being may increase over time, and to evaluate the well-being of the rich and the poor.   The most famous book in economics is the Inquiry into the Nature and Causes of The Wealth of Nations written by Adam Smith, and published in 1776 in Scotland.  </vt:lpstr>
      <vt:lpstr>  Although the behavior of individuals is important, economics also addresses the collective behavior of businesses and industries, governments and countries, and the globe as a whole.   Microeconomics starts by thinking about how individuals make decisions.  Macroeconomics considers aggregate outcomes.  The two points of view are essential in understanding most economic phenomena.  The list of fields in economics illustrates the scope of economic thought.  </vt:lpstr>
      <vt:lpstr>Diapositiva 5</vt:lpstr>
      <vt:lpstr>Diapositiva 6</vt:lpstr>
      <vt:lpstr>Diapositiva 7</vt:lpstr>
      <vt:lpstr> Definitions of Economics from Historic Textbooks  "Economics is the study of people in the ordinary business of life." Alfred Marshall, Principles of economics; an introductory volume (London: Macmillan, 1890)  "Economics is the science which studies human behavior as a relationship between given ends and scarce means which have alternative uses.“ Lionel Robbins, An Essay on the Nature and Significance of Economic Science (London: MacMillan, 1932)  Economics is the "study of how societies use scarce resources to produce valuable commodities and distribute them among different people.“ Paul A. Samuelson, Economics (New York: McGraw-Hill, 1948) </vt:lpstr>
    </vt:vector>
  </TitlesOfParts>
  <Company>Florida Gulf Coast University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What Is Economics? Economics is the study of how people choose to use resources. Resources include the time and talent people have available, the land, buildings, equipment, and other tools on hand, and the knowledge of how to combine them to create useful products and services.  Important choices involve how much time to devote to work, to school, and to leisure, how many dollars to spend and how many to save, how to combine resources to produce goods and services, and how to vote and shape the level of taxes and the role of government.  Often, people appear to use their resources to improve their well-being. Well-being includes the satisfaction people gain from the products and services they choose to consume, from their time spent in leisure and with family and community as well as in jobs, and the security and services provided by effective governments. Sometimes, however, people appear to use their resources in ways that don't improve their well-being.   </dc:title>
  <dc:creator>Windows User</dc:creator>
  <cp:lastModifiedBy>Francesca Spigarelli</cp:lastModifiedBy>
  <cp:revision>5</cp:revision>
  <dcterms:created xsi:type="dcterms:W3CDTF">2012-10-02T04:45:57Z</dcterms:created>
  <dcterms:modified xsi:type="dcterms:W3CDTF">2012-10-02T04:52:54Z</dcterms:modified>
</cp:coreProperties>
</file>