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3" d="100"/>
          <a:sy n="43" d="100"/>
        </p:scale>
        <p:origin x="-19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7B84-C3D5-5242-8F6F-788260BA7188}" type="datetimeFigureOut">
              <a:rPr lang="it-IT" smtClean="0"/>
              <a:pPr/>
              <a:t>30/09/13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96F2-78C8-6041-9502-4B1560659808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7B84-C3D5-5242-8F6F-788260BA7188}" type="datetimeFigureOut">
              <a:rPr lang="it-IT" smtClean="0"/>
              <a:pPr/>
              <a:t>30/09/13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96F2-78C8-6041-9502-4B1560659808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7B84-C3D5-5242-8F6F-788260BA7188}" type="datetimeFigureOut">
              <a:rPr lang="it-IT" smtClean="0"/>
              <a:pPr/>
              <a:t>30/09/13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96F2-78C8-6041-9502-4B1560659808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7B84-C3D5-5242-8F6F-788260BA7188}" type="datetimeFigureOut">
              <a:rPr lang="it-IT" smtClean="0"/>
              <a:pPr/>
              <a:t>30/09/13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96F2-78C8-6041-9502-4B1560659808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7B84-C3D5-5242-8F6F-788260BA7188}" type="datetimeFigureOut">
              <a:rPr lang="it-IT" smtClean="0"/>
              <a:pPr/>
              <a:t>30/09/13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96F2-78C8-6041-9502-4B1560659808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7B84-C3D5-5242-8F6F-788260BA7188}" type="datetimeFigureOut">
              <a:rPr lang="it-IT" smtClean="0"/>
              <a:pPr/>
              <a:t>30/09/13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96F2-78C8-6041-9502-4B1560659808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7B84-C3D5-5242-8F6F-788260BA7188}" type="datetimeFigureOut">
              <a:rPr lang="it-IT" smtClean="0"/>
              <a:pPr/>
              <a:t>30/09/13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96F2-78C8-6041-9502-4B1560659808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7B84-C3D5-5242-8F6F-788260BA7188}" type="datetimeFigureOut">
              <a:rPr lang="it-IT" smtClean="0"/>
              <a:pPr/>
              <a:t>30/09/13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96F2-78C8-6041-9502-4B1560659808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7B84-C3D5-5242-8F6F-788260BA7188}" type="datetimeFigureOut">
              <a:rPr lang="it-IT" smtClean="0"/>
              <a:pPr/>
              <a:t>30/09/13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96F2-78C8-6041-9502-4B1560659808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7B84-C3D5-5242-8F6F-788260BA7188}" type="datetimeFigureOut">
              <a:rPr lang="it-IT" smtClean="0"/>
              <a:pPr/>
              <a:t>30/09/13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96F2-78C8-6041-9502-4B1560659808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77B84-C3D5-5242-8F6F-788260BA7188}" type="datetimeFigureOut">
              <a:rPr lang="it-IT" smtClean="0"/>
              <a:pPr/>
              <a:t>30/09/13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96F2-78C8-6041-9502-4B1560659808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77B84-C3D5-5242-8F6F-788260BA7188}" type="datetimeFigureOut">
              <a:rPr lang="it-IT" smtClean="0"/>
              <a:pPr/>
              <a:t>30/09/13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A96F2-78C8-6041-9502-4B1560659808}" type="slidenum">
              <a:rPr lang="en-US" smtClean="0"/>
              <a:pPr/>
              <a:t>‹n.›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62857" y="1200013"/>
            <a:ext cx="8781143" cy="3734844"/>
          </a:xfrm>
        </p:spPr>
        <p:txBody>
          <a:bodyPr>
            <a:noAutofit/>
          </a:bodyPr>
          <a:lstStyle/>
          <a:p>
            <a:pPr marL="454025" indent="-273050" algn="l">
              <a:buFont typeface="Arial"/>
              <a:buChar char="•"/>
            </a:pP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1° </a:t>
            </a:r>
            <a:r>
              <a:rPr lang="it-IT" sz="2600" b="1" dirty="0" err="1" smtClean="0">
                <a:solidFill>
                  <a:srgbClr val="FF6600"/>
                </a:solidFill>
                <a:latin typeface="Cambria"/>
                <a:cs typeface="Cambria"/>
              </a:rPr>
              <a:t>Introduction</a:t>
            </a:r>
            <a:endParaRPr lang="it-IT" sz="2600" b="1" dirty="0" smtClean="0">
              <a:solidFill>
                <a:srgbClr val="FF6600"/>
              </a:solidFill>
              <a:latin typeface="Cambria"/>
              <a:cs typeface="Cambria"/>
            </a:endParaRPr>
          </a:p>
          <a:p>
            <a:pPr marL="454025" indent="-273050" algn="l">
              <a:buFont typeface="Arial"/>
              <a:buChar char="•"/>
            </a:pP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2° </a:t>
            </a:r>
            <a:r>
              <a:rPr lang="it-IT" sz="2600" b="1" dirty="0" smtClean="0">
                <a:solidFill>
                  <a:srgbClr val="FF6600"/>
                </a:solidFill>
                <a:latin typeface="Cambria"/>
                <a:cs typeface="Cambria"/>
              </a:rPr>
              <a:t>National Accounting: GDP, </a:t>
            </a:r>
            <a:r>
              <a:rPr lang="it-IT" sz="2600" b="1" dirty="0" err="1" smtClean="0">
                <a:solidFill>
                  <a:srgbClr val="FF6600"/>
                </a:solidFill>
                <a:latin typeface="Cambria"/>
                <a:cs typeface="Cambria"/>
              </a:rPr>
              <a:t>Trade</a:t>
            </a:r>
            <a:r>
              <a:rPr lang="it-IT" sz="2600" b="1" dirty="0" smtClean="0">
                <a:solidFill>
                  <a:srgbClr val="FF6600"/>
                </a:solidFill>
                <a:latin typeface="Cambria"/>
                <a:cs typeface="Cambria"/>
              </a:rPr>
              <a:t> and FDI</a:t>
            </a:r>
            <a:endParaRPr lang="it-IT" sz="2600" dirty="0" smtClean="0">
              <a:solidFill>
                <a:srgbClr val="000090"/>
              </a:solidFill>
              <a:latin typeface="Cambria"/>
              <a:cs typeface="Cambria"/>
            </a:endParaRPr>
          </a:p>
          <a:p>
            <a:pPr marL="454025" indent="-273050" algn="l">
              <a:buFont typeface="Arial"/>
              <a:buChar char="•"/>
            </a:pP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3° </a:t>
            </a:r>
            <a:r>
              <a:rPr lang="it-IT" sz="2600" b="1" dirty="0" smtClean="0">
                <a:solidFill>
                  <a:srgbClr val="FF6600"/>
                </a:solidFill>
                <a:latin typeface="Cambria"/>
                <a:cs typeface="Cambria"/>
              </a:rPr>
              <a:t>National Accounting: </a:t>
            </a:r>
            <a:r>
              <a:rPr lang="it-IT" sz="2600" b="1" dirty="0" err="1" smtClean="0">
                <a:solidFill>
                  <a:srgbClr val="FF6600"/>
                </a:solidFill>
                <a:latin typeface="Cambria"/>
                <a:cs typeface="Cambria"/>
              </a:rPr>
              <a:t>Unemployment</a:t>
            </a:r>
            <a:r>
              <a:rPr lang="it-IT" sz="2600" b="1" dirty="0" smtClean="0">
                <a:solidFill>
                  <a:srgbClr val="FF6600"/>
                </a:solidFill>
                <a:latin typeface="Cambria"/>
                <a:cs typeface="Cambria"/>
              </a:rPr>
              <a:t> and  </a:t>
            </a:r>
            <a:r>
              <a:rPr lang="it-IT" sz="2600" b="1" dirty="0" err="1" smtClean="0">
                <a:solidFill>
                  <a:srgbClr val="FF6600"/>
                </a:solidFill>
                <a:latin typeface="Cambria"/>
                <a:cs typeface="Cambria"/>
              </a:rPr>
              <a:t>Inflaction</a:t>
            </a:r>
            <a:endParaRPr lang="it-IT" sz="2600" dirty="0" smtClean="0">
              <a:solidFill>
                <a:srgbClr val="000090"/>
              </a:solidFill>
              <a:latin typeface="Cambria"/>
              <a:cs typeface="Cambria"/>
            </a:endParaRPr>
          </a:p>
          <a:p>
            <a:pPr marL="454025" indent="-273050" algn="l">
              <a:buFont typeface="Arial"/>
              <a:buChar char="•"/>
            </a:pP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4° </a:t>
            </a:r>
            <a:r>
              <a:rPr lang="it-IT" sz="2600" b="1" dirty="0" smtClean="0">
                <a:solidFill>
                  <a:srgbClr val="FF6600"/>
                </a:solidFill>
                <a:latin typeface="Cambria"/>
                <a:cs typeface="Cambria"/>
              </a:rPr>
              <a:t>Supply and </a:t>
            </a:r>
            <a:r>
              <a:rPr lang="it-IT" sz="2600" b="1" dirty="0" err="1" smtClean="0">
                <a:solidFill>
                  <a:srgbClr val="FF6600"/>
                </a:solidFill>
                <a:latin typeface="Cambria"/>
                <a:cs typeface="Cambria"/>
              </a:rPr>
              <a:t>demand</a:t>
            </a:r>
            <a:r>
              <a:rPr lang="it-IT" sz="2600" b="1" dirty="0" smtClean="0">
                <a:solidFill>
                  <a:srgbClr val="FF6600"/>
                </a:solidFill>
                <a:latin typeface="Cambria"/>
                <a:cs typeface="Cambria"/>
              </a:rPr>
              <a:t> at macro </a:t>
            </a:r>
            <a:r>
              <a:rPr lang="it-IT" sz="2600" b="1" dirty="0" err="1" smtClean="0">
                <a:solidFill>
                  <a:srgbClr val="FF6600"/>
                </a:solidFill>
                <a:latin typeface="Cambria"/>
                <a:cs typeface="Cambria"/>
              </a:rPr>
              <a:t>level</a:t>
            </a:r>
            <a:endParaRPr lang="it-IT" sz="2600" b="1" dirty="0" smtClean="0">
              <a:solidFill>
                <a:srgbClr val="FF6600"/>
              </a:solidFill>
              <a:latin typeface="Cambria"/>
              <a:cs typeface="Cambria"/>
            </a:endParaRPr>
          </a:p>
          <a:p>
            <a:pPr marL="454025" indent="-273050" algn="l">
              <a:buFont typeface="Arial"/>
              <a:buChar char="•"/>
            </a:pP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5° </a:t>
            </a: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 </a:t>
            </a:r>
            <a:r>
              <a:rPr lang="it-IT" sz="2600" b="1" dirty="0" err="1" smtClean="0">
                <a:solidFill>
                  <a:srgbClr val="FF6600"/>
                </a:solidFill>
                <a:latin typeface="Cambria"/>
                <a:cs typeface="Cambria"/>
              </a:rPr>
              <a:t>Economic</a:t>
            </a:r>
            <a:r>
              <a:rPr lang="it-IT" sz="2600" b="1" dirty="0" smtClean="0">
                <a:solidFill>
                  <a:srgbClr val="FF6600"/>
                </a:solidFill>
                <a:latin typeface="Cambria"/>
                <a:cs typeface="Cambria"/>
              </a:rPr>
              <a:t> </a:t>
            </a:r>
            <a:r>
              <a:rPr lang="it-IT" sz="2600" b="1" dirty="0" err="1" smtClean="0">
                <a:solidFill>
                  <a:srgbClr val="FF6600"/>
                </a:solidFill>
                <a:latin typeface="Cambria"/>
                <a:cs typeface="Cambria"/>
              </a:rPr>
              <a:t>cycles</a:t>
            </a:r>
            <a:r>
              <a:rPr lang="it-IT" sz="2600" b="1" dirty="0" smtClean="0">
                <a:solidFill>
                  <a:srgbClr val="FF6600"/>
                </a:solidFill>
                <a:latin typeface="Cambria"/>
                <a:cs typeface="Cambria"/>
              </a:rPr>
              <a:t> (Keynes)</a:t>
            </a:r>
          </a:p>
          <a:p>
            <a:pPr marL="454025" indent="-273050" algn="l">
              <a:buFont typeface="Arial"/>
              <a:buChar char="•"/>
            </a:pP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6° </a:t>
            </a:r>
            <a:r>
              <a:rPr lang="it-IT" sz="2600" b="1" dirty="0" smtClean="0">
                <a:solidFill>
                  <a:srgbClr val="FF6600"/>
                </a:solidFill>
                <a:latin typeface="Cambria"/>
                <a:cs typeface="Cambria"/>
              </a:rPr>
              <a:t>BRICS and </a:t>
            </a:r>
            <a:r>
              <a:rPr lang="it-IT" sz="2600" b="1" dirty="0" err="1" smtClean="0">
                <a:solidFill>
                  <a:srgbClr val="FF6600"/>
                </a:solidFill>
                <a:latin typeface="Cambria"/>
                <a:cs typeface="Cambria"/>
              </a:rPr>
              <a:t>Next</a:t>
            </a:r>
            <a:r>
              <a:rPr lang="it-IT" sz="2600" b="1" dirty="0" smtClean="0">
                <a:solidFill>
                  <a:srgbClr val="FF6600"/>
                </a:solidFill>
                <a:latin typeface="Cambria"/>
                <a:cs typeface="Cambria"/>
              </a:rPr>
              <a:t> 11</a:t>
            </a:r>
          </a:p>
          <a:p>
            <a:pPr marL="454025" indent="-273050" algn="l"/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/>
            </a:r>
            <a:b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</a:br>
            <a:r>
              <a:rPr lang="it-IT" sz="2600" dirty="0" err="1" smtClean="0">
                <a:solidFill>
                  <a:srgbClr val="000090"/>
                </a:solidFill>
                <a:latin typeface="Cambria"/>
                <a:cs typeface="Cambria"/>
              </a:rPr>
              <a:t>Tuesday</a:t>
            </a: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 </a:t>
            </a:r>
            <a:r>
              <a:rPr lang="it-IT" sz="2600" dirty="0" err="1" smtClean="0">
                <a:solidFill>
                  <a:srgbClr val="000090"/>
                </a:solidFill>
                <a:latin typeface="Cambria"/>
                <a:cs typeface="Cambria"/>
              </a:rPr>
              <a:t>November</a:t>
            </a: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 </a:t>
            </a:r>
            <a:r>
              <a:rPr lang="it-IT" sz="2600" b="1" dirty="0" smtClean="0">
                <a:solidFill>
                  <a:srgbClr val="FF6600"/>
                </a:solidFill>
                <a:latin typeface="Cambria"/>
                <a:cs typeface="Cambria"/>
              </a:rPr>
              <a:t>12th</a:t>
            </a: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 </a:t>
            </a: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Group </a:t>
            </a:r>
            <a:r>
              <a:rPr lang="it-IT" sz="2600" dirty="0" err="1" smtClean="0">
                <a:solidFill>
                  <a:srgbClr val="000090"/>
                </a:solidFill>
                <a:latin typeface="Cambria"/>
                <a:cs typeface="Cambria"/>
              </a:rPr>
              <a:t>presentation</a:t>
            </a: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 and </a:t>
            </a:r>
            <a:r>
              <a:rPr lang="it-IT" sz="2600" dirty="0" err="1" smtClean="0">
                <a:solidFill>
                  <a:srgbClr val="000090"/>
                </a:solidFill>
                <a:latin typeface="Cambria"/>
                <a:cs typeface="Cambria"/>
              </a:rPr>
              <a:t>discussion</a:t>
            </a:r>
            <a:endParaRPr lang="en-US" sz="2600" dirty="0">
              <a:solidFill>
                <a:srgbClr val="000090"/>
              </a:solidFill>
              <a:latin typeface="Cambria"/>
              <a:cs typeface="Cambria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718457" y="453568"/>
            <a:ext cx="222068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6600"/>
                </a:solidFill>
                <a:latin typeface="Cambria"/>
                <a:cs typeface="Cambria"/>
              </a:rPr>
              <a:t>Agenda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45886" y="2133600"/>
            <a:ext cx="7826828" cy="1752600"/>
          </a:xfrm>
        </p:spPr>
        <p:txBody>
          <a:bodyPr>
            <a:noAutofit/>
          </a:bodyPr>
          <a:lstStyle/>
          <a:p>
            <a:pPr algn="l">
              <a:buFont typeface="Arial"/>
              <a:buChar char="•"/>
            </a:pPr>
            <a:r>
              <a:rPr lang="it-IT" sz="2600" dirty="0" err="1" smtClean="0">
                <a:solidFill>
                  <a:srgbClr val="000090"/>
                </a:solidFill>
                <a:latin typeface="Cambria"/>
                <a:cs typeface="Cambria"/>
              </a:rPr>
              <a:t>2</a:t>
            </a: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 </a:t>
            </a:r>
            <a:r>
              <a:rPr lang="it-IT" sz="2600" dirty="0" err="1" smtClean="0">
                <a:solidFill>
                  <a:srgbClr val="000090"/>
                </a:solidFill>
                <a:latin typeface="Cambria"/>
                <a:cs typeface="Cambria"/>
              </a:rPr>
              <a:t>written</a:t>
            </a: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 open </a:t>
            </a:r>
            <a:r>
              <a:rPr lang="it-IT" sz="2600" dirty="0" err="1" smtClean="0">
                <a:solidFill>
                  <a:srgbClr val="000090"/>
                </a:solidFill>
                <a:latin typeface="Cambria"/>
                <a:cs typeface="Cambria"/>
              </a:rPr>
              <a:t>questions</a:t>
            </a: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 (30% </a:t>
            </a:r>
            <a:r>
              <a:rPr lang="it-IT" sz="2600" dirty="0" err="1" smtClean="0">
                <a:solidFill>
                  <a:srgbClr val="000090"/>
                </a:solidFill>
                <a:latin typeface="Cambria"/>
                <a:cs typeface="Cambria"/>
              </a:rPr>
              <a:t>of</a:t>
            </a: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 </a:t>
            </a:r>
            <a:r>
              <a:rPr lang="it-IT" sz="2600" dirty="0" err="1" smtClean="0">
                <a:solidFill>
                  <a:srgbClr val="000090"/>
                </a:solidFill>
                <a:latin typeface="Cambria"/>
                <a:cs typeface="Cambria"/>
              </a:rPr>
              <a:t>final</a:t>
            </a: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 </a:t>
            </a:r>
            <a:r>
              <a:rPr lang="it-IT" sz="2600" dirty="0" err="1" smtClean="0">
                <a:solidFill>
                  <a:srgbClr val="000090"/>
                </a:solidFill>
                <a:latin typeface="Cambria"/>
                <a:cs typeface="Cambria"/>
              </a:rPr>
              <a:t>evaluation</a:t>
            </a: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)</a:t>
            </a:r>
          </a:p>
          <a:p>
            <a:pPr algn="l">
              <a:buFont typeface="Arial"/>
              <a:buChar char="•"/>
            </a:pP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Group </a:t>
            </a:r>
            <a:r>
              <a:rPr lang="it-IT" sz="2600" dirty="0" err="1" smtClean="0">
                <a:solidFill>
                  <a:srgbClr val="000090"/>
                </a:solidFill>
                <a:latin typeface="Cambria"/>
                <a:cs typeface="Cambria"/>
              </a:rPr>
              <a:t>presentation</a:t>
            </a: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 and </a:t>
            </a:r>
            <a:r>
              <a:rPr lang="it-IT" sz="2600" dirty="0" err="1" smtClean="0">
                <a:solidFill>
                  <a:srgbClr val="000090"/>
                </a:solidFill>
                <a:latin typeface="Cambria"/>
                <a:cs typeface="Cambria"/>
              </a:rPr>
              <a:t>discussion</a:t>
            </a: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 (70% of </a:t>
            </a:r>
            <a:r>
              <a:rPr lang="it-IT" sz="2600" dirty="0" err="1" smtClean="0">
                <a:solidFill>
                  <a:srgbClr val="000090"/>
                </a:solidFill>
                <a:latin typeface="Cambria"/>
                <a:cs typeface="Cambria"/>
              </a:rPr>
              <a:t>final</a:t>
            </a: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 </a:t>
            </a:r>
            <a:r>
              <a:rPr lang="it-IT" sz="2600" dirty="0" err="1" smtClean="0">
                <a:solidFill>
                  <a:srgbClr val="000090"/>
                </a:solidFill>
                <a:latin typeface="Cambria"/>
                <a:cs typeface="Cambria"/>
              </a:rPr>
              <a:t>evaluation</a:t>
            </a:r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)</a:t>
            </a:r>
          </a:p>
          <a:p>
            <a:pPr algn="l">
              <a:buFont typeface="Arial"/>
              <a:buChar char="•"/>
            </a:pPr>
            <a:endParaRPr lang="it-IT" sz="2600" dirty="0">
              <a:solidFill>
                <a:srgbClr val="000090"/>
              </a:solidFill>
              <a:latin typeface="Cambria"/>
              <a:cs typeface="Cambria"/>
            </a:endParaRPr>
          </a:p>
          <a:p>
            <a:pPr algn="l"/>
            <a:r>
              <a:rPr lang="it-IT" sz="2600" dirty="0" smtClean="0">
                <a:solidFill>
                  <a:srgbClr val="000090"/>
                </a:solidFill>
                <a:latin typeface="Cambria"/>
                <a:cs typeface="Cambria"/>
              </a:rPr>
              <a:t>4 CFU</a:t>
            </a:r>
            <a:endParaRPr lang="en-US" sz="2600" dirty="0">
              <a:solidFill>
                <a:srgbClr val="000090"/>
              </a:solidFill>
              <a:latin typeface="Cambria"/>
              <a:cs typeface="Cambria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718457" y="834571"/>
            <a:ext cx="272868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FF6600"/>
                </a:solidFill>
                <a:latin typeface="Cambria"/>
                <a:cs typeface="Cambria"/>
              </a:rPr>
              <a:t>The Exam</a:t>
            </a:r>
            <a:endParaRPr lang="en-US" sz="2600" b="1" dirty="0">
              <a:solidFill>
                <a:srgbClr val="FF6600"/>
              </a:solidFill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</TotalTime>
  <Words>58</Words>
  <Application>Microsoft Macintosh PowerPoint</Application>
  <PresentationFormat>Presentazione su schermo (4:3)</PresentationFormat>
  <Paragraphs>13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3" baseType="lpstr">
      <vt:lpstr>Tema di Office</vt:lpstr>
      <vt:lpstr>Presentazione di PowerPoint</vt:lpstr>
      <vt:lpstr>Presentazione di PowerPoint</vt:lpstr>
    </vt:vector>
  </TitlesOfParts>
  <Company>Università degli Studi di Macerata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Francesca Spigarelli</dc:creator>
  <cp:lastModifiedBy>Francesca Spigarelli</cp:lastModifiedBy>
  <cp:revision>7</cp:revision>
  <dcterms:created xsi:type="dcterms:W3CDTF">2012-09-24T15:30:48Z</dcterms:created>
  <dcterms:modified xsi:type="dcterms:W3CDTF">2013-10-01T06:11:28Z</dcterms:modified>
</cp:coreProperties>
</file>