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5" r:id="rId16"/>
    <p:sldId id="276" r:id="rId17"/>
    <p:sldId id="277" r:id="rId18"/>
    <p:sldId id="278" r:id="rId1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DA5E9-79A7-49FC-A4D9-EB7B3832A96C}" type="datetimeFigureOut">
              <a:rPr lang="it-IT" smtClean="0"/>
              <a:t>19/03/2012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B67D-F84C-4E2E-81BB-1FEEEBBA74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4256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DA5E9-79A7-49FC-A4D9-EB7B3832A96C}" type="datetimeFigureOut">
              <a:rPr lang="it-IT" smtClean="0"/>
              <a:t>19/03/2012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B67D-F84C-4E2E-81BB-1FEEEBBA74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7948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DA5E9-79A7-49FC-A4D9-EB7B3832A96C}" type="datetimeFigureOut">
              <a:rPr lang="it-IT" smtClean="0"/>
              <a:t>19/03/2012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B67D-F84C-4E2E-81BB-1FEEEBBA74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0046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DA5E9-79A7-49FC-A4D9-EB7B3832A96C}" type="datetimeFigureOut">
              <a:rPr lang="it-IT" smtClean="0"/>
              <a:t>19/03/2012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B67D-F84C-4E2E-81BB-1FEEEBBA74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5457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DA5E9-79A7-49FC-A4D9-EB7B3832A96C}" type="datetimeFigureOut">
              <a:rPr lang="it-IT" smtClean="0"/>
              <a:t>19/03/2012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B67D-F84C-4E2E-81BB-1FEEEBBA74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0766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DA5E9-79A7-49FC-A4D9-EB7B3832A96C}" type="datetimeFigureOut">
              <a:rPr lang="it-IT" smtClean="0"/>
              <a:t>19/03/2012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B67D-F84C-4E2E-81BB-1FEEEBBA74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0031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DA5E9-79A7-49FC-A4D9-EB7B3832A96C}" type="datetimeFigureOut">
              <a:rPr lang="it-IT" smtClean="0"/>
              <a:t>19/03/2012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B67D-F84C-4E2E-81BB-1FEEEBBA74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8693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DA5E9-79A7-49FC-A4D9-EB7B3832A96C}" type="datetimeFigureOut">
              <a:rPr lang="it-IT" smtClean="0"/>
              <a:t>19/03/2012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B67D-F84C-4E2E-81BB-1FEEEBBA74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5056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DA5E9-79A7-49FC-A4D9-EB7B3832A96C}" type="datetimeFigureOut">
              <a:rPr lang="it-IT" smtClean="0"/>
              <a:t>19/03/2012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B67D-F84C-4E2E-81BB-1FEEEBBA74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2608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DA5E9-79A7-49FC-A4D9-EB7B3832A96C}" type="datetimeFigureOut">
              <a:rPr lang="it-IT" smtClean="0"/>
              <a:t>19/03/2012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B67D-F84C-4E2E-81BB-1FEEEBBA74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0104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DA5E9-79A7-49FC-A4D9-EB7B3832A96C}" type="datetimeFigureOut">
              <a:rPr lang="it-IT" smtClean="0"/>
              <a:t>19/03/2012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B67D-F84C-4E2E-81BB-1FEEEBBA74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9586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17271-9652-45EE-9F9B-20EA4F054536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19/03/2012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93FC8-49EC-4735-9F55-37A11A9C1649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912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0DAA3-49AB-450F-820E-AD80D0A40964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19/03/2012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4DECC-332F-4840-B12F-144343847369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8147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C7AB5-878D-4D18-B7EC-177C37323782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19/03/2012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C12A5-17E1-4E6A-82C5-362742F6A0EC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9391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090E6-DEE5-4267-B174-341395D7ACC8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19/03/2012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DD262-AC78-4996-B6D2-C464A8CD7D64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4988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7913B-7142-4316-B5E3-02915B155FA9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19/03/2012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6B095A-AA17-4785-9624-AA0F99F3B8DD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8434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551BD7-4ADE-4B55-BECA-BB19F4F7445C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19/03/2012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7496E-1BBA-465D-84F3-4229988B35CB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6203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E1235-1830-4FBE-AE68-BF16B0C9D82D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19/03/2012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054F0-BB45-456E-95B6-9FB09F94B341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9052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89110-F0A2-4DE3-A358-1A0C3DED568D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19/03/2012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3625E-50F4-4532-96F1-3F7BAD779DBE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1857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FB38C5-5E08-404B-B608-CE2EC235DE31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19/03/2012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BE590-1BE7-4AFB-B5AC-14245AA7CA9C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782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3DA2D-49C0-468E-8DF6-CDCC92CD4137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19/03/2012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EB37E-6E82-4EA6-9C38-7AF1477CB34D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6351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06FFC-BAC2-424F-B5D5-33841C8AA3E3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19/03/2012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9B100-89B8-4008-B8A8-46F6D4257FAF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163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DA5E9-79A7-49FC-A4D9-EB7B3832A96C}" type="datetimeFigureOut">
              <a:rPr lang="it-IT" smtClean="0"/>
              <a:t>19/03/2012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2B67D-F84C-4E2E-81BB-1FEEEBBA74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6031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D904F72-EAE9-478A-80FE-0E290D3EC720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19/03/2012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BB5FCA-9A13-41FB-A128-7F586112DC85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803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 totalitarismi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98501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Regimi totalitari e regimi autoritari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totalitarismo come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idealtipo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differenza tra autoritarismo e totalitarismo.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Democrazia e totalitarismo.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carattere “rivoluzionario” dei regimi totalitari.</a:t>
            </a:r>
          </a:p>
        </p:txBody>
      </p:sp>
    </p:spTree>
    <p:extLst>
      <p:ext uri="{BB962C8B-B14F-4D97-AF65-F5344CB8AC3E}">
        <p14:creationId xmlns:p14="http://schemas.microsoft.com/office/powerpoint/2010/main" val="1766771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Le origini di un concetto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Gli scritti degli antifascisti italiani.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Mussolini e l’accezione di “totalitario”.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L’uso dell’aggettivo “totale” in Germania.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L’applicazione del concetto totalitario all’Unione Sovietica. </a:t>
            </a:r>
          </a:p>
        </p:txBody>
      </p:sp>
    </p:spTree>
    <p:extLst>
      <p:ext uri="{BB962C8B-B14F-4D97-AF65-F5344CB8AC3E}">
        <p14:creationId xmlns:p14="http://schemas.microsoft.com/office/powerpoint/2010/main" val="1310015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4000" b="1" dirty="0" smtClean="0">
                <a:latin typeface="Times New Roman" pitchFamily="18" charset="0"/>
                <a:cs typeface="Times New Roman" pitchFamily="18" charset="0"/>
              </a:rPr>
              <a:t>Il nazismo al potere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Germania dopo la Grande Guerra.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Partito nazional-socialista.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crisi economica e gli effetti in Germania. Le elezioni del 1930 e del 1932.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Hitler capo del governo.</a:t>
            </a:r>
          </a:p>
        </p:txBody>
      </p:sp>
    </p:spTree>
    <p:extLst>
      <p:ext uri="{BB962C8B-B14F-4D97-AF65-F5344CB8AC3E}">
        <p14:creationId xmlns:p14="http://schemas.microsoft.com/office/powerpoint/2010/main" val="2910810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4000" b="1" dirty="0" smtClean="0">
                <a:latin typeface="Times New Roman" pitchFamily="18" charset="0"/>
                <a:cs typeface="Times New Roman" pitchFamily="18" charset="0"/>
              </a:rPr>
              <a:t>Il Terzo Reich</a:t>
            </a:r>
          </a:p>
        </p:txBody>
      </p:sp>
      <p:sp>
        <p:nvSpPr>
          <p:cNvPr id="7171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L’incendio del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Reichstag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buFont typeface="Arial" charset="0"/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Führerprinzip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e comunità di popolo.</a:t>
            </a:r>
          </a:p>
          <a:p>
            <a:pPr eaLnBrk="1" hangingPunct="1"/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Repressione e consenso.</a:t>
            </a:r>
          </a:p>
          <a:p>
            <a:pPr eaLnBrk="1" hangingPunct="1"/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persecuzione degli ebrei.</a:t>
            </a:r>
          </a:p>
        </p:txBody>
      </p:sp>
    </p:spTree>
    <p:extLst>
      <p:ext uri="{BB962C8B-B14F-4D97-AF65-F5344CB8AC3E}">
        <p14:creationId xmlns:p14="http://schemas.microsoft.com/office/powerpoint/2010/main" val="2015182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trasformazione </a:t>
            </a:r>
            <a:br>
              <a:rPr lang="it-IT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dell’Unione Sovietica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L’industrializzazione forzata. Il piano quinquennale.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collettivizzazione dell’agricoltura e la campagna contro i «kulaki».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mobilitazione ideologica. Lo «stachanovismo».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mito dell’Unione Sovietica in Occidente.  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32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4000" b="1" dirty="0" smtClean="0">
                <a:latin typeface="Times New Roman" pitchFamily="18" charset="0"/>
                <a:cs typeface="Times New Roman" pitchFamily="18" charset="0"/>
              </a:rPr>
              <a:t>Lo stalinismo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«purghe» e i Gulag.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processi agli oppositori. L’uccisione di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Trotzskij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Gli intellettuali e lo stalinismo.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Stalin e l’Occidente.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797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4000" b="1" dirty="0" smtClean="0">
                <a:latin typeface="Times New Roman" pitchFamily="18" charset="0"/>
                <a:cs typeface="Times New Roman" pitchFamily="18" charset="0"/>
              </a:rPr>
              <a:t>Fascismo e totalitarismo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categoria del «totalitarismo imperfetto».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Stato e partito.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ruolo della Chiesa. I Patti Lateranensi.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ruolo della monarchia.</a:t>
            </a:r>
          </a:p>
        </p:txBody>
      </p:sp>
    </p:spTree>
    <p:extLst>
      <p:ext uri="{BB962C8B-B14F-4D97-AF65-F5344CB8AC3E}">
        <p14:creationId xmlns:p14="http://schemas.microsoft.com/office/powerpoint/2010/main" val="2715597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4000" b="1" dirty="0" smtClean="0">
                <a:latin typeface="Times New Roman" pitchFamily="18" charset="0"/>
                <a:cs typeface="Times New Roman" pitchFamily="18" charset="0"/>
              </a:rPr>
              <a:t>Il regime e il paese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L’arretratezza della società italiana.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politica demografica.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Modernismo e tradizionalismo.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ruolo della donna.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corporativismo.</a:t>
            </a:r>
          </a:p>
        </p:txBody>
      </p:sp>
    </p:spTree>
    <p:extLst>
      <p:ext uri="{BB962C8B-B14F-4D97-AF65-F5344CB8AC3E}">
        <p14:creationId xmlns:p14="http://schemas.microsoft.com/office/powerpoint/2010/main" val="2304513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4000" b="1" dirty="0" smtClean="0">
                <a:latin typeface="Times New Roman" pitchFamily="18" charset="0"/>
                <a:cs typeface="Times New Roman" pitchFamily="18" charset="0"/>
              </a:rPr>
              <a:t>La politica culturale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scuola e l’università. La riforma Gentile.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Ministero per la cultura popolare.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L’adesione degli intellettuali.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radio.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cinema.</a:t>
            </a:r>
          </a:p>
        </p:txBody>
      </p:sp>
    </p:spTree>
    <p:extLst>
      <p:ext uri="{BB962C8B-B14F-4D97-AF65-F5344CB8AC3E}">
        <p14:creationId xmlns:p14="http://schemas.microsoft.com/office/powerpoint/2010/main" val="3289878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4000" b="1" dirty="0" smtClean="0">
                <a:latin typeface="Times New Roman" pitchFamily="18" charset="0"/>
                <a:cs typeface="Times New Roman" pitchFamily="18" charset="0"/>
              </a:rPr>
              <a:t>La politica economica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fase liberista.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“battaglia del grano”.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rivalutazione della lira (quota novanta).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grande crisi e l’intervento dello Stato.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politica dei lavori pubblici. </a:t>
            </a:r>
          </a:p>
        </p:txBody>
      </p:sp>
    </p:spTree>
    <p:extLst>
      <p:ext uri="{BB962C8B-B14F-4D97-AF65-F5344CB8AC3E}">
        <p14:creationId xmlns:p14="http://schemas.microsoft.com/office/powerpoint/2010/main" val="3447014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4000" b="1" dirty="0" smtClean="0">
                <a:latin typeface="Times New Roman" pitchFamily="18" charset="0"/>
                <a:cs typeface="Times New Roman" pitchFamily="18" charset="0"/>
              </a:rPr>
              <a:t>L’alleanza con la Germania</a:t>
            </a:r>
          </a:p>
        </p:txBody>
      </p:sp>
      <p:sp>
        <p:nvSpPr>
          <p:cNvPr id="14339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Gli obiettivi della politica estera fascista.</a:t>
            </a:r>
          </a:p>
          <a:p>
            <a:pPr eaLnBrk="1" hangingPunct="1"/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campagna d’Etiopia.</a:t>
            </a:r>
          </a:p>
          <a:p>
            <a:pPr eaLnBrk="1" hangingPunct="1"/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L’Asse Roma-Berlino (1936).</a:t>
            </a:r>
          </a:p>
          <a:p>
            <a:pPr eaLnBrk="1" hangingPunct="1"/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Patto d’Acciaio (1939).</a:t>
            </a:r>
          </a:p>
        </p:txBody>
      </p:sp>
    </p:spTree>
    <p:extLst>
      <p:ext uri="{BB962C8B-B14F-4D97-AF65-F5344CB8AC3E}">
        <p14:creationId xmlns:p14="http://schemas.microsoft.com/office/powerpoint/2010/main" val="10478612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4000" b="1" dirty="0" smtClean="0">
                <a:latin typeface="Times New Roman" pitchFamily="18" charset="0"/>
                <a:cs typeface="Times New Roman" pitchFamily="18" charset="0"/>
              </a:rPr>
              <a:t>Verso la guerra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L’autarchia.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militarizzazione della società.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leggi razziali.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L’impopolarità del regime.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guerra e il fallimento del regime.</a:t>
            </a:r>
          </a:p>
        </p:txBody>
      </p:sp>
    </p:spTree>
    <p:extLst>
      <p:ext uri="{BB962C8B-B14F-4D97-AF65-F5344CB8AC3E}">
        <p14:creationId xmlns:p14="http://schemas.microsoft.com/office/powerpoint/2010/main" val="522428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b="1" dirty="0" err="1" smtClean="0">
                <a:latin typeface="Times New Roman" pitchFamily="18" charset="0"/>
                <a:cs typeface="Times New Roman" pitchFamily="18" charset="0"/>
              </a:rPr>
              <a:t>Hannah</a:t>
            </a:r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b="1" dirty="0" err="1" smtClean="0">
                <a:latin typeface="Times New Roman" pitchFamily="18" charset="0"/>
                <a:cs typeface="Times New Roman" pitchFamily="18" charset="0"/>
              </a:rPr>
              <a:t>Arendt</a:t>
            </a:r>
            <a:endParaRPr lang="it-IT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Antisemitismo e imperialismo.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dimensione storica del totalitarismo.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caratteri strutturali del totalitarismo.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radicalismo delle ideologie totalitarie.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Violenza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permamente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e “nemico oggettivo”.</a:t>
            </a:r>
          </a:p>
        </p:txBody>
      </p:sp>
    </p:spTree>
    <p:extLst>
      <p:ext uri="{BB962C8B-B14F-4D97-AF65-F5344CB8AC3E}">
        <p14:creationId xmlns:p14="http://schemas.microsoft.com/office/powerpoint/2010/main" val="32395609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Genealogie del totalitarismo </a:t>
            </a:r>
          </a:p>
        </p:txBody>
      </p:sp>
      <p:sp>
        <p:nvSpPr>
          <p:cNvPr id="6147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Karl Popper: la denuncia dell’utopismo e dello storicismo.</a:t>
            </a:r>
          </a:p>
          <a:p>
            <a:pPr eaLnBrk="1" hangingPunct="1"/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Max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Horkheimer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e Theodor Adorno: contro l’ipertrofia della razionalità umana. </a:t>
            </a:r>
          </a:p>
          <a:p>
            <a:pPr eaLnBrk="1" hangingPunct="1"/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Jacob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Talmon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: la democrazia totalitaria. </a:t>
            </a:r>
          </a:p>
        </p:txBody>
      </p:sp>
    </p:spTree>
    <p:extLst>
      <p:ext uri="{BB962C8B-B14F-4D97-AF65-F5344CB8AC3E}">
        <p14:creationId xmlns:p14="http://schemas.microsoft.com/office/powerpoint/2010/main" val="825228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Il totalitarismo come modello</a:t>
            </a:r>
          </a:p>
        </p:txBody>
      </p:sp>
      <p:sp>
        <p:nvSpPr>
          <p:cNvPr id="7171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mtClean="0">
                <a:latin typeface="Times New Roman" pitchFamily="18" charset="0"/>
                <a:cs typeface="Times New Roman" pitchFamily="18" charset="0"/>
              </a:rPr>
              <a:t>Friedrich e Brzezinski: l’approccio funzionalista.</a:t>
            </a:r>
          </a:p>
          <a:p>
            <a:pPr eaLnBrk="1" hangingPunct="1"/>
            <a:r>
              <a:rPr lang="it-IT" smtClean="0">
                <a:latin typeface="Times New Roman" pitchFamily="18" charset="0"/>
                <a:cs typeface="Times New Roman" pitchFamily="18" charset="0"/>
              </a:rPr>
              <a:t>Il sistema ideologico.</a:t>
            </a:r>
          </a:p>
          <a:p>
            <a:pPr eaLnBrk="1" hangingPunct="1"/>
            <a:r>
              <a:rPr lang="it-IT" smtClean="0">
                <a:latin typeface="Times New Roman" pitchFamily="18" charset="0"/>
                <a:cs typeface="Times New Roman" pitchFamily="18" charset="0"/>
              </a:rPr>
              <a:t>Il partito unico.</a:t>
            </a:r>
          </a:p>
          <a:p>
            <a:pPr eaLnBrk="1" hangingPunct="1"/>
            <a:r>
              <a:rPr lang="it-IT" smtClean="0">
                <a:latin typeface="Times New Roman" pitchFamily="18" charset="0"/>
                <a:cs typeface="Times New Roman" pitchFamily="18" charset="0"/>
              </a:rPr>
              <a:t>Il sistematico ricorso al terrore.</a:t>
            </a:r>
          </a:p>
          <a:p>
            <a:pPr eaLnBrk="1" hangingPunct="1"/>
            <a:r>
              <a:rPr lang="it-IT" smtClean="0">
                <a:latin typeface="Times New Roman" pitchFamily="18" charset="0"/>
                <a:cs typeface="Times New Roman" pitchFamily="18" charset="0"/>
              </a:rPr>
              <a:t>Il controllo dei media e dell’apparato produttivo.</a:t>
            </a:r>
          </a:p>
        </p:txBody>
      </p:sp>
    </p:spTree>
    <p:extLst>
      <p:ext uri="{BB962C8B-B14F-4D97-AF65-F5344CB8AC3E}">
        <p14:creationId xmlns:p14="http://schemas.microsoft.com/office/powerpoint/2010/main" val="2181841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Il regime fascista</a:t>
            </a:r>
          </a:p>
        </p:txBody>
      </p:sp>
      <p:sp>
        <p:nvSpPr>
          <p:cNvPr id="8195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mtClean="0">
                <a:latin typeface="Times New Roman" pitchFamily="18" charset="0"/>
                <a:cs typeface="Times New Roman" pitchFamily="18" charset="0"/>
              </a:rPr>
              <a:t>Alberto Aquarone.</a:t>
            </a:r>
          </a:p>
          <a:p>
            <a:pPr eaLnBrk="1" hangingPunct="1"/>
            <a:endParaRPr lang="it-IT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smtClean="0">
                <a:latin typeface="Times New Roman" pitchFamily="18" charset="0"/>
                <a:cs typeface="Times New Roman" pitchFamily="18" charset="0"/>
              </a:rPr>
              <a:t>Enzo Collotti. </a:t>
            </a:r>
          </a:p>
          <a:p>
            <a:pPr eaLnBrk="1" hangingPunct="1"/>
            <a:endParaRPr lang="it-IT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smtClean="0">
                <a:latin typeface="Times New Roman" pitchFamily="18" charset="0"/>
                <a:cs typeface="Times New Roman" pitchFamily="18" charset="0"/>
              </a:rPr>
              <a:t>Renzo De Felice.</a:t>
            </a:r>
          </a:p>
          <a:p>
            <a:pPr eaLnBrk="1" hangingPunct="1"/>
            <a:endParaRPr lang="it-IT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smtClean="0">
                <a:latin typeface="Times New Roman" pitchFamily="18" charset="0"/>
                <a:cs typeface="Times New Roman" pitchFamily="18" charset="0"/>
              </a:rPr>
              <a:t>Emilio Gentile.</a:t>
            </a:r>
          </a:p>
        </p:txBody>
      </p:sp>
    </p:spTree>
    <p:extLst>
      <p:ext uri="{BB962C8B-B14F-4D97-AF65-F5344CB8AC3E}">
        <p14:creationId xmlns:p14="http://schemas.microsoft.com/office/powerpoint/2010/main" val="28903092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470</Words>
  <Application>Microsoft Office PowerPoint</Application>
  <PresentationFormat>Presentazione su schermo (4:3)</PresentationFormat>
  <Paragraphs>135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17</vt:i4>
      </vt:variant>
    </vt:vector>
  </HeadingPairs>
  <TitlesOfParts>
    <vt:vector size="19" baseType="lpstr">
      <vt:lpstr>Tema di Office</vt:lpstr>
      <vt:lpstr>1_Tema di Office</vt:lpstr>
      <vt:lpstr>I totalitarismi</vt:lpstr>
      <vt:lpstr>Regimi totalitari e regimi autoritari</vt:lpstr>
      <vt:lpstr>Le origini di un concetto</vt:lpstr>
      <vt:lpstr>Il nazismo al potere</vt:lpstr>
      <vt:lpstr>Il Terzo Reich</vt:lpstr>
      <vt:lpstr>La trasformazione  dell’Unione Sovietica</vt:lpstr>
      <vt:lpstr>Lo stalinismo</vt:lpstr>
      <vt:lpstr>Fascismo e totalitarismo</vt:lpstr>
      <vt:lpstr>Il regime e il paese</vt:lpstr>
      <vt:lpstr>La politica culturale</vt:lpstr>
      <vt:lpstr>La politica economica</vt:lpstr>
      <vt:lpstr>L’alleanza con la Germania</vt:lpstr>
      <vt:lpstr>Verso la guerra</vt:lpstr>
      <vt:lpstr>Hannah Arendt</vt:lpstr>
      <vt:lpstr>Genealogie del totalitarismo </vt:lpstr>
      <vt:lpstr>Il totalitarismo come modello</vt:lpstr>
      <vt:lpstr>Il regime fascista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totalitarismi</dc:title>
  <dc:creator>Francesco</dc:creator>
  <cp:lastModifiedBy>Francesco</cp:lastModifiedBy>
  <cp:revision>23</cp:revision>
  <dcterms:created xsi:type="dcterms:W3CDTF">2012-01-01T16:02:16Z</dcterms:created>
  <dcterms:modified xsi:type="dcterms:W3CDTF">2012-03-19T16:19:42Z</dcterms:modified>
</cp:coreProperties>
</file>