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9144000" cy="6858000" type="screen4x3"/>
  <p:notesSz cx="6858000" cy="9947275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04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21BDE0-B68D-4BDA-9246-B70A6EA3758A}" type="datetimeFigureOut">
              <a:rPr lang="it-IT" smtClean="0"/>
              <a:t>12/09/2013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4CE3C4-A098-438B-9659-02DE24BB7439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8217967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21BDE0-B68D-4BDA-9246-B70A6EA3758A}" type="datetimeFigureOut">
              <a:rPr lang="it-IT" smtClean="0"/>
              <a:t>12/09/2013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4CE3C4-A098-438B-9659-02DE24BB7439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4533415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21BDE0-B68D-4BDA-9246-B70A6EA3758A}" type="datetimeFigureOut">
              <a:rPr lang="it-IT" smtClean="0"/>
              <a:t>12/09/2013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4CE3C4-A098-438B-9659-02DE24BB7439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1778361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21BDE0-B68D-4BDA-9246-B70A6EA3758A}" type="datetimeFigureOut">
              <a:rPr lang="it-IT" smtClean="0"/>
              <a:t>12/09/2013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4CE3C4-A098-438B-9659-02DE24BB7439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8891007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21BDE0-B68D-4BDA-9246-B70A6EA3758A}" type="datetimeFigureOut">
              <a:rPr lang="it-IT" smtClean="0"/>
              <a:t>12/09/2013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4CE3C4-A098-438B-9659-02DE24BB7439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3832003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21BDE0-B68D-4BDA-9246-B70A6EA3758A}" type="datetimeFigureOut">
              <a:rPr lang="it-IT" smtClean="0"/>
              <a:t>12/09/2013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4CE3C4-A098-438B-9659-02DE24BB7439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0236043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21BDE0-B68D-4BDA-9246-B70A6EA3758A}" type="datetimeFigureOut">
              <a:rPr lang="it-IT" smtClean="0"/>
              <a:t>12/09/2013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4CE3C4-A098-438B-9659-02DE24BB7439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8681009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21BDE0-B68D-4BDA-9246-B70A6EA3758A}" type="datetimeFigureOut">
              <a:rPr lang="it-IT" smtClean="0"/>
              <a:t>12/09/2013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4CE3C4-A098-438B-9659-02DE24BB7439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7716742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21BDE0-B68D-4BDA-9246-B70A6EA3758A}" type="datetimeFigureOut">
              <a:rPr lang="it-IT" smtClean="0"/>
              <a:t>12/09/2013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4CE3C4-A098-438B-9659-02DE24BB7439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1784034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21BDE0-B68D-4BDA-9246-B70A6EA3758A}" type="datetimeFigureOut">
              <a:rPr lang="it-IT" smtClean="0"/>
              <a:t>12/09/2013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4CE3C4-A098-438B-9659-02DE24BB7439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7885787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21BDE0-B68D-4BDA-9246-B70A6EA3758A}" type="datetimeFigureOut">
              <a:rPr lang="it-IT" smtClean="0"/>
              <a:t>12/09/2013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4CE3C4-A098-438B-9659-02DE24BB7439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1696656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821BDE0-B68D-4BDA-9246-B70A6EA3758A}" type="datetimeFigureOut">
              <a:rPr lang="it-IT" smtClean="0"/>
              <a:t>12/09/2013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4CE3C4-A098-438B-9659-02DE24BB7439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7448769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it-IT" b="1" dirty="0" smtClean="0">
                <a:latin typeface="Times New Roman" pitchFamily="18" charset="0"/>
                <a:cs typeface="Times New Roman" pitchFamily="18" charset="0"/>
              </a:rPr>
              <a:t>L’età della </a:t>
            </a:r>
            <a:br>
              <a:rPr lang="it-IT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it-IT" b="1" dirty="0" smtClean="0">
                <a:latin typeface="Times New Roman" pitchFamily="18" charset="0"/>
                <a:cs typeface="Times New Roman" pitchFamily="18" charset="0"/>
              </a:rPr>
              <a:t>«solidarietà nazionale»</a:t>
            </a:r>
            <a:endParaRPr lang="it-IT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43035498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b="1" dirty="0" smtClean="0">
                <a:latin typeface="Times New Roman" pitchFamily="18" charset="0"/>
                <a:cs typeface="Times New Roman" pitchFamily="18" charset="0"/>
              </a:rPr>
              <a:t>La «Terza Italia»</a:t>
            </a:r>
            <a:endParaRPr lang="it-IT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it-IT" dirty="0" smtClean="0">
                <a:latin typeface="Times New Roman" pitchFamily="18" charset="0"/>
                <a:cs typeface="Times New Roman" pitchFamily="18" charset="0"/>
              </a:rPr>
              <a:t>Gli effetti della crisi economica in Italia. Inflazione e riduzione dei consumi.</a:t>
            </a:r>
          </a:p>
          <a:p>
            <a:pPr marL="0" indent="0">
              <a:buNone/>
            </a:pPr>
            <a:endParaRPr lang="it-IT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it-IT" dirty="0" smtClean="0">
                <a:latin typeface="Times New Roman" pitchFamily="18" charset="0"/>
                <a:cs typeface="Times New Roman" pitchFamily="18" charset="0"/>
              </a:rPr>
              <a:t>La ripresa produttiva.</a:t>
            </a:r>
          </a:p>
          <a:p>
            <a:pPr marL="0" indent="0">
              <a:buNone/>
            </a:pPr>
            <a:endParaRPr lang="it-IT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it-IT" dirty="0" smtClean="0">
                <a:latin typeface="Times New Roman" pitchFamily="18" charset="0"/>
                <a:cs typeface="Times New Roman" pitchFamily="18" charset="0"/>
              </a:rPr>
              <a:t>Il ruolo delle piccole imprese.</a:t>
            </a:r>
          </a:p>
          <a:p>
            <a:pPr marL="0" indent="0">
              <a:buNone/>
            </a:pPr>
            <a:endParaRPr lang="it-IT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it-IT" dirty="0" smtClean="0">
                <a:latin typeface="Times New Roman" pitchFamily="18" charset="0"/>
                <a:cs typeface="Times New Roman" pitchFamily="18" charset="0"/>
              </a:rPr>
              <a:t>L’ascesa di una «nuova classe» imprenditoriale.</a:t>
            </a:r>
            <a:endParaRPr lang="it-IT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5171565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b="1" dirty="0" smtClean="0">
                <a:latin typeface="Times New Roman" pitchFamily="18" charset="0"/>
                <a:cs typeface="Times New Roman" pitchFamily="18" charset="0"/>
              </a:rPr>
              <a:t>Il «compromesso storico»</a:t>
            </a:r>
            <a:endParaRPr lang="it-IT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it-IT" dirty="0" smtClean="0">
                <a:latin typeface="Times New Roman" pitchFamily="18" charset="0"/>
                <a:cs typeface="Times New Roman" pitchFamily="18" charset="0"/>
              </a:rPr>
              <a:t>Berlinguer segretario del Pci.</a:t>
            </a:r>
          </a:p>
          <a:p>
            <a:pPr marL="0" indent="0">
              <a:buNone/>
            </a:pPr>
            <a:endParaRPr lang="it-IT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it-IT" dirty="0" smtClean="0">
                <a:latin typeface="Times New Roman" pitchFamily="18" charset="0"/>
                <a:cs typeface="Times New Roman" pitchFamily="18" charset="0"/>
              </a:rPr>
              <a:t>La proposta del «compromesso storico».</a:t>
            </a:r>
          </a:p>
          <a:p>
            <a:pPr marL="0" indent="0">
              <a:buNone/>
            </a:pPr>
            <a:endParaRPr lang="it-IT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it-IT" dirty="0" smtClean="0">
                <a:latin typeface="Times New Roman" pitchFamily="18" charset="0"/>
                <a:cs typeface="Times New Roman" pitchFamily="18" charset="0"/>
              </a:rPr>
              <a:t>L’incontro tra classe operaia e ceti medi.</a:t>
            </a:r>
          </a:p>
          <a:p>
            <a:pPr marL="0" indent="0">
              <a:buNone/>
            </a:pPr>
            <a:endParaRPr lang="it-IT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it-IT" dirty="0" smtClean="0">
                <a:latin typeface="Times New Roman" pitchFamily="18" charset="0"/>
                <a:cs typeface="Times New Roman" pitchFamily="18" charset="0"/>
              </a:rPr>
              <a:t>Il distacco dall’Unione Sovietica.</a:t>
            </a:r>
          </a:p>
          <a:p>
            <a:pPr marL="0" indent="0">
              <a:buNone/>
            </a:pPr>
            <a:r>
              <a:rPr lang="it-IT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r>
              <a:rPr lang="it-IT" dirty="0" smtClean="0">
                <a:latin typeface="Times New Roman" pitchFamily="18" charset="0"/>
                <a:cs typeface="Times New Roman" pitchFamily="18" charset="0"/>
              </a:rPr>
              <a:t>L’«eurocomunismo».</a:t>
            </a:r>
          </a:p>
          <a:p>
            <a:pPr marL="0" indent="0">
              <a:buNone/>
            </a:pPr>
            <a:endParaRPr lang="it-IT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it-IT" dirty="0" smtClean="0">
                <a:latin typeface="Times New Roman" pitchFamily="18" charset="0"/>
                <a:cs typeface="Times New Roman" pitchFamily="18" charset="0"/>
              </a:rPr>
              <a:t>Le trasformazioni del sindacato.</a:t>
            </a:r>
          </a:p>
          <a:p>
            <a:endParaRPr lang="it-IT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5400317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b="1" dirty="0" smtClean="0">
                <a:latin typeface="Times New Roman" pitchFamily="18" charset="0"/>
                <a:cs typeface="Times New Roman" pitchFamily="18" charset="0"/>
              </a:rPr>
              <a:t>L’ascesa del Partito Comunista</a:t>
            </a:r>
            <a:endParaRPr lang="it-IT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it-IT" dirty="0" smtClean="0">
                <a:latin typeface="Times New Roman" pitchFamily="18" charset="0"/>
                <a:cs typeface="Times New Roman" pitchFamily="18" charset="0"/>
              </a:rPr>
              <a:t>Le elezioni regionali del 1975.</a:t>
            </a:r>
          </a:p>
          <a:p>
            <a:pPr marL="0" indent="0">
              <a:buNone/>
            </a:pPr>
            <a:endParaRPr lang="it-IT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it-IT" dirty="0" smtClean="0">
                <a:latin typeface="Times New Roman" pitchFamily="18" charset="0"/>
                <a:cs typeface="Times New Roman" pitchFamily="18" charset="0"/>
              </a:rPr>
              <a:t>Le «giunte rosse». I comunisti al governo nelle Regioni e nelle grandi città.</a:t>
            </a:r>
          </a:p>
          <a:p>
            <a:pPr marL="0" indent="0">
              <a:buNone/>
            </a:pPr>
            <a:endParaRPr lang="it-IT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it-IT" dirty="0" smtClean="0">
                <a:latin typeface="Times New Roman" pitchFamily="18" charset="0"/>
                <a:cs typeface="Times New Roman" pitchFamily="18" charset="0"/>
              </a:rPr>
              <a:t>Le elezioni politiche del 1976. L’attesa del «sorpasso».</a:t>
            </a:r>
          </a:p>
          <a:p>
            <a:pPr marL="0" indent="0">
              <a:buNone/>
            </a:pPr>
            <a:r>
              <a:rPr lang="it-IT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r>
              <a:rPr lang="it-IT" dirty="0" smtClean="0">
                <a:latin typeface="Times New Roman" pitchFamily="18" charset="0"/>
                <a:cs typeface="Times New Roman" pitchFamily="18" charset="0"/>
              </a:rPr>
              <a:t>Le divisioni della sinistra.</a:t>
            </a:r>
          </a:p>
          <a:p>
            <a:pPr marL="0" indent="0">
              <a:buNone/>
            </a:pPr>
            <a:endParaRPr lang="it-IT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it-IT" dirty="0" smtClean="0">
                <a:latin typeface="Times New Roman" pitchFamily="18" charset="0"/>
                <a:cs typeface="Times New Roman" pitchFamily="18" charset="0"/>
              </a:rPr>
              <a:t>Le reazioni della Dc.</a:t>
            </a:r>
            <a:endParaRPr lang="it-IT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255470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t-IT" b="1" dirty="0" smtClean="0">
                <a:latin typeface="Times New Roman" pitchFamily="18" charset="0"/>
                <a:cs typeface="Times New Roman" pitchFamily="18" charset="0"/>
              </a:rPr>
              <a:t>Terrorismo e movimenti di protesta</a:t>
            </a:r>
            <a:endParaRPr lang="it-IT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it-IT" dirty="0" smtClean="0">
                <a:latin typeface="Times New Roman" pitchFamily="18" charset="0"/>
                <a:cs typeface="Times New Roman" pitchFamily="18" charset="0"/>
              </a:rPr>
              <a:t>I caratteri del terrorismo di sinistra.</a:t>
            </a:r>
          </a:p>
          <a:p>
            <a:pPr marL="0" indent="0">
              <a:buNone/>
            </a:pPr>
            <a:endParaRPr lang="it-IT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it-IT" dirty="0" smtClean="0">
                <a:latin typeface="Times New Roman" pitchFamily="18" charset="0"/>
                <a:cs typeface="Times New Roman" pitchFamily="18" charset="0"/>
              </a:rPr>
              <a:t>La nascita delle Brigate Rosse.</a:t>
            </a:r>
          </a:p>
          <a:p>
            <a:pPr marL="0" indent="0">
              <a:buNone/>
            </a:pPr>
            <a:endParaRPr lang="it-IT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it-IT" dirty="0" smtClean="0">
                <a:latin typeface="Times New Roman" pitchFamily="18" charset="0"/>
                <a:cs typeface="Times New Roman" pitchFamily="18" charset="0"/>
              </a:rPr>
              <a:t>L’evoluzione della strategia brigatista.</a:t>
            </a:r>
          </a:p>
          <a:p>
            <a:pPr marL="0" indent="0">
              <a:buNone/>
            </a:pPr>
            <a:endParaRPr lang="it-IT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it-IT" dirty="0" smtClean="0">
                <a:latin typeface="Times New Roman" pitchFamily="18" charset="0"/>
                <a:cs typeface="Times New Roman" pitchFamily="18" charset="0"/>
              </a:rPr>
              <a:t>Il movimento del 1977. Roma e Bologna.</a:t>
            </a:r>
          </a:p>
          <a:p>
            <a:pPr marL="0" indent="0">
              <a:buNone/>
            </a:pPr>
            <a:endParaRPr lang="it-IT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it-IT" dirty="0" smtClean="0">
                <a:latin typeface="Times New Roman" pitchFamily="18" charset="0"/>
                <a:cs typeface="Times New Roman" pitchFamily="18" charset="0"/>
              </a:rPr>
              <a:t>Il ruolo di Autonomia Operaia.</a:t>
            </a:r>
            <a:endParaRPr lang="it-IT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7562511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b="1" dirty="0" smtClean="0">
                <a:latin typeface="Times New Roman" pitchFamily="18" charset="0"/>
                <a:cs typeface="Times New Roman" pitchFamily="18" charset="0"/>
              </a:rPr>
              <a:t>Il caso Moro</a:t>
            </a:r>
            <a:endParaRPr lang="it-IT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 smtClean="0">
                <a:latin typeface="Times New Roman" pitchFamily="18" charset="0"/>
                <a:cs typeface="Times New Roman" pitchFamily="18" charset="0"/>
              </a:rPr>
              <a:t>Il sequestro e l’uccisione della scorta.</a:t>
            </a:r>
          </a:p>
          <a:p>
            <a:pPr marL="0" indent="0">
              <a:buNone/>
            </a:pPr>
            <a:endParaRPr lang="it-IT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it-IT" dirty="0" smtClean="0">
                <a:latin typeface="Times New Roman" pitchFamily="18" charset="0"/>
                <a:cs typeface="Times New Roman" pitchFamily="18" charset="0"/>
              </a:rPr>
              <a:t>La prigionia. Le indagini e le trattative.</a:t>
            </a:r>
          </a:p>
          <a:p>
            <a:pPr marL="0" indent="0">
              <a:buNone/>
            </a:pPr>
            <a:endParaRPr lang="it-IT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it-IT" dirty="0" smtClean="0">
                <a:latin typeface="Times New Roman" pitchFamily="18" charset="0"/>
                <a:cs typeface="Times New Roman" pitchFamily="18" charset="0"/>
              </a:rPr>
              <a:t>L’assassinio e il ritrovamento del cadavere.</a:t>
            </a:r>
          </a:p>
          <a:p>
            <a:pPr marL="0" indent="0">
              <a:buNone/>
            </a:pPr>
            <a:endParaRPr lang="it-IT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it-IT" dirty="0" smtClean="0">
                <a:latin typeface="Times New Roman" pitchFamily="18" charset="0"/>
                <a:cs typeface="Times New Roman" pitchFamily="18" charset="0"/>
              </a:rPr>
              <a:t>Le conseguenze politiche.</a:t>
            </a:r>
            <a:endParaRPr lang="it-IT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0232262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t-IT" b="1" dirty="0" smtClean="0">
                <a:latin typeface="Times New Roman" pitchFamily="18" charset="0"/>
                <a:cs typeface="Times New Roman" pitchFamily="18" charset="0"/>
              </a:rPr>
              <a:t>I governi di «solidarietà nazionale»</a:t>
            </a:r>
            <a:endParaRPr lang="it-IT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it-IT" dirty="0" smtClean="0">
                <a:latin typeface="Times New Roman" pitchFamily="18" charset="0"/>
                <a:cs typeface="Times New Roman" pitchFamily="18" charset="0"/>
              </a:rPr>
              <a:t>Il Pci: dalla «non-astensione» all’ingresso nella maggioranza.</a:t>
            </a:r>
          </a:p>
          <a:p>
            <a:pPr marL="0" indent="0">
              <a:buNone/>
            </a:pPr>
            <a:endParaRPr lang="it-IT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it-IT" dirty="0" smtClean="0">
                <a:latin typeface="Times New Roman" pitchFamily="18" charset="0"/>
                <a:cs typeface="Times New Roman" pitchFamily="18" charset="0"/>
              </a:rPr>
              <a:t>La strategia della Dc. </a:t>
            </a:r>
          </a:p>
          <a:p>
            <a:pPr marL="0" indent="0">
              <a:buNone/>
            </a:pPr>
            <a:endParaRPr lang="it-IT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it-IT" dirty="0" smtClean="0">
                <a:latin typeface="Times New Roman" pitchFamily="18" charset="0"/>
                <a:cs typeface="Times New Roman" pitchFamily="18" charset="0"/>
              </a:rPr>
              <a:t>Le riforme: edificabilità dei suoli, equo canone, sistema sanitario nazionale, assistenza psichiatrica, aborto.</a:t>
            </a:r>
          </a:p>
          <a:p>
            <a:pPr marL="0" indent="0">
              <a:buNone/>
            </a:pPr>
            <a:endParaRPr lang="it-IT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it-IT" dirty="0" smtClean="0">
                <a:latin typeface="Times New Roman" pitchFamily="18" charset="0"/>
                <a:cs typeface="Times New Roman" pitchFamily="18" charset="0"/>
              </a:rPr>
              <a:t>I limiti della «solidarietà nazionale».</a:t>
            </a:r>
            <a:endParaRPr lang="it-IT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42014290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31</TotalTime>
  <Words>245</Words>
  <Application>Microsoft Office PowerPoint</Application>
  <PresentationFormat>Presentazione su schermo (4:3)</PresentationFormat>
  <Paragraphs>57</Paragraphs>
  <Slides>7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Titoli diapositive</vt:lpstr>
      </vt:variant>
      <vt:variant>
        <vt:i4>7</vt:i4>
      </vt:variant>
    </vt:vector>
  </HeadingPairs>
  <TitlesOfParts>
    <vt:vector size="8" baseType="lpstr">
      <vt:lpstr>Tema di Office</vt:lpstr>
      <vt:lpstr>L’età della  «solidarietà nazionale»</vt:lpstr>
      <vt:lpstr>La «Terza Italia»</vt:lpstr>
      <vt:lpstr>Il «compromesso storico»</vt:lpstr>
      <vt:lpstr>L’ascesa del Partito Comunista</vt:lpstr>
      <vt:lpstr>Terrorismo e movimenti di protesta</vt:lpstr>
      <vt:lpstr>Il caso Moro</vt:lpstr>
      <vt:lpstr>I governi di «solidarietà nazionale»</vt:lpstr>
    </vt:vector>
  </TitlesOfParts>
  <Company>Hewlett-Packard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L’età della  «solidarietà nazionale»</dc:title>
  <dc:creator>Francesco</dc:creator>
  <cp:lastModifiedBy>Francesco</cp:lastModifiedBy>
  <cp:revision>9</cp:revision>
  <cp:lastPrinted>2013-09-12T12:35:18Z</cp:lastPrinted>
  <dcterms:created xsi:type="dcterms:W3CDTF">2013-09-12T11:56:57Z</dcterms:created>
  <dcterms:modified xsi:type="dcterms:W3CDTF">2013-09-12T12:37:19Z</dcterms:modified>
</cp:coreProperties>
</file>