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88" r:id="rId3"/>
    <p:sldId id="289" r:id="rId4"/>
    <p:sldId id="290" r:id="rId5"/>
    <p:sldId id="295" r:id="rId6"/>
    <p:sldId id="305" r:id="rId7"/>
    <p:sldId id="294" r:id="rId8"/>
    <p:sldId id="293" r:id="rId9"/>
    <p:sldId id="296" r:id="rId10"/>
    <p:sldId id="297" r:id="rId11"/>
    <p:sldId id="298" r:id="rId12"/>
    <p:sldId id="306" r:id="rId13"/>
    <p:sldId id="314" r:id="rId14"/>
    <p:sldId id="299" r:id="rId15"/>
    <p:sldId id="300" r:id="rId16"/>
    <p:sldId id="301" r:id="rId17"/>
    <p:sldId id="302" r:id="rId18"/>
    <p:sldId id="307" r:id="rId19"/>
    <p:sldId id="303" r:id="rId20"/>
    <p:sldId id="308" r:id="rId21"/>
    <p:sldId id="309" r:id="rId22"/>
    <p:sldId id="315" r:id="rId23"/>
    <p:sldId id="316" r:id="rId24"/>
    <p:sldId id="319" r:id="rId25"/>
    <p:sldId id="304" r:id="rId26"/>
    <p:sldId id="310" r:id="rId27"/>
    <p:sldId id="317" r:id="rId28"/>
    <p:sldId id="318" r:id="rId29"/>
    <p:sldId id="320" r:id="rId30"/>
    <p:sldId id="321" r:id="rId31"/>
    <p:sldId id="311" r:id="rId32"/>
    <p:sldId id="312" r:id="rId33"/>
    <p:sldId id="313" r:id="rId34"/>
    <p:sldId id="322" r:id="rId35"/>
    <p:sldId id="323" r:id="rId36"/>
    <p:sldId id="324" r:id="rId37"/>
    <p:sldId id="325" r:id="rId38"/>
    <p:sldId id="326" r:id="rId39"/>
    <p:sldId id="327" r:id="rId40"/>
    <p:sldId id="333" r:id="rId41"/>
    <p:sldId id="334" r:id="rId42"/>
    <p:sldId id="336" r:id="rId4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29"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9D5E86-A366-4E5A-9E1D-22A957830247}" type="datetimeFigureOut">
              <a:rPr lang="it-IT" smtClean="0"/>
              <a:pPr/>
              <a:t>28/02/2010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941E84-4C44-4F6F-B5A0-93EBFCCF8371}"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29</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30</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31</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33</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34</a:t>
            </a:fld>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35</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36</a:t>
            </a:fld>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37</a:t>
            </a:fld>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38</a:t>
            </a:fld>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p:cNvSpPr>
            <a:spLocks noGrp="1" noRot="1" noChangeAspect="1" noTextEdit="1"/>
          </p:cNvSpPr>
          <p:nvPr>
            <p:ph type="sldImg"/>
          </p:nvPr>
        </p:nvSpPr>
        <p:spPr>
          <a:ln/>
        </p:spPr>
      </p:sp>
      <p:sp>
        <p:nvSpPr>
          <p:cNvPr id="70659" name="Segnaposto note 2"/>
          <p:cNvSpPr>
            <a:spLocks noGrp="1"/>
          </p:cNvSpPr>
          <p:nvPr>
            <p:ph type="body" idx="1"/>
          </p:nvPr>
        </p:nvSpPr>
        <p:spPr>
          <a:noFill/>
          <a:ln/>
        </p:spPr>
        <p:txBody>
          <a:bodyPr/>
          <a:lstStyle/>
          <a:p>
            <a:pPr eaLnBrk="1" hangingPunct="1"/>
            <a:endParaRPr lang="it-IT" smtClean="0"/>
          </a:p>
        </p:txBody>
      </p:sp>
      <p:sp>
        <p:nvSpPr>
          <p:cNvPr id="70660" name="Segnaposto numero diapositiva 3"/>
          <p:cNvSpPr>
            <a:spLocks noGrp="1"/>
          </p:cNvSpPr>
          <p:nvPr>
            <p:ph type="sldNum" sz="quarter" idx="5"/>
          </p:nvPr>
        </p:nvSpPr>
        <p:spPr>
          <a:noFill/>
        </p:spPr>
        <p:txBody>
          <a:bodyPr/>
          <a:lstStyle/>
          <a:p>
            <a:fld id="{F38159BA-F09E-4C04-9E01-6D90BEFB26CF}" type="slidenum">
              <a:rPr lang="it-IT"/>
              <a:pPr/>
              <a:t>39</a:t>
            </a:fld>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40</a:t>
            </a:fld>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41</a:t>
            </a:fld>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BB941E84-4C44-4F6F-B5A0-93EBFCCF8371}" type="slidenum">
              <a:rPr lang="it-IT" smtClean="0"/>
              <a:pPr/>
              <a:t>42</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8A7B676-646A-4167-9642-B97099FE2073}" type="datetimeFigureOut">
              <a:rPr lang="it-IT" smtClean="0"/>
              <a:pPr/>
              <a:t>28/02/2010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3D01DF-E8E8-4190-9256-6C0C310891C7}"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A7B676-646A-4167-9642-B97099FE2073}" type="datetimeFigureOut">
              <a:rPr lang="it-IT" smtClean="0"/>
              <a:pPr/>
              <a:t>28/02/2010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D01DF-E8E8-4190-9256-6C0C310891C7}"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dirty="0" smtClean="0"/>
              <a:t>Epistemologia delle scienze naturali 09-10 (II Sem.)</a:t>
            </a:r>
            <a:endParaRPr lang="it-IT" dirty="0"/>
          </a:p>
        </p:txBody>
      </p:sp>
      <p:sp>
        <p:nvSpPr>
          <p:cNvPr id="3" name="Sottotitolo 2"/>
          <p:cNvSpPr>
            <a:spLocks noGrp="1"/>
          </p:cNvSpPr>
          <p:nvPr>
            <p:ph type="subTitle" idx="1"/>
          </p:nvPr>
        </p:nvSpPr>
        <p:spPr/>
        <p:txBody>
          <a:bodyPr/>
          <a:lstStyle/>
          <a:p>
            <a:r>
              <a:rPr lang="it-IT" dirty="0" smtClean="0">
                <a:solidFill>
                  <a:srgbClr val="FF0000"/>
                </a:solidFill>
              </a:rPr>
              <a:t>La natura del Tempo e la teoria della relatività di Einstein</a:t>
            </a:r>
          </a:p>
          <a:p>
            <a:r>
              <a:rPr lang="it-IT" dirty="0" smtClean="0">
                <a:solidFill>
                  <a:schemeClr val="tx2"/>
                </a:solidFill>
              </a:rPr>
              <a:t>Francesco Orilia</a:t>
            </a:r>
            <a:endParaRPr lang="it-IT"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5226064"/>
          </a:xfrm>
        </p:spPr>
        <p:txBody>
          <a:bodyPr>
            <a:normAutofit/>
          </a:bodyPr>
          <a:lstStyle/>
          <a:p>
            <a:r>
              <a:rPr lang="it-IT" dirty="0" err="1" smtClean="0"/>
              <a:t>Lez</a:t>
            </a:r>
            <a:r>
              <a:rPr lang="it-IT" dirty="0" smtClean="0"/>
              <a:t>. 1</a:t>
            </a:r>
            <a:br>
              <a:rPr lang="it-IT" dirty="0" smtClean="0"/>
            </a:br>
            <a:r>
              <a:rPr lang="it-IT" dirty="0" smtClean="0"/>
              <a:t>8/2/2010</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ANNUNCIO</a:t>
            </a:r>
            <a:endParaRPr lang="it-IT" dirty="0"/>
          </a:p>
        </p:txBody>
      </p:sp>
      <p:sp>
        <p:nvSpPr>
          <p:cNvPr id="4" name="Segnaposto contenuto 3"/>
          <p:cNvSpPr>
            <a:spLocks noGrp="1"/>
          </p:cNvSpPr>
          <p:nvPr>
            <p:ph idx="1"/>
          </p:nvPr>
        </p:nvSpPr>
        <p:spPr/>
        <p:txBody>
          <a:bodyPr/>
          <a:lstStyle/>
          <a:p>
            <a:r>
              <a:rPr lang="it-IT" dirty="0" smtClean="0"/>
              <a:t>Non ci saranno altre lezioni in questa settimana perché sono impegnato in un convegno</a:t>
            </a:r>
          </a:p>
          <a:p>
            <a:r>
              <a:rPr lang="it-IT" dirty="0" smtClean="0"/>
              <a:t>Per lo stesso motivo non farò il ricevimento studenti mercoledì prossimo</a:t>
            </a:r>
          </a:p>
          <a:p>
            <a:r>
              <a:rPr lang="it-IT" dirty="0" smtClean="0"/>
              <a:t>Le lezioni riprenderanno regolarmente la prossima settimana</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Argomenti e libro di testo</a:t>
            </a:r>
            <a:endParaRPr lang="it-IT" dirty="0"/>
          </a:p>
        </p:txBody>
      </p:sp>
      <p:sp>
        <p:nvSpPr>
          <p:cNvPr id="3" name="Segnaposto contenuto 2"/>
          <p:cNvSpPr>
            <a:spLocks noGrp="1"/>
          </p:cNvSpPr>
          <p:nvPr>
            <p:ph idx="1"/>
          </p:nvPr>
        </p:nvSpPr>
        <p:spPr/>
        <p:txBody>
          <a:bodyPr>
            <a:normAutofit fontScale="70000" lnSpcReduction="20000"/>
          </a:bodyPr>
          <a:lstStyle/>
          <a:p>
            <a:r>
              <a:rPr lang="it-IT" dirty="0" smtClean="0"/>
              <a:t>Gli argomenti che verranno trattati includono:</a:t>
            </a:r>
            <a:br>
              <a:rPr lang="it-IT" dirty="0" smtClean="0"/>
            </a:br>
            <a:r>
              <a:rPr lang="it-IT" dirty="0" smtClean="0"/>
              <a:t/>
            </a:r>
            <a:br>
              <a:rPr lang="it-IT" dirty="0" smtClean="0"/>
            </a:br>
            <a:r>
              <a:rPr lang="it-IT" dirty="0" smtClean="0"/>
              <a:t>La concezione del tempo nella fisica newtoniana</a:t>
            </a:r>
            <a:br>
              <a:rPr lang="it-IT" dirty="0" smtClean="0"/>
            </a:br>
            <a:r>
              <a:rPr lang="it-IT" dirty="0" smtClean="0"/>
              <a:t>la concezione del tempo in </a:t>
            </a:r>
            <a:r>
              <a:rPr lang="it-IT" dirty="0" err="1" smtClean="0"/>
              <a:t>Kant</a:t>
            </a:r>
            <a:r>
              <a:rPr lang="it-IT" dirty="0" smtClean="0"/>
              <a:t/>
            </a:r>
            <a:br>
              <a:rPr lang="it-IT" dirty="0" smtClean="0"/>
            </a:br>
            <a:r>
              <a:rPr lang="it-IT" dirty="0" smtClean="0"/>
              <a:t>Spazio, tempo e causalità nella teoria della relatività di Einstein</a:t>
            </a:r>
            <a:br>
              <a:rPr lang="it-IT" dirty="0" smtClean="0"/>
            </a:br>
            <a:r>
              <a:rPr lang="it-IT" dirty="0" smtClean="0"/>
              <a:t>Teoria A del tempo e </a:t>
            </a:r>
            <a:r>
              <a:rPr lang="it-IT" dirty="0" err="1" smtClean="0"/>
              <a:t>presentismo</a:t>
            </a:r>
            <a:r>
              <a:rPr lang="it-IT" dirty="0" smtClean="0"/>
              <a:t/>
            </a:r>
            <a:br>
              <a:rPr lang="it-IT" dirty="0" smtClean="0"/>
            </a:br>
            <a:r>
              <a:rPr lang="it-IT" dirty="0" smtClean="0"/>
              <a:t>Teoria B del tempo ed </a:t>
            </a:r>
            <a:r>
              <a:rPr lang="it-IT" dirty="0" err="1" smtClean="0"/>
              <a:t>eternalismo</a:t>
            </a:r>
            <a:r>
              <a:rPr lang="it-IT" dirty="0" smtClean="0"/>
              <a:t/>
            </a:r>
            <a:br>
              <a:rPr lang="it-IT" dirty="0" smtClean="0"/>
            </a:br>
            <a:r>
              <a:rPr lang="it-IT" dirty="0" smtClean="0"/>
              <a:t>La teoria della relatività è incompatibile con il </a:t>
            </a:r>
            <a:r>
              <a:rPr lang="it-IT" dirty="0" err="1" smtClean="0"/>
              <a:t>presentismo</a:t>
            </a:r>
            <a:r>
              <a:rPr lang="it-IT" dirty="0" smtClean="0"/>
              <a:t>?</a:t>
            </a:r>
            <a:br>
              <a:rPr lang="it-IT" dirty="0" smtClean="0"/>
            </a:br>
            <a:r>
              <a:rPr lang="it-IT" dirty="0" smtClean="0"/>
              <a:t>L’ordine temporale</a:t>
            </a:r>
            <a:br>
              <a:rPr lang="it-IT" dirty="0" smtClean="0"/>
            </a:br>
            <a:r>
              <a:rPr lang="it-IT" dirty="0" smtClean="0"/>
              <a:t>Il divenire</a:t>
            </a:r>
            <a:br>
              <a:rPr lang="it-IT" dirty="0" smtClean="0"/>
            </a:br>
            <a:r>
              <a:rPr lang="it-IT" dirty="0" smtClean="0"/>
              <a:t>Futuro aperto e libero arbitrio.</a:t>
            </a:r>
            <a:br>
              <a:rPr lang="it-IT" dirty="0" smtClean="0"/>
            </a:br>
            <a:r>
              <a:rPr lang="it-IT" dirty="0" smtClean="0"/>
              <a:t/>
            </a:r>
            <a:br>
              <a:rPr lang="it-IT" dirty="0" smtClean="0"/>
            </a:br>
            <a:r>
              <a:rPr lang="it-IT" dirty="0" smtClean="0"/>
              <a:t>Il testo adottato è il seguente:</a:t>
            </a:r>
            <a:br>
              <a:rPr lang="it-IT" dirty="0" smtClean="0"/>
            </a:br>
            <a:r>
              <a:rPr lang="it-IT" dirty="0" smtClean="0"/>
              <a:t/>
            </a:r>
            <a:br>
              <a:rPr lang="it-IT" dirty="0" smtClean="0"/>
            </a:br>
            <a:r>
              <a:rPr lang="it-IT" dirty="0" smtClean="0"/>
              <a:t>M. Dorato, Futuro aperto e Libertà. Un’introduzione alla filosofia del tempo, Laterza, Bari, 1997 (330 pp.). </a:t>
            </a:r>
            <a:endParaRPr lang="it-IT" dirty="0"/>
          </a:p>
        </p:txBody>
      </p:sp>
      <p:pic>
        <p:nvPicPr>
          <p:cNvPr id="5" name="Picture 2" descr="C:\Users\utente\Pictures\images[8].jpg"/>
          <p:cNvPicPr>
            <a:picLocks noChangeAspect="1" noChangeArrowheads="1"/>
          </p:cNvPicPr>
          <p:nvPr/>
        </p:nvPicPr>
        <p:blipFill>
          <a:blip r:embed="rId3" cstate="print"/>
          <a:srcRect/>
          <a:stretch>
            <a:fillRect/>
          </a:stretch>
        </p:blipFill>
        <p:spPr bwMode="auto">
          <a:xfrm>
            <a:off x="7572396" y="428604"/>
            <a:ext cx="1241324" cy="928694"/>
          </a:xfrm>
          <a:prstGeom prst="rect">
            <a:avLst/>
          </a:prstGeom>
          <a:noFill/>
        </p:spPr>
      </p:pic>
      <p:pic>
        <p:nvPicPr>
          <p:cNvPr id="1027" name="Picture 3" descr="C:\Users\utente\Pictures\Newton.jpg"/>
          <p:cNvPicPr>
            <a:picLocks noChangeAspect="1" noChangeArrowheads="1"/>
          </p:cNvPicPr>
          <p:nvPr/>
        </p:nvPicPr>
        <p:blipFill>
          <a:blip r:embed="rId4" cstate="print"/>
          <a:srcRect/>
          <a:stretch>
            <a:fillRect/>
          </a:stretch>
        </p:blipFill>
        <p:spPr bwMode="auto">
          <a:xfrm>
            <a:off x="285721" y="214291"/>
            <a:ext cx="1071570" cy="113802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4797436"/>
          </a:xfrm>
        </p:spPr>
        <p:txBody>
          <a:bodyPr>
            <a:normAutofit/>
          </a:bodyPr>
          <a:lstStyle/>
          <a:p>
            <a:r>
              <a:rPr lang="it-IT" dirty="0" err="1" smtClean="0"/>
              <a:t>Lez</a:t>
            </a:r>
            <a:r>
              <a:rPr lang="it-IT" dirty="0" smtClean="0"/>
              <a:t>. 2</a:t>
            </a:r>
            <a:br>
              <a:rPr lang="it-IT" dirty="0" smtClean="0"/>
            </a:br>
            <a:r>
              <a:rPr lang="it-IT" dirty="0" smtClean="0"/>
              <a:t>15/2/10</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Descrizione vs. </a:t>
            </a:r>
            <a:r>
              <a:rPr lang="it-IT" smtClean="0"/>
              <a:t>prescrizione</a:t>
            </a:r>
            <a:endParaRPr lang="it-IT"/>
          </a:p>
        </p:txBody>
      </p:sp>
      <p:sp>
        <p:nvSpPr>
          <p:cNvPr id="3" name="Segnaposto contenuto 2"/>
          <p:cNvSpPr>
            <a:spLocks noGrp="1"/>
          </p:cNvSpPr>
          <p:nvPr>
            <p:ph idx="1"/>
          </p:nvPr>
        </p:nvSpPr>
        <p:spPr/>
        <p:txBody>
          <a:bodyPr>
            <a:normAutofit fontScale="85000" lnSpcReduction="20000"/>
          </a:bodyPr>
          <a:lstStyle/>
          <a:p>
            <a:pPr>
              <a:lnSpc>
                <a:spcPct val="80000"/>
              </a:lnSpc>
            </a:pPr>
            <a:r>
              <a:rPr lang="it-IT" dirty="0" smtClean="0"/>
              <a:t>L’ontologia descrittiva (</a:t>
            </a:r>
            <a:r>
              <a:rPr lang="it-IT" dirty="0" err="1" smtClean="0"/>
              <a:t>Kant</a:t>
            </a:r>
            <a:r>
              <a:rPr lang="it-IT" dirty="0" smtClean="0"/>
              <a:t>, Strawson 1956, </a:t>
            </a:r>
            <a:r>
              <a:rPr lang="it-IT" dirty="0" err="1" smtClean="0"/>
              <a:t>Castaneda</a:t>
            </a:r>
            <a:r>
              <a:rPr lang="it-IT" dirty="0" smtClean="0"/>
              <a:t> 1974) cerca di descrivere negli aspetti più generali il mondo del senso comune, “così come lo troviamo” (</a:t>
            </a:r>
            <a:r>
              <a:rPr lang="it-IT" dirty="0" err="1" smtClean="0"/>
              <a:t>pre-scientificamente</a:t>
            </a:r>
            <a:r>
              <a:rPr lang="it-IT" dirty="0" smtClean="0"/>
              <a:t>), ossia il nostro “schema ontologico”</a:t>
            </a:r>
          </a:p>
          <a:p>
            <a:pPr>
              <a:lnSpc>
                <a:spcPct val="80000"/>
              </a:lnSpc>
            </a:pPr>
            <a:r>
              <a:rPr lang="it-IT" dirty="0" smtClean="0"/>
              <a:t>L’ontologia prescrittiva (Aristotele, </a:t>
            </a:r>
            <a:r>
              <a:rPr lang="it-IT" dirty="0" err="1" smtClean="0"/>
              <a:t>Bergmann</a:t>
            </a:r>
            <a:r>
              <a:rPr lang="it-IT" dirty="0" smtClean="0"/>
              <a:t> 1967, Armstrong 1978, etc.) ambisce a dirci come stanno le cose effettivamente nella realtà negli aspetti più generali (correggendo eventualmente gli errori del senso comune)</a:t>
            </a:r>
          </a:p>
          <a:p>
            <a:pPr>
              <a:lnSpc>
                <a:spcPct val="80000"/>
              </a:lnSpc>
            </a:pPr>
            <a:r>
              <a:rPr lang="it-IT" dirty="0" smtClean="0"/>
              <a:t>Rilevanza dell’ontologia descrittiva per l’ontologia prescrittiva: presumibilmente, il nostro schema ontologico ha un valore di sopravvivenza, il che </a:t>
            </a:r>
            <a:r>
              <a:rPr lang="it-IT" i="1" dirty="0" smtClean="0"/>
              <a:t>suggerisce </a:t>
            </a:r>
            <a:r>
              <a:rPr lang="it-IT" dirty="0" smtClean="0"/>
              <a:t>che corrisponde alla realtà. Quindi, per default (a meno di forti argomenti contrari), ciò che vale </a:t>
            </a:r>
            <a:r>
              <a:rPr lang="it-IT" dirty="0" err="1" smtClean="0"/>
              <a:t>descrittivamente</a:t>
            </a:r>
            <a:r>
              <a:rPr lang="it-IT" dirty="0" smtClean="0"/>
              <a:t> vale anche </a:t>
            </a:r>
            <a:r>
              <a:rPr lang="it-IT" dirty="0" err="1" smtClean="0"/>
              <a:t>prescrittivamente</a:t>
            </a:r>
            <a:r>
              <a:rPr lang="it-IT" dirty="0" smtClean="0"/>
              <a:t> (</a:t>
            </a:r>
            <a:r>
              <a:rPr lang="it-IT" dirty="0" err="1" smtClean="0"/>
              <a:t>Castaneda</a:t>
            </a:r>
            <a:r>
              <a:rPr lang="it-IT" dirty="0" smtClean="0"/>
              <a:t>, OPM, Davidson)</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Borges sul tempo</a:t>
            </a:r>
            <a:endParaRPr lang="it-IT" dirty="0"/>
          </a:p>
        </p:txBody>
      </p:sp>
      <p:sp>
        <p:nvSpPr>
          <p:cNvPr id="3" name="Segnaposto contenuto 2"/>
          <p:cNvSpPr>
            <a:spLocks noGrp="1"/>
          </p:cNvSpPr>
          <p:nvPr>
            <p:ph idx="1"/>
          </p:nvPr>
        </p:nvSpPr>
        <p:spPr/>
        <p:txBody>
          <a:bodyPr/>
          <a:lstStyle/>
          <a:p>
            <a:pPr>
              <a:lnSpc>
                <a:spcPct val="90000"/>
              </a:lnSpc>
            </a:pPr>
            <a:r>
              <a:rPr lang="it-IT" dirty="0" smtClean="0"/>
              <a:t>Borges (da </a:t>
            </a:r>
            <a:r>
              <a:rPr lang="it-IT" i="1" dirty="0" smtClean="0"/>
              <a:t>Il libro di Sabbia</a:t>
            </a:r>
            <a:r>
              <a:rPr lang="it-IT" dirty="0" smtClean="0"/>
              <a:t>, op. compl. Mondadori, vol. 2, p. 601):</a:t>
            </a:r>
          </a:p>
          <a:p>
            <a:pPr>
              <a:lnSpc>
                <a:spcPct val="90000"/>
              </a:lnSpc>
              <a:buNone/>
            </a:pPr>
            <a:r>
              <a:rPr lang="it-IT" dirty="0" smtClean="0"/>
              <a:t>	“Diverse volte mi son detto che non c’è altro enigma che quello del tempo, quell’infinita trama dell’ieri, dell’oggi, dell’avvenire, del sempre e del mai.”</a:t>
            </a: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Assolutismo vs. </a:t>
            </a:r>
            <a:r>
              <a:rPr lang="it-IT" dirty="0" err="1" smtClean="0"/>
              <a:t>relazionalismo</a:t>
            </a:r>
            <a:endParaRPr lang="it-IT" dirty="0"/>
          </a:p>
        </p:txBody>
      </p:sp>
      <p:sp>
        <p:nvSpPr>
          <p:cNvPr id="3" name="Segnaposto contenuto 2"/>
          <p:cNvSpPr>
            <a:spLocks noGrp="1"/>
          </p:cNvSpPr>
          <p:nvPr>
            <p:ph idx="1"/>
          </p:nvPr>
        </p:nvSpPr>
        <p:spPr/>
        <p:txBody>
          <a:bodyPr>
            <a:normAutofit fontScale="85000" lnSpcReduction="20000"/>
          </a:bodyPr>
          <a:lstStyle/>
          <a:p>
            <a:pPr>
              <a:lnSpc>
                <a:spcPct val="90000"/>
              </a:lnSpc>
            </a:pPr>
            <a:r>
              <a:rPr lang="it-IT" dirty="0" smtClean="0"/>
              <a:t>Concezione assolutista: il tempo è come un contenitore che esiste indipendentemente dall’esistenza di eventi e cambiamenti. In linea di principio, se anche si “congelasse” tutto e non ci fosse alcun cambiamento, o addirittura se scomparissero tutti gli oggetti, il tempo continuerebbe a esistere e a “scorrere” (Platone, Newton)</a:t>
            </a:r>
          </a:p>
          <a:p>
            <a:pPr>
              <a:lnSpc>
                <a:spcPct val="90000"/>
              </a:lnSpc>
            </a:pPr>
            <a:r>
              <a:rPr lang="it-IT" dirty="0" smtClean="0"/>
              <a:t>Concezione </a:t>
            </a:r>
            <a:r>
              <a:rPr lang="it-IT" dirty="0" err="1" smtClean="0"/>
              <a:t>relazionalista</a:t>
            </a:r>
            <a:r>
              <a:rPr lang="it-IT" dirty="0" smtClean="0"/>
              <a:t>: il tempo “emerge” da eventi e cambiamenti, dai quali dipende per la sua esistenza (Aristotele, </a:t>
            </a:r>
            <a:r>
              <a:rPr lang="it-IT" dirty="0" err="1" smtClean="0"/>
              <a:t>Leibniz</a:t>
            </a:r>
            <a:r>
              <a:rPr lang="it-IT" dirty="0" smtClean="0"/>
              <a:t>)</a:t>
            </a:r>
          </a:p>
          <a:p>
            <a:pPr>
              <a:lnSpc>
                <a:spcPct val="90000"/>
              </a:lnSpc>
            </a:pPr>
            <a:r>
              <a:rPr lang="it-IT" dirty="0" smtClean="0"/>
              <a:t>Mi pare che solo dal punto di vista </a:t>
            </a:r>
            <a:r>
              <a:rPr lang="it-IT" dirty="0" err="1" smtClean="0"/>
              <a:t>relazionalista</a:t>
            </a:r>
            <a:r>
              <a:rPr lang="it-IT" dirty="0" smtClean="0"/>
              <a:t> (forse di maggioranza oggi tra fisici e filosofi) si può porre la questione dell’inizio e della fine del tempo.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Definizione di </a:t>
            </a:r>
            <a:r>
              <a:rPr lang="it-IT" i="1" dirty="0" smtClean="0"/>
              <a:t>tempo</a:t>
            </a:r>
            <a:endParaRPr lang="it-IT" dirty="0"/>
          </a:p>
        </p:txBody>
      </p:sp>
      <p:sp>
        <p:nvSpPr>
          <p:cNvPr id="3" name="Segnaposto contenuto 2"/>
          <p:cNvSpPr>
            <a:spLocks noGrp="1"/>
          </p:cNvSpPr>
          <p:nvPr>
            <p:ph idx="1"/>
          </p:nvPr>
        </p:nvSpPr>
        <p:spPr/>
        <p:txBody>
          <a:bodyPr>
            <a:normAutofit fontScale="85000" lnSpcReduction="10000"/>
          </a:bodyPr>
          <a:lstStyle/>
          <a:p>
            <a:pPr>
              <a:lnSpc>
                <a:spcPct val="90000"/>
              </a:lnSpc>
            </a:pPr>
            <a:r>
              <a:rPr lang="it-IT" dirty="0" smtClean="0"/>
              <a:t>“la successione illimitata dei fatti e degli eventi umani, l’estensione nella durata … la durata delle cose, distinta e misurata a periodi; e principalmente secondo l’apparente corso del sole” (Dizionario Palazzi, 1974)</a:t>
            </a:r>
          </a:p>
          <a:p>
            <a:pPr>
              <a:lnSpc>
                <a:spcPct val="90000"/>
              </a:lnSpc>
            </a:pPr>
            <a:r>
              <a:rPr lang="it-IT" dirty="0" smtClean="0"/>
              <a:t>“‘indefinite </a:t>
            </a:r>
            <a:r>
              <a:rPr lang="it-IT" dirty="0" err="1" smtClean="0"/>
              <a:t>continuous</a:t>
            </a:r>
            <a:r>
              <a:rPr lang="it-IT" dirty="0" smtClean="0"/>
              <a:t> </a:t>
            </a:r>
            <a:r>
              <a:rPr lang="it-IT" dirty="0" err="1" smtClean="0"/>
              <a:t>duration</a:t>
            </a:r>
            <a:r>
              <a:rPr lang="it-IT" dirty="0" smtClean="0"/>
              <a:t>’, </a:t>
            </a:r>
            <a:r>
              <a:rPr lang="it-IT" dirty="0" err="1" smtClean="0"/>
              <a:t>as</a:t>
            </a:r>
            <a:r>
              <a:rPr lang="it-IT" dirty="0" smtClean="0"/>
              <a:t> the Oxford English </a:t>
            </a:r>
            <a:r>
              <a:rPr lang="it-IT" dirty="0" err="1" smtClean="0"/>
              <a:t>Dictionary</a:t>
            </a:r>
            <a:r>
              <a:rPr lang="it-IT" dirty="0" smtClean="0"/>
              <a:t> </a:t>
            </a:r>
            <a:r>
              <a:rPr lang="it-IT" dirty="0" err="1" smtClean="0"/>
              <a:t>expresses</a:t>
            </a:r>
            <a:r>
              <a:rPr lang="it-IT" dirty="0" smtClean="0"/>
              <a:t> </a:t>
            </a:r>
            <a:r>
              <a:rPr lang="it-IT" dirty="0" err="1" smtClean="0"/>
              <a:t>it</a:t>
            </a:r>
            <a:r>
              <a:rPr lang="it-IT" dirty="0" smtClean="0"/>
              <a:t>, in </a:t>
            </a:r>
            <a:r>
              <a:rPr lang="it-IT" dirty="0" err="1" smtClean="0"/>
              <a:t>which</a:t>
            </a:r>
            <a:r>
              <a:rPr lang="it-IT" dirty="0" smtClean="0"/>
              <a:t> </a:t>
            </a:r>
            <a:r>
              <a:rPr lang="it-IT" dirty="0" err="1" smtClean="0"/>
              <a:t>all</a:t>
            </a:r>
            <a:r>
              <a:rPr lang="it-IT" dirty="0" smtClean="0"/>
              <a:t> </a:t>
            </a:r>
            <a:r>
              <a:rPr lang="it-IT" dirty="0" err="1" smtClean="0"/>
              <a:t>events</a:t>
            </a:r>
            <a:r>
              <a:rPr lang="it-IT" dirty="0" smtClean="0"/>
              <a:t> </a:t>
            </a:r>
            <a:r>
              <a:rPr lang="it-IT" dirty="0" err="1" smtClean="0"/>
              <a:t>have</a:t>
            </a:r>
            <a:r>
              <a:rPr lang="it-IT" dirty="0" smtClean="0"/>
              <a:t> </a:t>
            </a:r>
            <a:r>
              <a:rPr lang="it-IT" dirty="0" err="1" smtClean="0"/>
              <a:t>taken</a:t>
            </a:r>
            <a:r>
              <a:rPr lang="it-IT" dirty="0" smtClean="0"/>
              <a:t> </a:t>
            </a:r>
            <a:r>
              <a:rPr lang="it-IT" dirty="0" err="1" smtClean="0"/>
              <a:t>place</a:t>
            </a:r>
            <a:r>
              <a:rPr lang="it-IT" dirty="0" smtClean="0"/>
              <a:t>, are </a:t>
            </a:r>
            <a:r>
              <a:rPr lang="it-IT" dirty="0" err="1" smtClean="0"/>
              <a:t>taking</a:t>
            </a:r>
            <a:r>
              <a:rPr lang="it-IT" dirty="0" smtClean="0"/>
              <a:t> </a:t>
            </a:r>
            <a:r>
              <a:rPr lang="it-IT" dirty="0" err="1" smtClean="0"/>
              <a:t>place</a:t>
            </a:r>
            <a:r>
              <a:rPr lang="it-IT" dirty="0" smtClean="0"/>
              <a:t>, and </a:t>
            </a:r>
            <a:r>
              <a:rPr lang="it-IT" dirty="0" err="1" smtClean="0"/>
              <a:t>will</a:t>
            </a:r>
            <a:r>
              <a:rPr lang="it-IT" dirty="0" smtClean="0"/>
              <a:t> take </a:t>
            </a:r>
            <a:r>
              <a:rPr lang="it-IT" dirty="0" err="1" smtClean="0"/>
              <a:t>place</a:t>
            </a:r>
            <a:r>
              <a:rPr lang="it-IT" dirty="0" smtClean="0"/>
              <a:t>” (</a:t>
            </a:r>
            <a:r>
              <a:rPr lang="it-IT" dirty="0" err="1" smtClean="0"/>
              <a:t>Holford-Streves</a:t>
            </a:r>
            <a:r>
              <a:rPr lang="it-IT" dirty="0" smtClean="0"/>
              <a:t>, </a:t>
            </a:r>
            <a:r>
              <a:rPr lang="it-IT" i="1" dirty="0" smtClean="0"/>
              <a:t>The </a:t>
            </a:r>
            <a:r>
              <a:rPr lang="it-IT" i="1" dirty="0" err="1" smtClean="0"/>
              <a:t>History</a:t>
            </a:r>
            <a:r>
              <a:rPr lang="it-IT" i="1" dirty="0" smtClean="0"/>
              <a:t> </a:t>
            </a:r>
            <a:r>
              <a:rPr lang="it-IT" i="1" dirty="0" err="1" smtClean="0"/>
              <a:t>of</a:t>
            </a:r>
            <a:r>
              <a:rPr lang="it-IT" i="1" dirty="0" smtClean="0"/>
              <a:t> </a:t>
            </a:r>
            <a:r>
              <a:rPr lang="it-IT" i="1" dirty="0" err="1" smtClean="0"/>
              <a:t>Time</a:t>
            </a:r>
            <a:r>
              <a:rPr lang="it-IT" dirty="0" smtClean="0"/>
              <a:t>, Oxford UP, 2005)</a:t>
            </a:r>
          </a:p>
          <a:p>
            <a:pPr>
              <a:lnSpc>
                <a:spcPct val="90000"/>
              </a:lnSpc>
            </a:pPr>
            <a:r>
              <a:rPr lang="it-IT" dirty="0" smtClean="0"/>
              <a:t>Quest’ultima definizione </a:t>
            </a:r>
            <a:r>
              <a:rPr lang="it-IT" i="1" dirty="0" smtClean="0"/>
              <a:t>suggerisce</a:t>
            </a:r>
            <a:r>
              <a:rPr lang="it-IT" dirty="0" smtClean="0"/>
              <a:t> che il senso comune predilige l’assolutismo.</a:t>
            </a:r>
          </a:p>
          <a:p>
            <a:pPr>
              <a:lnSpc>
                <a:spcPct val="90000"/>
              </a:lnSpc>
            </a:pPr>
            <a:r>
              <a:rPr lang="it-IT" dirty="0" smtClean="0"/>
              <a:t>Ritengo (quindi) che l’assolutismo vada sostenuto </a:t>
            </a:r>
            <a:r>
              <a:rPr lang="it-IT" i="1" dirty="0" smtClean="0"/>
              <a:t>per quanto possibile</a:t>
            </a:r>
            <a:r>
              <a:rPr lang="it-IT" dirty="0" smtClean="0"/>
              <a:t>.</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err="1" smtClean="0"/>
              <a:t>McTaggart</a:t>
            </a:r>
            <a:r>
              <a:rPr lang="it-IT" dirty="0" smtClean="0"/>
              <a:t> sul tempo</a:t>
            </a:r>
            <a:endParaRPr lang="it-IT" dirty="0"/>
          </a:p>
        </p:txBody>
      </p:sp>
      <p:sp>
        <p:nvSpPr>
          <p:cNvPr id="5" name="Segnaposto contenuto 4"/>
          <p:cNvSpPr>
            <a:spLocks noGrp="1"/>
          </p:cNvSpPr>
          <p:nvPr>
            <p:ph sz="half" idx="1"/>
          </p:nvPr>
        </p:nvSpPr>
        <p:spPr/>
        <p:txBody>
          <a:bodyPr>
            <a:normAutofit fontScale="92500" lnSpcReduction="10000"/>
          </a:bodyPr>
          <a:lstStyle/>
          <a:p>
            <a:r>
              <a:rPr lang="it-IT" dirty="0" smtClean="0"/>
              <a:t>James </a:t>
            </a:r>
            <a:r>
              <a:rPr lang="it-IT" dirty="0" err="1" smtClean="0"/>
              <a:t>Ellis</a:t>
            </a:r>
            <a:r>
              <a:rPr lang="it-IT" dirty="0" smtClean="0"/>
              <a:t> </a:t>
            </a:r>
            <a:r>
              <a:rPr lang="it-IT" dirty="0" err="1" smtClean="0"/>
              <a:t>McTaggart</a:t>
            </a:r>
            <a:r>
              <a:rPr lang="it-IT" dirty="0" smtClean="0"/>
              <a:t> (1866-1925)</a:t>
            </a:r>
          </a:p>
          <a:p>
            <a:r>
              <a:rPr lang="it-IT" dirty="0" smtClean="0"/>
              <a:t>“The </a:t>
            </a:r>
            <a:r>
              <a:rPr lang="it-IT" dirty="0" err="1" smtClean="0"/>
              <a:t>unreality</a:t>
            </a:r>
            <a:r>
              <a:rPr lang="it-IT" dirty="0" smtClean="0"/>
              <a:t> </a:t>
            </a:r>
            <a:r>
              <a:rPr lang="it-IT" dirty="0" err="1" smtClean="0"/>
              <a:t>of</a:t>
            </a:r>
            <a:r>
              <a:rPr lang="it-IT" dirty="0" smtClean="0"/>
              <a:t> </a:t>
            </a:r>
            <a:r>
              <a:rPr lang="it-IT" dirty="0" err="1" smtClean="0"/>
              <a:t>time</a:t>
            </a:r>
            <a:r>
              <a:rPr lang="it-IT" dirty="0" smtClean="0"/>
              <a:t>” (</a:t>
            </a:r>
            <a:r>
              <a:rPr lang="it-IT" i="1" dirty="0" smtClean="0"/>
              <a:t>Mind</a:t>
            </a:r>
            <a:r>
              <a:rPr lang="it-IT" dirty="0" smtClean="0"/>
              <a:t>, 1908, 457-474).</a:t>
            </a:r>
          </a:p>
          <a:p>
            <a:r>
              <a:rPr lang="it-IT" i="1" dirty="0" smtClean="0"/>
              <a:t>The nature </a:t>
            </a:r>
            <a:r>
              <a:rPr lang="it-IT" i="1" dirty="0" err="1" smtClean="0"/>
              <a:t>of</a:t>
            </a:r>
            <a:r>
              <a:rPr lang="it-IT" i="1" dirty="0" smtClean="0"/>
              <a:t> </a:t>
            </a:r>
            <a:r>
              <a:rPr lang="it-IT" i="1" dirty="0" err="1" smtClean="0"/>
              <a:t>existence</a:t>
            </a:r>
            <a:r>
              <a:rPr lang="it-IT" i="1" dirty="0" smtClean="0"/>
              <a:t> (2 voll., 1927, </a:t>
            </a:r>
            <a:r>
              <a:rPr lang="it-IT" dirty="0" smtClean="0"/>
              <a:t>in particolare vol. I,  cap.  33</a:t>
            </a:r>
            <a:r>
              <a:rPr lang="it-IT" i="1" dirty="0" smtClean="0"/>
              <a:t>)</a:t>
            </a:r>
          </a:p>
          <a:p>
            <a:r>
              <a:rPr lang="it-IT" dirty="0" smtClean="0"/>
              <a:t>Altri sostenitori dell’irrealtà del tempo nella tradizione idealista: </a:t>
            </a:r>
            <a:r>
              <a:rPr lang="it-IT" dirty="0" err="1" smtClean="0"/>
              <a:t>Kant</a:t>
            </a:r>
            <a:r>
              <a:rPr lang="it-IT" dirty="0" smtClean="0"/>
              <a:t>, </a:t>
            </a:r>
            <a:r>
              <a:rPr lang="it-IT" dirty="0" err="1" smtClean="0"/>
              <a:t>Hegel</a:t>
            </a:r>
            <a:r>
              <a:rPr lang="it-IT" dirty="0" smtClean="0"/>
              <a:t>, Bradley</a:t>
            </a:r>
          </a:p>
          <a:p>
            <a:endParaRPr lang="it-IT" dirty="0"/>
          </a:p>
        </p:txBody>
      </p:sp>
      <p:pic>
        <p:nvPicPr>
          <p:cNvPr id="7" name="Picture 5" descr="McTaggart"/>
          <p:cNvPicPr>
            <a:picLocks noGrp="1" noChangeAspect="1" noChangeArrowheads="1"/>
          </p:cNvPicPr>
          <p:nvPr>
            <p:ph sz="half" idx="2"/>
          </p:nvPr>
        </p:nvPicPr>
        <p:blipFill>
          <a:blip r:embed="rId3" cstate="print"/>
          <a:srcRect/>
          <a:stretch>
            <a:fillRect/>
          </a:stretch>
        </p:blipFill>
        <p:spPr bwMode="auto">
          <a:xfrm>
            <a:off x="5500693" y="2214554"/>
            <a:ext cx="2548969" cy="307183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r>
              <a:rPr lang="it-IT" dirty="0" smtClean="0"/>
              <a:t>Serie A e serie B</a:t>
            </a:r>
            <a:endParaRPr lang="it-IT" dirty="0"/>
          </a:p>
        </p:txBody>
      </p:sp>
      <p:sp>
        <p:nvSpPr>
          <p:cNvPr id="6" name="Segnaposto contenuto 5"/>
          <p:cNvSpPr>
            <a:spLocks noGrp="1"/>
          </p:cNvSpPr>
          <p:nvPr>
            <p:ph idx="1"/>
          </p:nvPr>
        </p:nvSpPr>
        <p:spPr/>
        <p:txBody>
          <a:bodyPr>
            <a:normAutofit fontScale="92500" lnSpcReduction="10000"/>
          </a:bodyPr>
          <a:lstStyle/>
          <a:p>
            <a:pPr>
              <a:lnSpc>
                <a:spcPct val="90000"/>
              </a:lnSpc>
            </a:pPr>
            <a:r>
              <a:rPr lang="it-IT" dirty="0" smtClean="0"/>
              <a:t>Le “posizioni nel tempo” (ossia momenti che contengono eventi, p. 458) possono essere ordinate in base ad </a:t>
            </a:r>
            <a:r>
              <a:rPr lang="it-IT" i="1" dirty="0" err="1" smtClean="0"/>
              <a:t>A-proprietà</a:t>
            </a:r>
            <a:r>
              <a:rPr lang="it-IT" dirty="0" smtClean="0"/>
              <a:t>: passato, presente, futuro (o anche nel futuro tra due giorni, tra un giorno, nel passato di un giorno fa, ecc.)</a:t>
            </a:r>
          </a:p>
          <a:p>
            <a:pPr>
              <a:lnSpc>
                <a:spcPct val="90000"/>
              </a:lnSpc>
            </a:pPr>
            <a:r>
              <a:rPr lang="it-IT" dirty="0" smtClean="0"/>
              <a:t>Oppure sulla base di </a:t>
            </a:r>
            <a:r>
              <a:rPr lang="it-IT" i="1" dirty="0" err="1" smtClean="0"/>
              <a:t>B-relazioni</a:t>
            </a:r>
            <a:r>
              <a:rPr lang="it-IT" dirty="0" smtClean="0"/>
              <a:t>: precedente, simultaneo, successivo (o anche successivo di due giorni, successivo di un giorno, ecc.)</a:t>
            </a:r>
          </a:p>
          <a:p>
            <a:pPr>
              <a:lnSpc>
                <a:spcPct val="90000"/>
              </a:lnSpc>
            </a:pPr>
            <a:r>
              <a:rPr lang="it-IT" dirty="0" smtClean="0"/>
              <a:t>Su questa base </a:t>
            </a:r>
            <a:r>
              <a:rPr lang="it-IT" dirty="0" err="1" smtClean="0"/>
              <a:t>Mctaggart</a:t>
            </a:r>
            <a:r>
              <a:rPr lang="it-IT" dirty="0" smtClean="0"/>
              <a:t> distingue la “serie temporale A” e la “serie temporale B”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401080" cy="5083188"/>
          </a:xfrm>
        </p:spPr>
        <p:txBody>
          <a:bodyPr>
            <a:normAutofit/>
          </a:bodyPr>
          <a:lstStyle/>
          <a:p>
            <a:r>
              <a:rPr lang="it-IT" dirty="0" err="1" smtClean="0"/>
              <a:t>Lez</a:t>
            </a:r>
            <a:r>
              <a:rPr lang="it-IT" dirty="0" smtClean="0"/>
              <a:t>. 3</a:t>
            </a:r>
            <a:br>
              <a:rPr lang="it-IT" dirty="0" smtClean="0"/>
            </a:br>
            <a:r>
              <a:rPr lang="it-IT" dirty="0" smtClean="0"/>
              <a:t>16/2/10</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ANNUNCI</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Quanti sono interessati alla lezione su Euclide della prof. </a:t>
            </a:r>
            <a:r>
              <a:rPr lang="it-IT" dirty="0" err="1" smtClean="0"/>
              <a:t>Cattanei</a:t>
            </a:r>
            <a:r>
              <a:rPr lang="it-IT" dirty="0" smtClean="0"/>
              <a:t>, venerdì 19 Feb., ore 9-12,30?</a:t>
            </a:r>
          </a:p>
          <a:p>
            <a:r>
              <a:rPr lang="it-IT" dirty="0" smtClean="0"/>
              <a:t>Recupero lezioni saltate</a:t>
            </a:r>
          </a:p>
          <a:p>
            <a:r>
              <a:rPr lang="it-IT" dirty="0" smtClean="0"/>
              <a:t>17-19 Marzo: corso di eccellenza tenuto da Cristina Bicchieri (</a:t>
            </a:r>
            <a:r>
              <a:rPr lang="it-IT" dirty="0" err="1" smtClean="0"/>
              <a:t>Univ</a:t>
            </a:r>
            <a:r>
              <a:rPr lang="it-IT" dirty="0" smtClean="0"/>
              <a:t>. </a:t>
            </a:r>
            <a:r>
              <a:rPr lang="it-IT" dirty="0" err="1" smtClean="0"/>
              <a:t>of</a:t>
            </a:r>
            <a:r>
              <a:rPr lang="it-IT" dirty="0" smtClean="0"/>
              <a:t> Pennsylvania)</a:t>
            </a:r>
          </a:p>
          <a:p>
            <a:pPr>
              <a:lnSpc>
                <a:spcPct val="90000"/>
              </a:lnSpc>
            </a:pPr>
            <a:r>
              <a:rPr lang="it-IT" dirty="0" smtClean="0"/>
              <a:t>Il libro di </a:t>
            </a:r>
            <a:r>
              <a:rPr lang="en-US" dirty="0" smtClean="0"/>
              <a:t>Hector-</a:t>
            </a:r>
            <a:r>
              <a:rPr lang="en-US" dirty="0" err="1" smtClean="0"/>
              <a:t>Neri</a:t>
            </a:r>
            <a:r>
              <a:rPr lang="en-US" dirty="0" smtClean="0"/>
              <a:t> </a:t>
            </a:r>
            <a:r>
              <a:rPr lang="en-US" dirty="0" err="1" smtClean="0"/>
              <a:t>Casta</a:t>
            </a:r>
            <a:r>
              <a:rPr lang="it-IT" dirty="0" smtClean="0"/>
              <a:t>ñ</a:t>
            </a:r>
            <a:r>
              <a:rPr lang="en-US" dirty="0" err="1" smtClean="0"/>
              <a:t>eda</a:t>
            </a:r>
            <a:r>
              <a:rPr lang="en-US" dirty="0" smtClean="0"/>
              <a:t>, </a:t>
            </a:r>
            <a:r>
              <a:rPr lang="it-IT" i="1" dirty="0" smtClean="0"/>
              <a:t>Sul Metodo Filosofico</a:t>
            </a:r>
            <a:r>
              <a:rPr lang="it-IT" dirty="0" smtClean="0"/>
              <a:t>, è disponibile nella biblioteca del dipartimento, coll. </a:t>
            </a:r>
            <a:r>
              <a:rPr lang="it-IT" dirty="0" err="1" smtClean="0"/>
              <a:t>Filos</a:t>
            </a:r>
            <a:r>
              <a:rPr lang="it-IT" dirty="0" smtClean="0"/>
              <a:t> X 101</a:t>
            </a:r>
          </a:p>
          <a:p>
            <a:pPr>
              <a:lnSpc>
                <a:spcPct val="90000"/>
              </a:lnSpc>
            </a:pPr>
            <a:r>
              <a:rPr lang="it-IT" dirty="0" smtClean="0"/>
              <a:t>E’ disponibile anche alla Bibl. Statale di MC (coll. PRE B8833)</a:t>
            </a:r>
          </a:p>
          <a:p>
            <a:pPr>
              <a:lnSpc>
                <a:spcPct val="90000"/>
              </a:lnSpc>
            </a:pPr>
            <a:r>
              <a:rPr lang="it-IT" dirty="0" smtClean="0"/>
              <a:t>Per l'argomentazione di Davidson sul valore ontologico del linguaggio naturale v. </a:t>
            </a:r>
            <a:r>
              <a:rPr lang="it-IT" i="1" dirty="0" err="1" smtClean="0"/>
              <a:t>Inquiries</a:t>
            </a:r>
            <a:r>
              <a:rPr lang="it-IT" i="1" dirty="0" smtClean="0"/>
              <a:t> </a:t>
            </a:r>
            <a:r>
              <a:rPr lang="it-IT" i="1" dirty="0" err="1" smtClean="0"/>
              <a:t>into</a:t>
            </a:r>
            <a:r>
              <a:rPr lang="it-IT" i="1" dirty="0" smtClean="0"/>
              <a:t> </a:t>
            </a:r>
            <a:r>
              <a:rPr lang="it-IT" i="1" dirty="0" err="1" smtClean="0"/>
              <a:t>truth</a:t>
            </a:r>
            <a:r>
              <a:rPr lang="it-IT" i="1" dirty="0" smtClean="0"/>
              <a:t> and </a:t>
            </a:r>
            <a:r>
              <a:rPr lang="it-IT" i="1" dirty="0" err="1" smtClean="0"/>
              <a:t>interpretation</a:t>
            </a:r>
            <a:r>
              <a:rPr lang="it-IT" dirty="0" smtClean="0"/>
              <a:t>, p. 199 (trad. </a:t>
            </a:r>
            <a:r>
              <a:rPr lang="it-IT" dirty="0" err="1" smtClean="0"/>
              <a:t>it</a:t>
            </a:r>
            <a:r>
              <a:rPr lang="it-IT" dirty="0" smtClean="0"/>
              <a:t>., </a:t>
            </a:r>
            <a:r>
              <a:rPr lang="it-IT" i="1" dirty="0" smtClean="0"/>
              <a:t>verità e interpretazione</a:t>
            </a:r>
            <a:r>
              <a:rPr lang="it-IT" dirty="0" smtClean="0"/>
              <a:t>) (cit. da Dorato, nota 20, p. 276)</a:t>
            </a:r>
          </a:p>
          <a:p>
            <a:pPr>
              <a:lnSpc>
                <a:spcPct val="90000"/>
              </a:lnSpc>
            </a:pPr>
            <a:endParaRPr lang="it-IT" dirty="0" smtClean="0"/>
          </a:p>
          <a:p>
            <a:endParaRPr lang="it-IT" dirty="0" smtClean="0"/>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 = A </a:t>
            </a:r>
            <a:r>
              <a:rPr lang="it-IT" dirty="0" err="1" smtClean="0"/>
              <a:t>+C</a:t>
            </a:r>
            <a:endParaRPr lang="it-IT" dirty="0"/>
          </a:p>
        </p:txBody>
      </p:sp>
      <p:sp>
        <p:nvSpPr>
          <p:cNvPr id="3" name="Segnaposto contenuto 2"/>
          <p:cNvSpPr>
            <a:spLocks noGrp="1"/>
          </p:cNvSpPr>
          <p:nvPr>
            <p:ph idx="1"/>
          </p:nvPr>
        </p:nvSpPr>
        <p:spPr/>
        <p:txBody>
          <a:bodyPr>
            <a:normAutofit fontScale="77500" lnSpcReduction="20000"/>
          </a:bodyPr>
          <a:lstStyle/>
          <a:p>
            <a:pPr>
              <a:lnSpc>
                <a:spcPct val="80000"/>
              </a:lnSpc>
            </a:pPr>
            <a:r>
              <a:rPr lang="it-IT" dirty="0" smtClean="0"/>
              <a:t>Più precisamente MT distingue una serie C non intrinsecamente temporale in cui gli eventi sono messi in ordine e una serie A ad essa sovrapposta che dà una direzione all’ordine.</a:t>
            </a:r>
          </a:p>
          <a:p>
            <a:pPr>
              <a:lnSpc>
                <a:spcPct val="80000"/>
              </a:lnSpc>
            </a:pPr>
            <a:r>
              <a:rPr lang="it-IT" dirty="0" smtClean="0"/>
              <a:t>Dal punto di vista della serie C non c’è né cambiamento, né direzione. La morte di Cristo sta</a:t>
            </a:r>
            <a:r>
              <a:rPr lang="it-IT" i="1" dirty="0" smtClean="0"/>
              <a:t> inalterabilmente</a:t>
            </a:r>
            <a:r>
              <a:rPr lang="it-IT" dirty="0" smtClean="0"/>
              <a:t> tra il Big Bang e la rivoluzione francese, ma </a:t>
            </a:r>
            <a:r>
              <a:rPr lang="it-IT" i="1" dirty="0" smtClean="0"/>
              <a:t>senza</a:t>
            </a:r>
            <a:r>
              <a:rPr lang="it-IT" dirty="0" smtClean="0"/>
              <a:t> una direzione prefissata (così come se tre persone sono in fila, x y z, c’è sempre y in mezzo ma posso scegliere sia x che z come prima della fila). </a:t>
            </a:r>
          </a:p>
          <a:p>
            <a:pPr>
              <a:lnSpc>
                <a:spcPct val="80000"/>
              </a:lnSpc>
            </a:pPr>
            <a:r>
              <a:rPr lang="it-IT" dirty="0" smtClean="0"/>
              <a:t>Sovrapponendo la serie A, aggiungiamo il </a:t>
            </a:r>
            <a:r>
              <a:rPr lang="it-IT" i="1" dirty="0" smtClean="0"/>
              <a:t>cambiamento </a:t>
            </a:r>
            <a:r>
              <a:rPr lang="it-IT" dirty="0" smtClean="0"/>
              <a:t>(ciò che è presente diventa passato, ciò che è futuro diventa presente e poi passato, ecc.) in una </a:t>
            </a:r>
            <a:r>
              <a:rPr lang="it-IT" i="1" dirty="0" smtClean="0"/>
              <a:t>direzione</a:t>
            </a:r>
            <a:r>
              <a:rPr lang="it-IT" dirty="0" smtClean="0"/>
              <a:t> che va dal passato attraverso il presente al futuro</a:t>
            </a:r>
          </a:p>
          <a:p>
            <a:pPr>
              <a:lnSpc>
                <a:spcPct val="80000"/>
              </a:lnSpc>
            </a:pPr>
            <a:r>
              <a:rPr lang="it-IT" dirty="0" smtClean="0"/>
              <a:t>Data la serie A (ossia, date le </a:t>
            </a:r>
            <a:r>
              <a:rPr lang="it-IT" dirty="0" err="1" smtClean="0"/>
              <a:t>A-proprietà</a:t>
            </a:r>
            <a:r>
              <a:rPr lang="it-IT" dirty="0" smtClean="0"/>
              <a:t>), il Big Bang </a:t>
            </a:r>
            <a:r>
              <a:rPr lang="it-IT" i="1" dirty="0" smtClean="0"/>
              <a:t>precede </a:t>
            </a:r>
            <a:r>
              <a:rPr lang="it-IT" dirty="0" smtClean="0"/>
              <a:t>la morte di Cristo, ecc.: otteniamo la serie B.</a:t>
            </a:r>
          </a:p>
          <a:p>
            <a:r>
              <a:rPr lang="it-IT" dirty="0" smtClean="0"/>
              <a:t>v. Dorato, cap. 2 e in particolare p. 52</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 e C sono più fondamentali</a:t>
            </a:r>
            <a:endParaRPr lang="it-IT" dirty="0"/>
          </a:p>
        </p:txBody>
      </p:sp>
      <p:sp>
        <p:nvSpPr>
          <p:cNvPr id="3" name="Segnaposto contenuto 2"/>
          <p:cNvSpPr>
            <a:spLocks noGrp="1"/>
          </p:cNvSpPr>
          <p:nvPr>
            <p:ph idx="1"/>
          </p:nvPr>
        </p:nvSpPr>
        <p:spPr/>
        <p:txBody>
          <a:bodyPr>
            <a:normAutofit fontScale="92500"/>
          </a:bodyPr>
          <a:lstStyle/>
          <a:p>
            <a:pPr>
              <a:lnSpc>
                <a:spcPct val="90000"/>
              </a:lnSpc>
            </a:pPr>
            <a:r>
              <a:rPr lang="it-IT" dirty="0" smtClean="0"/>
              <a:t>Quindi, non vi può essere tempo se non con le tre serie A, B e C: sono tutte e tre essenziali.</a:t>
            </a:r>
          </a:p>
          <a:p>
            <a:pPr>
              <a:lnSpc>
                <a:spcPct val="90000"/>
              </a:lnSpc>
            </a:pPr>
            <a:r>
              <a:rPr lang="it-IT" dirty="0" smtClean="0"/>
              <a:t>Ma A e C sono più fondamentali: la serie B si spiega ricorrendo alla serie A e alla serie C.</a:t>
            </a:r>
          </a:p>
          <a:p>
            <a:pPr>
              <a:lnSpc>
                <a:spcPct val="90000"/>
              </a:lnSpc>
            </a:pPr>
            <a:r>
              <a:rPr lang="it-IT" dirty="0" smtClean="0"/>
              <a:t>In altri termini: perché vi sia tempo è necessario che vi siano “posizioni” (momenti, eventi) ordinate (in una serie C) in modo tale che vi sia cambiamento in una direzione (grazie alla serie A), ossia che vi siano eventi inseriti in una serie B sottoposta al cambiamento (divenire).</a:t>
            </a:r>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Il paradosso di </a:t>
            </a:r>
            <a:r>
              <a:rPr lang="it-IT" dirty="0" err="1" smtClean="0"/>
              <a:t>McTaggart</a:t>
            </a:r>
            <a:endParaRPr lang="it-IT" dirty="0"/>
          </a:p>
        </p:txBody>
      </p:sp>
      <p:sp>
        <p:nvSpPr>
          <p:cNvPr id="3" name="Segnaposto contenuto 2"/>
          <p:cNvSpPr>
            <a:spLocks noGrp="1"/>
          </p:cNvSpPr>
          <p:nvPr>
            <p:ph idx="1"/>
          </p:nvPr>
        </p:nvSpPr>
        <p:spPr/>
        <p:txBody>
          <a:bodyPr>
            <a:normAutofit fontScale="85000" lnSpcReduction="10000"/>
          </a:bodyPr>
          <a:lstStyle/>
          <a:p>
            <a:pPr>
              <a:lnSpc>
                <a:spcPct val="90000"/>
              </a:lnSpc>
            </a:pPr>
            <a:r>
              <a:rPr lang="it-IT" dirty="0" smtClean="0"/>
              <a:t>M1. Il cambiamento in una direzione è essenziale alla realtà del tempo.</a:t>
            </a:r>
          </a:p>
          <a:p>
            <a:pPr>
              <a:lnSpc>
                <a:spcPct val="90000"/>
              </a:lnSpc>
            </a:pPr>
            <a:r>
              <a:rPr lang="it-IT" dirty="0" smtClean="0"/>
              <a:t>M2. perché vi sia cambiamento in una direzione la </a:t>
            </a:r>
            <a:r>
              <a:rPr lang="it-IT" dirty="0" err="1" smtClean="0"/>
              <a:t>A-proprietà</a:t>
            </a:r>
            <a:r>
              <a:rPr lang="it-IT" dirty="0" smtClean="0"/>
              <a:t> ‘presente’ (e corrispondentemente ‘passato’ e ‘futuro’) deve (devono) via via passare da un evento all’altro (nella direzione </a:t>
            </a:r>
            <a:r>
              <a:rPr lang="it-IT" dirty="0" err="1" smtClean="0"/>
              <a:t>passato-futuro</a:t>
            </a:r>
            <a:r>
              <a:rPr lang="it-IT" dirty="0" smtClean="0"/>
              <a:t>).</a:t>
            </a:r>
          </a:p>
          <a:p>
            <a:pPr>
              <a:lnSpc>
                <a:spcPct val="90000"/>
              </a:lnSpc>
            </a:pPr>
            <a:r>
              <a:rPr lang="it-IT" dirty="0" smtClean="0"/>
              <a:t>M3. Quindi, tutti gli eventi devono avere le </a:t>
            </a:r>
            <a:r>
              <a:rPr lang="it-IT" dirty="0" err="1" smtClean="0"/>
              <a:t>A-proprietà</a:t>
            </a:r>
            <a:r>
              <a:rPr lang="it-IT" dirty="0" smtClean="0"/>
              <a:t> ‘presente’, ‘passato’, ‘futuro’.</a:t>
            </a:r>
          </a:p>
          <a:p>
            <a:pPr>
              <a:lnSpc>
                <a:spcPct val="90000"/>
              </a:lnSpc>
            </a:pPr>
            <a:r>
              <a:rPr lang="it-IT" dirty="0" smtClean="0"/>
              <a:t>M4. Ma queste proprietà sono incompatibili</a:t>
            </a:r>
          </a:p>
          <a:p>
            <a:pPr>
              <a:lnSpc>
                <a:spcPct val="90000"/>
              </a:lnSpc>
            </a:pPr>
            <a:r>
              <a:rPr lang="it-IT" dirty="0" smtClean="0"/>
              <a:t>M5. Ammettere che il tempo sia reale porta a una contraddizione.</a:t>
            </a:r>
          </a:p>
          <a:p>
            <a:pPr>
              <a:lnSpc>
                <a:spcPct val="90000"/>
              </a:lnSpc>
            </a:pPr>
            <a:r>
              <a:rPr lang="it-IT" dirty="0" smtClean="0"/>
              <a:t>M6. Quindi, il tempo non è reale.</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Ovvia obiezione</a:t>
            </a:r>
            <a:endParaRPr lang="it-IT" dirty="0"/>
          </a:p>
        </p:txBody>
      </p:sp>
      <p:sp>
        <p:nvSpPr>
          <p:cNvPr id="3" name="Segnaposto contenuto 2"/>
          <p:cNvSpPr>
            <a:spLocks noGrp="1"/>
          </p:cNvSpPr>
          <p:nvPr>
            <p:ph idx="1"/>
          </p:nvPr>
        </p:nvSpPr>
        <p:spPr/>
        <p:txBody>
          <a:bodyPr>
            <a:normAutofit/>
          </a:bodyPr>
          <a:lstStyle/>
          <a:p>
            <a:pPr>
              <a:lnSpc>
                <a:spcPct val="80000"/>
              </a:lnSpc>
            </a:pPr>
            <a:r>
              <a:rPr lang="it-IT" dirty="0" smtClean="0"/>
              <a:t>MT considera questa ovvia risposta al passo M3:</a:t>
            </a:r>
          </a:p>
          <a:p>
            <a:pPr>
              <a:lnSpc>
                <a:spcPct val="80000"/>
              </a:lnSpc>
            </a:pPr>
            <a:r>
              <a:rPr lang="it-IT" dirty="0" smtClean="0"/>
              <a:t>Non dobbiamo dire che un evento E è simultaneamente presente, passato e futuro, ma semplicemente che E è presente, sarà passato, è stato futuro.</a:t>
            </a:r>
          </a:p>
          <a:p>
            <a:pPr>
              <a:lnSpc>
                <a:spcPct val="80000"/>
              </a:lnSpc>
            </a:pPr>
            <a:r>
              <a:rPr lang="it-IT" dirty="0" smtClean="0"/>
              <a:t>In altri termini, E non ha le tre </a:t>
            </a:r>
            <a:r>
              <a:rPr lang="it-IT" dirty="0" err="1" smtClean="0"/>
              <a:t>A-proprietà</a:t>
            </a:r>
            <a:r>
              <a:rPr lang="it-IT" dirty="0" smtClean="0"/>
              <a:t> insieme, ma in successione: dapprima ha la proprietà ‘futuro’, poi ‘presente’ e poi ancora  ‘passato’.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Circolo vizioso?</a:t>
            </a:r>
            <a:endParaRPr lang="it-IT" dirty="0"/>
          </a:p>
        </p:txBody>
      </p:sp>
      <p:sp>
        <p:nvSpPr>
          <p:cNvPr id="3" name="Segnaposto contenuto 2"/>
          <p:cNvSpPr>
            <a:spLocks noGrp="1"/>
          </p:cNvSpPr>
          <p:nvPr>
            <p:ph idx="1"/>
          </p:nvPr>
        </p:nvSpPr>
        <p:spPr/>
        <p:txBody>
          <a:bodyPr>
            <a:normAutofit lnSpcReduction="10000"/>
          </a:bodyPr>
          <a:lstStyle/>
          <a:p>
            <a:pPr>
              <a:lnSpc>
                <a:spcPct val="80000"/>
              </a:lnSpc>
            </a:pPr>
            <a:r>
              <a:rPr lang="it-IT" dirty="0" smtClean="0"/>
              <a:t>Ma allora stiamo dicendo: l’esser futuro di E </a:t>
            </a:r>
            <a:r>
              <a:rPr lang="it-IT" i="1" dirty="0" smtClean="0"/>
              <a:t>precede </a:t>
            </a:r>
            <a:r>
              <a:rPr lang="it-IT" dirty="0" smtClean="0"/>
              <a:t>il suo esser presente e ciò a sua volta </a:t>
            </a:r>
            <a:r>
              <a:rPr lang="it-IT" i="1" dirty="0" smtClean="0"/>
              <a:t>precede </a:t>
            </a:r>
            <a:r>
              <a:rPr lang="it-IT" dirty="0" smtClean="0"/>
              <a:t>il suo esser passato.</a:t>
            </a:r>
          </a:p>
          <a:p>
            <a:pPr>
              <a:lnSpc>
                <a:spcPct val="80000"/>
              </a:lnSpc>
            </a:pPr>
            <a:r>
              <a:rPr lang="it-IT" dirty="0" smtClean="0"/>
              <a:t>Nel dire questo però presupponiamo la serie B (la </a:t>
            </a:r>
            <a:r>
              <a:rPr lang="it-IT" dirty="0" err="1" smtClean="0"/>
              <a:t>B-relazione</a:t>
            </a:r>
            <a:r>
              <a:rPr lang="it-IT" dirty="0" smtClean="0"/>
              <a:t> ‘precede’) e abbiamo detto che la serie B si definisce ricorrendo alla serie A.</a:t>
            </a:r>
          </a:p>
          <a:p>
            <a:pPr>
              <a:lnSpc>
                <a:spcPct val="80000"/>
              </a:lnSpc>
            </a:pPr>
            <a:r>
              <a:rPr lang="it-IT" dirty="0" smtClean="0"/>
              <a:t>Quindi, nel tentativo di dimostrare che le </a:t>
            </a:r>
            <a:r>
              <a:rPr lang="it-IT" dirty="0" err="1" smtClean="0"/>
              <a:t>A-proprietà</a:t>
            </a:r>
            <a:r>
              <a:rPr lang="it-IT" dirty="0" smtClean="0"/>
              <a:t> si possono attribuire senza contraddizione stiamo ricorrendo a quelle stesse proprietà la cui coerenza è ancora da dimostrare: circolo vizioso!</a:t>
            </a:r>
          </a:p>
          <a:p>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Regresso all'infinito?</a:t>
            </a:r>
            <a:endParaRPr lang="it-IT" dirty="0"/>
          </a:p>
        </p:txBody>
      </p:sp>
      <p:sp>
        <p:nvSpPr>
          <p:cNvPr id="3" name="Segnaposto contenuto 2"/>
          <p:cNvSpPr>
            <a:spLocks noGrp="1"/>
          </p:cNvSpPr>
          <p:nvPr>
            <p:ph idx="1"/>
          </p:nvPr>
        </p:nvSpPr>
        <p:spPr/>
        <p:txBody>
          <a:bodyPr>
            <a:normAutofit fontScale="77500" lnSpcReduction="20000"/>
          </a:bodyPr>
          <a:lstStyle/>
          <a:p>
            <a:pPr>
              <a:lnSpc>
                <a:spcPct val="80000"/>
              </a:lnSpc>
            </a:pPr>
            <a:r>
              <a:rPr lang="it-IT" dirty="0" smtClean="0"/>
              <a:t>Alternativamente, nota MT, per sfuggire all'obiezione del circolo  vizioso, possiamo interpretare</a:t>
            </a:r>
          </a:p>
          <a:p>
            <a:pPr>
              <a:lnSpc>
                <a:spcPct val="80000"/>
              </a:lnSpc>
              <a:buNone/>
            </a:pPr>
            <a:r>
              <a:rPr lang="it-IT" dirty="0" smtClean="0"/>
              <a:t>		"E è presente, sarà passato, è stato futuro"</a:t>
            </a:r>
          </a:p>
          <a:p>
            <a:pPr>
              <a:lnSpc>
                <a:spcPct val="80000"/>
              </a:lnSpc>
            </a:pPr>
            <a:r>
              <a:rPr lang="it-IT" dirty="0" smtClean="0"/>
              <a:t>rispetto ad una nuova serie:</a:t>
            </a:r>
          </a:p>
          <a:p>
            <a:pPr>
              <a:lnSpc>
                <a:spcPct val="80000"/>
              </a:lnSpc>
            </a:pPr>
            <a:r>
              <a:rPr lang="it-IT" dirty="0" smtClean="0"/>
              <a:t>E è presente nel momento presente t1, passato in un momento futuro t2 e futuro in un momento passato t0.</a:t>
            </a:r>
          </a:p>
          <a:p>
            <a:pPr>
              <a:lnSpc>
                <a:spcPct val="80000"/>
              </a:lnSpc>
            </a:pPr>
            <a:r>
              <a:rPr lang="it-IT" dirty="0" smtClean="0"/>
              <a:t>Ma per questa nuova serie si ripresenta la stessa difficoltà: anche i momenti sono ordinati da </a:t>
            </a:r>
            <a:r>
              <a:rPr lang="it-IT" dirty="0" err="1" smtClean="0"/>
              <a:t>B-relazioni</a:t>
            </a:r>
            <a:r>
              <a:rPr lang="it-IT" dirty="0" smtClean="0"/>
              <a:t> e queste, abbiamo visto, presuppongono le </a:t>
            </a:r>
            <a:r>
              <a:rPr lang="it-IT" dirty="0" err="1" smtClean="0"/>
              <a:t>A-proprietà</a:t>
            </a:r>
            <a:r>
              <a:rPr lang="it-IT" dirty="0" smtClean="0"/>
              <a:t> (il cui uso coerente è ancora da dimostrare)</a:t>
            </a:r>
          </a:p>
          <a:p>
            <a:pPr>
              <a:lnSpc>
                <a:spcPct val="80000"/>
              </a:lnSpc>
            </a:pPr>
            <a:r>
              <a:rPr lang="it-IT" dirty="0" smtClean="0"/>
              <a:t>Potremmo tentare di evitare la contraddizione appellandoci a una nuova serie temporale (con momenti di secondo livello ?):</a:t>
            </a:r>
          </a:p>
          <a:p>
            <a:pPr>
              <a:lnSpc>
                <a:spcPct val="80000"/>
              </a:lnSpc>
            </a:pPr>
            <a:r>
              <a:rPr lang="it-IT" dirty="0" smtClean="0"/>
              <a:t>t1 è presente in un momento presente s1, passato in un momento futuro s2, futuro in un momento passato s0, …</a:t>
            </a:r>
          </a:p>
          <a:p>
            <a:pPr>
              <a:lnSpc>
                <a:spcPct val="80000"/>
              </a:lnSpc>
            </a:pPr>
            <a:r>
              <a:rPr lang="it-IT" dirty="0" smtClean="0"/>
              <a:t>E così via all’infinito.</a:t>
            </a:r>
          </a:p>
          <a:p>
            <a:pPr>
              <a:lnSpc>
                <a:spcPct val="80000"/>
              </a:lnSpc>
            </a:pPr>
            <a:endParaRPr lang="it-IT"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regresso è vizioso?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Il regresso sarebbe vizioso perché ad ogni stadio ci ritroviamo con una serie B (momenti ordinati dalla relazione prima/dopo). E quindi, secondo MT, con </a:t>
            </a:r>
            <a:r>
              <a:rPr lang="it-IT" dirty="0" err="1" smtClean="0"/>
              <a:t>B-relazioni</a:t>
            </a:r>
            <a:r>
              <a:rPr lang="it-IT" dirty="0" smtClean="0"/>
              <a:t> che presuppongono le </a:t>
            </a:r>
            <a:r>
              <a:rPr lang="it-IT" dirty="0" err="1" smtClean="0"/>
              <a:t>A-proprietà</a:t>
            </a:r>
            <a:r>
              <a:rPr lang="it-IT" dirty="0" smtClean="0"/>
              <a:t> la cui coerenza non è stata ancora riscattata. Quindi non arriviamo mai ad uno stadio in cui tale coerenza è riscattata </a:t>
            </a:r>
          </a:p>
          <a:p>
            <a:r>
              <a:rPr lang="it-IT" dirty="0" smtClean="0"/>
              <a:t>Questa interpretazione/ricostruzione dell’argomento di </a:t>
            </a:r>
            <a:r>
              <a:rPr lang="it-IT" dirty="0" err="1" smtClean="0"/>
              <a:t>McTaggart</a:t>
            </a:r>
            <a:r>
              <a:rPr lang="it-IT" dirty="0" smtClean="0"/>
              <a:t> è la migliore che ho trovato nella letteratura. E’ dovuta a N. </a:t>
            </a:r>
            <a:r>
              <a:rPr lang="it-IT" dirty="0" err="1" smtClean="0"/>
              <a:t>Oaklander</a:t>
            </a:r>
            <a:r>
              <a:rPr lang="it-IT" dirty="0" smtClean="0"/>
              <a:t> (</a:t>
            </a:r>
            <a:r>
              <a:rPr lang="it-IT" i="1" dirty="0" smtClean="0"/>
              <a:t>The </a:t>
            </a:r>
            <a:r>
              <a:rPr lang="it-IT" i="1" dirty="0" err="1" smtClean="0"/>
              <a:t>Ontology</a:t>
            </a:r>
            <a:r>
              <a:rPr lang="it-IT" i="1" dirty="0" smtClean="0"/>
              <a:t> </a:t>
            </a:r>
            <a:r>
              <a:rPr lang="it-IT" i="1" dirty="0" err="1" smtClean="0"/>
              <a:t>of</a:t>
            </a:r>
            <a:r>
              <a:rPr lang="it-IT" i="1" dirty="0" smtClean="0"/>
              <a:t> </a:t>
            </a:r>
            <a:r>
              <a:rPr lang="it-IT" i="1" dirty="0" err="1" smtClean="0"/>
              <a:t>Time</a:t>
            </a:r>
            <a:r>
              <a:rPr lang="it-IT" dirty="0" smtClean="0"/>
              <a:t>, 2004, capp. 1, 3,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regresso è vizioso? (</a:t>
            </a:r>
            <a:r>
              <a:rPr lang="it-IT" dirty="0" err="1" smtClean="0"/>
              <a:t>cont</a:t>
            </a:r>
            <a:r>
              <a:rPr lang="it-IT" dirty="0" smtClean="0"/>
              <a:t>.)</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Dorato, p. 56, nota che l'argomento del regresso non arriva a dimostrare che c'è contraddizione nella serie del prim'ordine, perché per es., un evento E può essere sia futuro rispetto a un evento futuro E' che presente rispetto a un evento simultaneo </a:t>
            </a:r>
            <a:r>
              <a:rPr lang="it-IT" dirty="0" err="1" smtClean="0"/>
              <a:t>E*</a:t>
            </a:r>
            <a:endParaRPr lang="it-IT" dirty="0" smtClean="0"/>
          </a:p>
          <a:p>
            <a:r>
              <a:rPr lang="it-IT" dirty="0" smtClean="0"/>
              <a:t>Ma il punto, notato da </a:t>
            </a:r>
            <a:r>
              <a:rPr lang="it-IT" dirty="0" err="1" smtClean="0"/>
              <a:t>Oaklander</a:t>
            </a:r>
            <a:r>
              <a:rPr lang="it-IT" dirty="0" smtClean="0"/>
              <a:t>, è che ci stiamo appellando ad una serie B (E è futuro rispetto a E' = </a:t>
            </a:r>
            <a:r>
              <a:rPr lang="it-IT" dirty="0" err="1" smtClean="0"/>
              <a:t>E'</a:t>
            </a:r>
            <a:r>
              <a:rPr lang="it-IT" dirty="0" smtClean="0"/>
              <a:t> viene prima di E), la quale per </a:t>
            </a:r>
            <a:r>
              <a:rPr lang="it-IT" dirty="0" err="1" smtClean="0"/>
              <a:t>McTaggart</a:t>
            </a:r>
            <a:r>
              <a:rPr lang="it-IT" dirty="0" smtClean="0"/>
              <a:t> presuppone sempre una serie A la cui coerenza è stata messa in dubbio e non è ancora stata riscattata</a:t>
            </a:r>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58204" cy="4583122"/>
          </a:xfrm>
        </p:spPr>
        <p:txBody>
          <a:bodyPr>
            <a:normAutofit/>
          </a:bodyPr>
          <a:lstStyle/>
          <a:p>
            <a:r>
              <a:rPr lang="it-IT" dirty="0" err="1" smtClean="0"/>
              <a:t>Lez</a:t>
            </a:r>
            <a:r>
              <a:rPr lang="it-IT" dirty="0" smtClean="0"/>
              <a:t>. 4</a:t>
            </a:r>
            <a:br>
              <a:rPr lang="it-IT" dirty="0" smtClean="0"/>
            </a:br>
            <a:r>
              <a:rPr lang="it-IT" dirty="0" smtClean="0"/>
              <a:t>19/2/10</a:t>
            </a:r>
            <a:br>
              <a:rPr lang="it-IT" dirty="0" smtClean="0"/>
            </a:br>
            <a:r>
              <a:rPr lang="it-IT" dirty="0" smtClean="0"/>
              <a:t>saltata per concomitanza con la lezione su Euclide della prof. </a:t>
            </a:r>
            <a:r>
              <a:rPr lang="it-IT" dirty="0" err="1" smtClean="0"/>
              <a:t>Cattanei</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401080" cy="4583122"/>
          </a:xfrm>
        </p:spPr>
        <p:txBody>
          <a:bodyPr>
            <a:normAutofit/>
          </a:bodyPr>
          <a:lstStyle/>
          <a:p>
            <a:r>
              <a:rPr lang="it-IT" dirty="0" err="1" smtClean="0"/>
              <a:t>Lez</a:t>
            </a:r>
            <a:r>
              <a:rPr lang="it-IT" dirty="0" smtClean="0"/>
              <a:t>. 5</a:t>
            </a:r>
            <a:br>
              <a:rPr lang="it-IT" dirty="0" smtClean="0"/>
            </a:br>
            <a:r>
              <a:rPr lang="it-IT" dirty="0" smtClean="0"/>
              <a:t>22/10/</a:t>
            </a:r>
            <a:r>
              <a:rPr lang="it-IT" dirty="0" err="1" smtClean="0"/>
              <a:t>10</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endParaRPr lang="it-IT"/>
          </a:p>
        </p:txBody>
      </p:sp>
      <p:sp>
        <p:nvSpPr>
          <p:cNvPr id="4" name="Segnaposto contenuto 3"/>
          <p:cNvSpPr>
            <a:spLocks noGrp="1"/>
          </p:cNvSpPr>
          <p:nvPr>
            <p:ph idx="1"/>
          </p:nvPr>
        </p:nvSpPr>
        <p:spPr/>
        <p:txBody>
          <a:bodyPr/>
          <a:lstStyle/>
          <a:p>
            <a:r>
              <a:rPr lang="it-IT" dirty="0" smtClean="0"/>
              <a:t>Recupero lezioni</a:t>
            </a:r>
          </a:p>
          <a:p>
            <a:r>
              <a:rPr lang="it-IT" dirty="0" smtClean="0"/>
              <a:t>Ho messo in rete l'articolo di </a:t>
            </a:r>
            <a:r>
              <a:rPr lang="it-IT" dirty="0" err="1" smtClean="0"/>
              <a:t>McTaggart</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Ma non è l’apparenza del tempo nel tempo?</a:t>
            </a:r>
            <a:endParaRPr lang="it-IT" dirty="0"/>
          </a:p>
        </p:txBody>
      </p:sp>
      <p:sp>
        <p:nvSpPr>
          <p:cNvPr id="3" name="Segnaposto contenuto 2"/>
          <p:cNvSpPr>
            <a:spLocks noGrp="1"/>
          </p:cNvSpPr>
          <p:nvPr>
            <p:ph idx="1"/>
          </p:nvPr>
        </p:nvSpPr>
        <p:spPr/>
        <p:txBody>
          <a:bodyPr>
            <a:normAutofit/>
          </a:bodyPr>
          <a:lstStyle/>
          <a:p>
            <a:pPr>
              <a:lnSpc>
                <a:spcPct val="80000"/>
              </a:lnSpc>
            </a:pPr>
            <a:r>
              <a:rPr lang="it-IT" dirty="0" smtClean="0"/>
              <a:t>Secondo MT, quindi il tempo sarebbe solo apparenza (come per Parmenide, contro Eraclito). Ma sorge questo problema:</a:t>
            </a:r>
          </a:p>
          <a:p>
            <a:pPr>
              <a:lnSpc>
                <a:spcPct val="80000"/>
              </a:lnSpc>
            </a:pPr>
            <a:r>
              <a:rPr lang="it-IT" dirty="0" smtClean="0"/>
              <a:t>“</a:t>
            </a:r>
            <a:r>
              <a:rPr lang="it-IT" dirty="0" err="1" smtClean="0"/>
              <a:t>If</a:t>
            </a:r>
            <a:r>
              <a:rPr lang="it-IT" dirty="0" smtClean="0"/>
              <a:t> </a:t>
            </a:r>
            <a:r>
              <a:rPr lang="it-IT" dirty="0" err="1" smtClean="0"/>
              <a:t>we</a:t>
            </a:r>
            <a:r>
              <a:rPr lang="it-IT" dirty="0" smtClean="0"/>
              <a:t> reduce </a:t>
            </a:r>
            <a:r>
              <a:rPr lang="it-IT" dirty="0" err="1" smtClean="0"/>
              <a:t>time</a:t>
            </a:r>
            <a:r>
              <a:rPr lang="it-IT" dirty="0" smtClean="0"/>
              <a:t> and </a:t>
            </a:r>
            <a:r>
              <a:rPr lang="it-IT" dirty="0" err="1" smtClean="0"/>
              <a:t>change</a:t>
            </a:r>
            <a:r>
              <a:rPr lang="it-IT" dirty="0" smtClean="0"/>
              <a:t> </a:t>
            </a:r>
            <a:r>
              <a:rPr lang="it-IT" dirty="0" err="1" smtClean="0"/>
              <a:t>to</a:t>
            </a:r>
            <a:r>
              <a:rPr lang="it-IT" dirty="0" smtClean="0"/>
              <a:t> </a:t>
            </a:r>
            <a:r>
              <a:rPr lang="it-IT" dirty="0" err="1" smtClean="0"/>
              <a:t>appearance</a:t>
            </a:r>
            <a:r>
              <a:rPr lang="it-IT" dirty="0" smtClean="0"/>
              <a:t>, </a:t>
            </a:r>
            <a:r>
              <a:rPr lang="it-IT" dirty="0" err="1" smtClean="0"/>
              <a:t>must</a:t>
            </a:r>
            <a:r>
              <a:rPr lang="it-IT" dirty="0" smtClean="0"/>
              <a:t> </a:t>
            </a:r>
            <a:r>
              <a:rPr lang="it-IT" dirty="0" err="1" smtClean="0"/>
              <a:t>it</a:t>
            </a:r>
            <a:r>
              <a:rPr lang="it-IT" dirty="0" smtClean="0"/>
              <a:t> </a:t>
            </a:r>
            <a:r>
              <a:rPr lang="it-IT" dirty="0" err="1" smtClean="0"/>
              <a:t>not</a:t>
            </a:r>
            <a:r>
              <a:rPr lang="it-IT" dirty="0" smtClean="0"/>
              <a:t> </a:t>
            </a:r>
            <a:r>
              <a:rPr lang="it-IT" dirty="0" err="1" smtClean="0"/>
              <a:t>be</a:t>
            </a:r>
            <a:r>
              <a:rPr lang="it-IT" dirty="0" smtClean="0"/>
              <a:t> </a:t>
            </a:r>
            <a:r>
              <a:rPr lang="it-IT" dirty="0" err="1" smtClean="0"/>
              <a:t>to</a:t>
            </a:r>
            <a:r>
              <a:rPr lang="it-IT" dirty="0" smtClean="0"/>
              <a:t> </a:t>
            </a:r>
            <a:r>
              <a:rPr lang="it-IT" dirty="0" err="1" smtClean="0"/>
              <a:t>an</a:t>
            </a:r>
            <a:r>
              <a:rPr lang="it-IT" dirty="0" smtClean="0"/>
              <a:t> </a:t>
            </a:r>
            <a:r>
              <a:rPr lang="it-IT" dirty="0" err="1" smtClean="0"/>
              <a:t>appearance</a:t>
            </a:r>
            <a:r>
              <a:rPr lang="it-IT" dirty="0" smtClean="0"/>
              <a:t> </a:t>
            </a:r>
            <a:r>
              <a:rPr lang="it-IT" dirty="0" err="1" smtClean="0"/>
              <a:t>which</a:t>
            </a:r>
            <a:r>
              <a:rPr lang="it-IT" dirty="0" smtClean="0"/>
              <a:t> </a:t>
            </a:r>
            <a:r>
              <a:rPr lang="it-IT" dirty="0" err="1" smtClean="0"/>
              <a:t>changes</a:t>
            </a:r>
            <a:r>
              <a:rPr lang="it-IT" dirty="0" smtClean="0"/>
              <a:t> and </a:t>
            </a:r>
            <a:r>
              <a:rPr lang="it-IT" dirty="0" err="1" smtClean="0"/>
              <a:t>which</a:t>
            </a:r>
            <a:r>
              <a:rPr lang="it-IT" dirty="0" smtClean="0"/>
              <a:t> </a:t>
            </a:r>
            <a:r>
              <a:rPr lang="it-IT" dirty="0" err="1" smtClean="0"/>
              <a:t>is</a:t>
            </a:r>
            <a:r>
              <a:rPr lang="it-IT" dirty="0" smtClean="0"/>
              <a:t> in </a:t>
            </a:r>
            <a:r>
              <a:rPr lang="it-IT" dirty="0" err="1" smtClean="0"/>
              <a:t>time</a:t>
            </a:r>
            <a:r>
              <a:rPr lang="it-IT" dirty="0" smtClean="0"/>
              <a:t>, and </a:t>
            </a:r>
            <a:r>
              <a:rPr lang="it-IT" dirty="0" err="1" smtClean="0"/>
              <a:t>is</a:t>
            </a:r>
            <a:r>
              <a:rPr lang="it-IT" dirty="0" smtClean="0"/>
              <a:t> </a:t>
            </a:r>
            <a:r>
              <a:rPr lang="it-IT" dirty="0" err="1" smtClean="0"/>
              <a:t>not</a:t>
            </a:r>
            <a:r>
              <a:rPr lang="it-IT" dirty="0" smtClean="0"/>
              <a:t> </a:t>
            </a:r>
            <a:r>
              <a:rPr lang="it-IT" dirty="0" err="1" smtClean="0"/>
              <a:t>time</a:t>
            </a:r>
            <a:r>
              <a:rPr lang="it-IT" dirty="0" smtClean="0"/>
              <a:t>, </a:t>
            </a:r>
            <a:r>
              <a:rPr lang="it-IT" dirty="0" err="1" smtClean="0"/>
              <a:t>then</a:t>
            </a:r>
            <a:r>
              <a:rPr lang="it-IT" dirty="0" smtClean="0"/>
              <a:t>, </a:t>
            </a:r>
            <a:r>
              <a:rPr lang="it-IT" dirty="0" err="1" smtClean="0"/>
              <a:t>shown</a:t>
            </a:r>
            <a:r>
              <a:rPr lang="it-IT" dirty="0" smtClean="0"/>
              <a:t> </a:t>
            </a:r>
            <a:r>
              <a:rPr lang="it-IT" dirty="0" err="1" smtClean="0"/>
              <a:t>to</a:t>
            </a:r>
            <a:r>
              <a:rPr lang="it-IT" dirty="0" smtClean="0"/>
              <a:t> </a:t>
            </a:r>
            <a:r>
              <a:rPr lang="it-IT" dirty="0" err="1" smtClean="0"/>
              <a:t>be</a:t>
            </a:r>
            <a:r>
              <a:rPr lang="it-IT" dirty="0" smtClean="0"/>
              <a:t> </a:t>
            </a:r>
            <a:r>
              <a:rPr lang="it-IT" dirty="0" err="1" smtClean="0"/>
              <a:t>real</a:t>
            </a:r>
            <a:r>
              <a:rPr lang="it-IT" dirty="0" smtClean="0"/>
              <a:t> </a:t>
            </a:r>
            <a:r>
              <a:rPr lang="it-IT" dirty="0" err="1" smtClean="0"/>
              <a:t>after</a:t>
            </a:r>
            <a:r>
              <a:rPr lang="it-IT" dirty="0" smtClean="0"/>
              <a:t> </a:t>
            </a:r>
            <a:r>
              <a:rPr lang="it-IT" dirty="0" err="1" smtClean="0"/>
              <a:t>all</a:t>
            </a:r>
            <a:r>
              <a:rPr lang="it-IT" dirty="0" smtClean="0"/>
              <a:t>?” (“The </a:t>
            </a:r>
            <a:r>
              <a:rPr lang="it-IT" dirty="0" err="1" smtClean="0"/>
              <a:t>unreality</a:t>
            </a:r>
            <a:r>
              <a:rPr lang="it-IT" dirty="0" smtClean="0"/>
              <a:t> </a:t>
            </a:r>
            <a:r>
              <a:rPr lang="it-IT" dirty="0" err="1" smtClean="0"/>
              <a:t>of</a:t>
            </a:r>
            <a:r>
              <a:rPr lang="it-IT" dirty="0" smtClean="0"/>
              <a:t> </a:t>
            </a:r>
            <a:r>
              <a:rPr lang="it-IT" dirty="0" err="1" smtClean="0"/>
              <a:t>time</a:t>
            </a:r>
            <a:r>
              <a:rPr lang="it-IT" dirty="0" smtClean="0"/>
              <a:t>”, p. 474)</a:t>
            </a:r>
          </a:p>
          <a:p>
            <a:pPr>
              <a:lnSpc>
                <a:spcPct val="80000"/>
              </a:lnSpc>
            </a:pPr>
            <a:r>
              <a:rPr lang="it-IT" dirty="0" smtClean="0"/>
              <a:t>MT dice che affronterà la questione in seguito.</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Sprigge</a:t>
            </a:r>
            <a:r>
              <a:rPr lang="it-IT" dirty="0" smtClean="0"/>
              <a:t> su MT</a:t>
            </a:r>
            <a:endParaRPr lang="it-IT" dirty="0"/>
          </a:p>
        </p:txBody>
      </p:sp>
      <p:sp>
        <p:nvSpPr>
          <p:cNvPr id="3" name="Segnaposto contenuto 2"/>
          <p:cNvSpPr>
            <a:spLocks noGrp="1"/>
          </p:cNvSpPr>
          <p:nvPr>
            <p:ph idx="1"/>
          </p:nvPr>
        </p:nvSpPr>
        <p:spPr/>
        <p:txBody>
          <a:bodyPr>
            <a:normAutofit fontScale="92500" lnSpcReduction="10000"/>
          </a:bodyPr>
          <a:lstStyle/>
          <a:p>
            <a:pPr>
              <a:lnSpc>
                <a:spcPct val="80000"/>
              </a:lnSpc>
            </a:pPr>
            <a:r>
              <a:rPr lang="it-IT" dirty="0" smtClean="0"/>
              <a:t>Così </a:t>
            </a:r>
            <a:r>
              <a:rPr lang="it-IT" dirty="0" err="1" smtClean="0"/>
              <a:t>Sprigge</a:t>
            </a:r>
            <a:r>
              <a:rPr lang="it-IT" dirty="0" smtClean="0"/>
              <a:t> (</a:t>
            </a:r>
            <a:r>
              <a:rPr lang="it-IT" dirty="0" err="1" smtClean="0"/>
              <a:t>Handbook</a:t>
            </a:r>
            <a:r>
              <a:rPr lang="it-IT" dirty="0" smtClean="0"/>
              <a:t> </a:t>
            </a:r>
            <a:r>
              <a:rPr lang="it-IT" dirty="0" err="1" smtClean="0"/>
              <a:t>of</a:t>
            </a:r>
            <a:r>
              <a:rPr lang="it-IT" dirty="0" smtClean="0"/>
              <a:t> </a:t>
            </a:r>
            <a:r>
              <a:rPr lang="it-IT" dirty="0" err="1" smtClean="0"/>
              <a:t>Metaphysics</a:t>
            </a:r>
            <a:r>
              <a:rPr lang="it-IT" dirty="0" smtClean="0"/>
              <a:t> and </a:t>
            </a:r>
            <a:r>
              <a:rPr lang="it-IT" dirty="0" err="1" smtClean="0"/>
              <a:t>Ontology</a:t>
            </a:r>
            <a:r>
              <a:rPr lang="it-IT" dirty="0" smtClean="0"/>
              <a:t>, vol. II, p. 483), spiega la risposta di MT:</a:t>
            </a:r>
          </a:p>
          <a:p>
            <a:pPr>
              <a:lnSpc>
                <a:spcPct val="80000"/>
              </a:lnSpc>
            </a:pPr>
            <a:r>
              <a:rPr lang="it-IT" dirty="0" smtClean="0"/>
              <a:t>“The </a:t>
            </a:r>
            <a:r>
              <a:rPr lang="it-IT" dirty="0" err="1" smtClean="0"/>
              <a:t>appearance</a:t>
            </a:r>
            <a:r>
              <a:rPr lang="it-IT" dirty="0" smtClean="0"/>
              <a:t> </a:t>
            </a:r>
            <a:r>
              <a:rPr lang="it-IT" dirty="0" err="1" smtClean="0"/>
              <a:t>of</a:t>
            </a:r>
            <a:r>
              <a:rPr lang="it-IT" dirty="0" smtClean="0"/>
              <a:t> </a:t>
            </a:r>
            <a:r>
              <a:rPr lang="it-IT" dirty="0" err="1" smtClean="0"/>
              <a:t>time</a:t>
            </a:r>
            <a:r>
              <a:rPr lang="it-IT" dirty="0" smtClean="0"/>
              <a:t> </a:t>
            </a:r>
            <a:r>
              <a:rPr lang="it-IT" dirty="0" err="1" smtClean="0"/>
              <a:t>must</a:t>
            </a:r>
            <a:r>
              <a:rPr lang="it-IT" dirty="0" smtClean="0"/>
              <a:t> </a:t>
            </a:r>
            <a:r>
              <a:rPr lang="it-IT" dirty="0" err="1" smtClean="0"/>
              <a:t>be</a:t>
            </a:r>
            <a:r>
              <a:rPr lang="it-IT" dirty="0" smtClean="0"/>
              <a:t> the </a:t>
            </a:r>
            <a:r>
              <a:rPr lang="it-IT" dirty="0" err="1" smtClean="0"/>
              <a:t>appearance</a:t>
            </a:r>
            <a:r>
              <a:rPr lang="it-IT" dirty="0" smtClean="0"/>
              <a:t> … </a:t>
            </a:r>
            <a:r>
              <a:rPr lang="it-IT" dirty="0" err="1" smtClean="0"/>
              <a:t>of</a:t>
            </a:r>
            <a:r>
              <a:rPr lang="it-IT" dirty="0" smtClean="0"/>
              <a:t> some genuine </a:t>
            </a:r>
            <a:r>
              <a:rPr lang="it-IT" dirty="0" err="1" smtClean="0"/>
              <a:t>non-temporal</a:t>
            </a:r>
            <a:r>
              <a:rPr lang="it-IT" dirty="0" smtClean="0"/>
              <a:t> layout </a:t>
            </a:r>
            <a:r>
              <a:rPr lang="it-IT" dirty="0" err="1" smtClean="0"/>
              <a:t>of</a:t>
            </a:r>
            <a:r>
              <a:rPr lang="it-IT" dirty="0" smtClean="0"/>
              <a:t> </a:t>
            </a:r>
            <a:r>
              <a:rPr lang="it-IT" dirty="0" err="1" smtClean="0"/>
              <a:t>events</a:t>
            </a:r>
            <a:r>
              <a:rPr lang="it-IT" dirty="0" smtClean="0"/>
              <a:t> (the C </a:t>
            </a:r>
            <a:r>
              <a:rPr lang="it-IT" dirty="0" err="1" smtClean="0"/>
              <a:t>series</a:t>
            </a:r>
            <a:r>
              <a:rPr lang="it-IT" dirty="0" smtClean="0"/>
              <a:t>) and MT’s </a:t>
            </a:r>
            <a:r>
              <a:rPr lang="it-IT" dirty="0" err="1" smtClean="0"/>
              <a:t>suggestion</a:t>
            </a:r>
            <a:r>
              <a:rPr lang="it-IT" dirty="0" smtClean="0"/>
              <a:t> </a:t>
            </a:r>
            <a:r>
              <a:rPr lang="it-IT" dirty="0" err="1" smtClean="0"/>
              <a:t>is</a:t>
            </a:r>
            <a:r>
              <a:rPr lang="it-IT" dirty="0" smtClean="0"/>
              <a:t> </a:t>
            </a:r>
            <a:r>
              <a:rPr lang="it-IT" dirty="0" err="1" smtClean="0"/>
              <a:t>that</a:t>
            </a:r>
            <a:r>
              <a:rPr lang="it-IT" dirty="0" smtClean="0"/>
              <a:t> </a:t>
            </a:r>
            <a:r>
              <a:rPr lang="it-IT" dirty="0" err="1" smtClean="0"/>
              <a:t>each</a:t>
            </a:r>
            <a:r>
              <a:rPr lang="it-IT" dirty="0" smtClean="0"/>
              <a:t> </a:t>
            </a:r>
            <a:r>
              <a:rPr lang="it-IT" dirty="0" err="1" smtClean="0"/>
              <a:t>timeless</a:t>
            </a:r>
            <a:r>
              <a:rPr lang="it-IT" dirty="0" smtClean="0"/>
              <a:t> </a:t>
            </a:r>
            <a:r>
              <a:rPr lang="it-IT" dirty="0" err="1" smtClean="0"/>
              <a:t>spirit</a:t>
            </a:r>
            <a:r>
              <a:rPr lang="it-IT" dirty="0" smtClean="0"/>
              <a:t> </a:t>
            </a:r>
            <a:r>
              <a:rPr lang="it-IT" dirty="0" err="1" smtClean="0"/>
              <a:t>contains</a:t>
            </a:r>
            <a:r>
              <a:rPr lang="it-IT" dirty="0" smtClean="0"/>
              <a:t> a system </a:t>
            </a:r>
            <a:r>
              <a:rPr lang="it-IT" dirty="0" err="1" smtClean="0"/>
              <a:t>of</a:t>
            </a:r>
            <a:r>
              <a:rPr lang="it-IT" dirty="0" smtClean="0"/>
              <a:t> </a:t>
            </a:r>
            <a:r>
              <a:rPr lang="it-IT" dirty="0" err="1" smtClean="0"/>
              <a:t>Chinese</a:t>
            </a:r>
            <a:r>
              <a:rPr lang="it-IT" dirty="0" smtClean="0"/>
              <a:t> </a:t>
            </a:r>
            <a:r>
              <a:rPr lang="it-IT" dirty="0" err="1" smtClean="0"/>
              <a:t>box-like</a:t>
            </a:r>
            <a:r>
              <a:rPr lang="it-IT" dirty="0" smtClean="0"/>
              <a:t> </a:t>
            </a:r>
            <a:r>
              <a:rPr lang="it-IT" dirty="0" err="1" smtClean="0"/>
              <a:t>parts</a:t>
            </a:r>
            <a:r>
              <a:rPr lang="it-IT" dirty="0" smtClean="0"/>
              <a:t> </a:t>
            </a:r>
            <a:r>
              <a:rPr lang="it-IT" dirty="0" err="1" smtClean="0"/>
              <a:t>one</a:t>
            </a:r>
            <a:r>
              <a:rPr lang="it-IT" dirty="0" smtClean="0"/>
              <a:t> inside </a:t>
            </a:r>
            <a:r>
              <a:rPr lang="it-IT" dirty="0" err="1" smtClean="0"/>
              <a:t>another</a:t>
            </a:r>
            <a:r>
              <a:rPr lang="it-IT" dirty="0" smtClean="0"/>
              <a:t>, </a:t>
            </a:r>
            <a:r>
              <a:rPr lang="it-IT" dirty="0" err="1" smtClean="0"/>
              <a:t>each</a:t>
            </a:r>
            <a:r>
              <a:rPr lang="it-IT" dirty="0" smtClean="0"/>
              <a:t> a </a:t>
            </a:r>
            <a:r>
              <a:rPr lang="it-IT" dirty="0" err="1" smtClean="0"/>
              <a:t>seeming</a:t>
            </a:r>
            <a:r>
              <a:rPr lang="it-IT" dirty="0" smtClean="0"/>
              <a:t> moment </a:t>
            </a:r>
            <a:r>
              <a:rPr lang="it-IT" dirty="0" err="1" smtClean="0"/>
              <a:t>of</a:t>
            </a:r>
            <a:r>
              <a:rPr lang="it-IT" dirty="0" smtClean="0"/>
              <a:t> </a:t>
            </a:r>
            <a:r>
              <a:rPr lang="it-IT" dirty="0" err="1" smtClean="0"/>
              <a:t>its</a:t>
            </a:r>
            <a:r>
              <a:rPr lang="it-IT" dirty="0" smtClean="0"/>
              <a:t> life … </a:t>
            </a:r>
            <a:r>
              <a:rPr lang="it-IT" dirty="0" err="1" smtClean="0"/>
              <a:t>such</a:t>
            </a:r>
            <a:r>
              <a:rPr lang="it-IT" dirty="0" smtClean="0"/>
              <a:t> </a:t>
            </a:r>
            <a:r>
              <a:rPr lang="it-IT" dirty="0" err="1" smtClean="0"/>
              <a:t>that</a:t>
            </a:r>
            <a:r>
              <a:rPr lang="it-IT" dirty="0" smtClean="0"/>
              <a:t> the </a:t>
            </a:r>
            <a:r>
              <a:rPr lang="it-IT" dirty="0" err="1" smtClean="0"/>
              <a:t>containing</a:t>
            </a:r>
            <a:r>
              <a:rPr lang="it-IT" dirty="0" smtClean="0"/>
              <a:t> </a:t>
            </a:r>
            <a:r>
              <a:rPr lang="it-IT" dirty="0" err="1" smtClean="0"/>
              <a:t>parts</a:t>
            </a:r>
            <a:r>
              <a:rPr lang="it-IT" dirty="0" smtClean="0"/>
              <a:t> </a:t>
            </a:r>
            <a:r>
              <a:rPr lang="it-IT" dirty="0" err="1" smtClean="0"/>
              <a:t>experience</a:t>
            </a:r>
            <a:r>
              <a:rPr lang="it-IT" dirty="0" smtClean="0"/>
              <a:t> the </a:t>
            </a:r>
            <a:r>
              <a:rPr lang="it-IT" dirty="0" err="1" smtClean="0"/>
              <a:t>contained</a:t>
            </a:r>
            <a:r>
              <a:rPr lang="it-IT" dirty="0" smtClean="0"/>
              <a:t> </a:t>
            </a:r>
            <a:r>
              <a:rPr lang="it-IT" dirty="0" err="1" smtClean="0"/>
              <a:t>as</a:t>
            </a:r>
            <a:r>
              <a:rPr lang="it-IT" dirty="0" smtClean="0"/>
              <a:t> </a:t>
            </a:r>
            <a:r>
              <a:rPr lang="it-IT" dirty="0" err="1" smtClean="0"/>
              <a:t>their</a:t>
            </a:r>
            <a:r>
              <a:rPr lang="it-IT" dirty="0" smtClean="0"/>
              <a:t> </a:t>
            </a:r>
            <a:r>
              <a:rPr lang="it-IT" dirty="0" err="1" smtClean="0"/>
              <a:t>past</a:t>
            </a:r>
            <a:r>
              <a:rPr lang="it-IT" dirty="0" smtClean="0"/>
              <a:t> and anticipate </a:t>
            </a:r>
            <a:r>
              <a:rPr lang="it-IT" dirty="0" err="1" smtClean="0"/>
              <a:t>what</a:t>
            </a:r>
            <a:r>
              <a:rPr lang="it-IT" dirty="0" smtClean="0"/>
              <a:t> </a:t>
            </a:r>
            <a:r>
              <a:rPr lang="it-IT" dirty="0" err="1" smtClean="0"/>
              <a:t>contains</a:t>
            </a:r>
            <a:r>
              <a:rPr lang="it-IT" dirty="0" smtClean="0"/>
              <a:t> </a:t>
            </a:r>
            <a:r>
              <a:rPr lang="it-IT" dirty="0" err="1" smtClean="0"/>
              <a:t>them</a:t>
            </a:r>
            <a:r>
              <a:rPr lang="it-IT" dirty="0" smtClean="0"/>
              <a:t> </a:t>
            </a:r>
            <a:r>
              <a:rPr lang="it-IT" dirty="0" err="1" smtClean="0"/>
              <a:t>as</a:t>
            </a:r>
            <a:r>
              <a:rPr lang="it-IT" dirty="0" smtClean="0"/>
              <a:t> </a:t>
            </a:r>
            <a:r>
              <a:rPr lang="it-IT" dirty="0" err="1" smtClean="0"/>
              <a:t>their</a:t>
            </a:r>
            <a:r>
              <a:rPr lang="it-IT" dirty="0" smtClean="0"/>
              <a:t> future.  The self </a:t>
            </a:r>
            <a:r>
              <a:rPr lang="it-IT" dirty="0" err="1" smtClean="0"/>
              <a:t>as</a:t>
            </a:r>
            <a:r>
              <a:rPr lang="it-IT" dirty="0" smtClean="0"/>
              <a:t> a </a:t>
            </a:r>
            <a:r>
              <a:rPr lang="it-IT" dirty="0" err="1" smtClean="0"/>
              <a:t>whole</a:t>
            </a:r>
            <a:r>
              <a:rPr lang="it-IT" dirty="0" smtClean="0"/>
              <a:t>, </a:t>
            </a:r>
            <a:r>
              <a:rPr lang="it-IT" dirty="0" err="1" smtClean="0"/>
              <a:t>for</a:t>
            </a:r>
            <a:r>
              <a:rPr lang="it-IT" dirty="0" smtClean="0"/>
              <a:t> the </a:t>
            </a:r>
            <a:r>
              <a:rPr lang="it-IT" dirty="0" err="1" smtClean="0"/>
              <a:t>other</a:t>
            </a:r>
            <a:r>
              <a:rPr lang="it-IT" dirty="0" smtClean="0"/>
              <a:t> </a:t>
            </a:r>
            <a:r>
              <a:rPr lang="it-IT" dirty="0" err="1" smtClean="0"/>
              <a:t>members</a:t>
            </a:r>
            <a:r>
              <a:rPr lang="it-IT" dirty="0" smtClean="0"/>
              <a:t> </a:t>
            </a:r>
            <a:r>
              <a:rPr lang="it-IT" dirty="0" err="1" smtClean="0"/>
              <a:t>of</a:t>
            </a:r>
            <a:r>
              <a:rPr lang="it-IT" dirty="0" smtClean="0"/>
              <a:t> the C </a:t>
            </a:r>
            <a:r>
              <a:rPr lang="it-IT" dirty="0" err="1" smtClean="0"/>
              <a:t>series</a:t>
            </a:r>
            <a:r>
              <a:rPr lang="it-IT" dirty="0" smtClean="0"/>
              <a:t>, </a:t>
            </a:r>
            <a:r>
              <a:rPr lang="it-IT" dirty="0" err="1" smtClean="0"/>
              <a:t>lies</a:t>
            </a:r>
            <a:r>
              <a:rPr lang="it-IT" dirty="0" smtClean="0"/>
              <a:t> at the end </a:t>
            </a:r>
            <a:r>
              <a:rPr lang="it-IT" dirty="0" err="1" smtClean="0"/>
              <a:t>of</a:t>
            </a:r>
            <a:r>
              <a:rPr lang="it-IT" dirty="0" smtClean="0"/>
              <a:t> </a:t>
            </a:r>
            <a:r>
              <a:rPr lang="it-IT" dirty="0" err="1" smtClean="0"/>
              <a:t>time</a:t>
            </a:r>
            <a:r>
              <a:rPr lang="it-IT" dirty="0" smtClean="0"/>
              <a:t> </a:t>
            </a:r>
            <a:r>
              <a:rPr lang="it-IT" dirty="0" err="1" smtClean="0"/>
              <a:t>while</a:t>
            </a:r>
            <a:r>
              <a:rPr lang="it-IT" dirty="0" smtClean="0"/>
              <a:t> </a:t>
            </a:r>
            <a:r>
              <a:rPr lang="it-IT" dirty="0" err="1" smtClean="0"/>
              <a:t>for</a:t>
            </a:r>
            <a:r>
              <a:rPr lang="it-IT" dirty="0" smtClean="0"/>
              <a:t> </a:t>
            </a:r>
            <a:r>
              <a:rPr lang="it-IT" dirty="0" err="1" smtClean="0"/>
              <a:t>itself</a:t>
            </a:r>
            <a:r>
              <a:rPr lang="it-IT" dirty="0" smtClean="0"/>
              <a:t> and in </a:t>
            </a:r>
            <a:r>
              <a:rPr lang="it-IT" dirty="0" err="1" smtClean="0"/>
              <a:t>truth</a:t>
            </a:r>
            <a:r>
              <a:rPr lang="it-IT" dirty="0" smtClean="0"/>
              <a:t> </a:t>
            </a:r>
            <a:r>
              <a:rPr lang="it-IT" dirty="0" err="1" smtClean="0"/>
              <a:t>it</a:t>
            </a:r>
            <a:r>
              <a:rPr lang="it-IT" dirty="0" smtClean="0"/>
              <a:t> </a:t>
            </a:r>
            <a:r>
              <a:rPr lang="it-IT" dirty="0" err="1" smtClean="0"/>
              <a:t>is</a:t>
            </a:r>
            <a:r>
              <a:rPr lang="it-IT" dirty="0" smtClean="0"/>
              <a:t> </a:t>
            </a:r>
            <a:r>
              <a:rPr lang="it-IT" dirty="0" err="1" smtClean="0"/>
              <a:t>their</a:t>
            </a:r>
            <a:r>
              <a:rPr lang="it-IT" dirty="0" smtClean="0"/>
              <a:t> </a:t>
            </a:r>
            <a:r>
              <a:rPr lang="it-IT" dirty="0" err="1" smtClean="0"/>
              <a:t>timeless</a:t>
            </a:r>
            <a:r>
              <a:rPr lang="it-IT" dirty="0" smtClean="0"/>
              <a:t> </a:t>
            </a:r>
            <a:r>
              <a:rPr lang="it-IT" dirty="0" err="1" smtClean="0"/>
              <a:t>consummation</a:t>
            </a:r>
            <a:r>
              <a:rPr lang="it-IT" dirty="0" smtClean="0"/>
              <a:t>.”</a:t>
            </a:r>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Teoria A vs. Teoria B</a:t>
            </a:r>
            <a:endParaRPr lang="it-IT" dirty="0"/>
          </a:p>
        </p:txBody>
      </p:sp>
      <p:sp>
        <p:nvSpPr>
          <p:cNvPr id="3" name="Segnaposto contenuto 2"/>
          <p:cNvSpPr>
            <a:spLocks noGrp="1"/>
          </p:cNvSpPr>
          <p:nvPr>
            <p:ph idx="1"/>
          </p:nvPr>
        </p:nvSpPr>
        <p:spPr/>
        <p:txBody>
          <a:bodyPr>
            <a:normAutofit fontScale="70000" lnSpcReduction="20000"/>
          </a:bodyPr>
          <a:lstStyle/>
          <a:p>
            <a:pPr>
              <a:lnSpc>
                <a:spcPct val="80000"/>
              </a:lnSpc>
            </a:pPr>
            <a:r>
              <a:rPr lang="it-IT" dirty="0" smtClean="0"/>
              <a:t>Più che convincere i filosofi dell’irrealtà del tempo, l’argomento ha diviso i filosofi tra difensori della teoria A e difensori della teoria B.</a:t>
            </a:r>
          </a:p>
          <a:p>
            <a:pPr>
              <a:lnSpc>
                <a:spcPct val="80000"/>
              </a:lnSpc>
            </a:pPr>
            <a:r>
              <a:rPr lang="it-IT" dirty="0" smtClean="0"/>
              <a:t>Teoria B. Le </a:t>
            </a:r>
            <a:r>
              <a:rPr lang="it-IT" dirty="0" err="1" smtClean="0"/>
              <a:t>A-proprietà</a:t>
            </a:r>
            <a:r>
              <a:rPr lang="it-IT" dirty="0" smtClean="0"/>
              <a:t> sono riducibili a </a:t>
            </a:r>
            <a:r>
              <a:rPr lang="it-IT" dirty="0" err="1" smtClean="0"/>
              <a:t>B-relazioni</a:t>
            </a:r>
            <a:r>
              <a:rPr lang="it-IT" dirty="0" smtClean="0"/>
              <a:t>. Ciò che è essenziale al tempo è la serie B, ma non definita sulla base di </a:t>
            </a:r>
            <a:r>
              <a:rPr lang="it-IT" dirty="0" err="1" smtClean="0"/>
              <a:t>A-proprietà</a:t>
            </a:r>
            <a:r>
              <a:rPr lang="it-IT" dirty="0" smtClean="0"/>
              <a:t>, </a:t>
            </a:r>
            <a:r>
              <a:rPr lang="it-IT" dirty="0" err="1" smtClean="0"/>
              <a:t>bensi’</a:t>
            </a:r>
            <a:r>
              <a:rPr lang="it-IT" dirty="0" smtClean="0"/>
              <a:t> con </a:t>
            </a:r>
            <a:r>
              <a:rPr lang="it-IT" dirty="0" err="1" smtClean="0"/>
              <a:t>B-relazioni</a:t>
            </a:r>
            <a:r>
              <a:rPr lang="it-IT" dirty="0" smtClean="0"/>
              <a:t> </a:t>
            </a:r>
            <a:r>
              <a:rPr lang="it-IT" dirty="0" err="1" smtClean="0"/>
              <a:t>prmitive</a:t>
            </a:r>
            <a:r>
              <a:rPr lang="it-IT" dirty="0" smtClean="0"/>
              <a:t> (Russell, </a:t>
            </a:r>
            <a:r>
              <a:rPr lang="it-IT" dirty="0" err="1" smtClean="0"/>
              <a:t>Ducasse</a:t>
            </a:r>
            <a:r>
              <a:rPr lang="it-IT" dirty="0" smtClean="0"/>
              <a:t>, </a:t>
            </a:r>
            <a:r>
              <a:rPr lang="it-IT" dirty="0" err="1" smtClean="0"/>
              <a:t>Gr</a:t>
            </a:r>
            <a:r>
              <a:rPr lang="en-US" dirty="0" err="1" smtClean="0">
                <a:cs typeface="Arial" charset="0"/>
              </a:rPr>
              <a:t>ünbaum</a:t>
            </a:r>
            <a:r>
              <a:rPr lang="en-US" dirty="0" smtClean="0">
                <a:cs typeface="Arial" charset="0"/>
              </a:rPr>
              <a:t>, Ayer, Quine, Goodman, Donald C. Williams, Smart, Bradley)</a:t>
            </a:r>
          </a:p>
          <a:p>
            <a:pPr>
              <a:lnSpc>
                <a:spcPct val="80000"/>
              </a:lnSpc>
            </a:pPr>
            <a:r>
              <a:rPr lang="it-IT" dirty="0" smtClean="0"/>
              <a:t>Teoria A. Le </a:t>
            </a:r>
            <a:r>
              <a:rPr lang="it-IT" dirty="0" err="1" smtClean="0"/>
              <a:t>B-relazioni</a:t>
            </a:r>
            <a:r>
              <a:rPr lang="it-IT" dirty="0" smtClean="0"/>
              <a:t> sono riducibili ad </a:t>
            </a:r>
            <a:r>
              <a:rPr lang="it-IT" dirty="0" err="1" smtClean="0"/>
              <a:t>A-proprietà</a:t>
            </a:r>
            <a:r>
              <a:rPr lang="it-IT" dirty="0" smtClean="0"/>
              <a:t> e la serie A non è contraddittoria. Bisogna prendere i tempi verbali (almeno alcuni) “seriamente” come modi primitivi e non analizzabili di esprimere </a:t>
            </a:r>
            <a:r>
              <a:rPr lang="it-IT" dirty="0" err="1" smtClean="0"/>
              <a:t>A-proprietà</a:t>
            </a:r>
            <a:r>
              <a:rPr lang="it-IT" dirty="0" smtClean="0"/>
              <a:t> oggettivamente esistenti e capaci di realizzare il divenire (Broad, </a:t>
            </a:r>
            <a:r>
              <a:rPr lang="it-IT" dirty="0" err="1" smtClean="0"/>
              <a:t>Findlay</a:t>
            </a:r>
            <a:r>
              <a:rPr lang="it-IT" dirty="0" smtClean="0"/>
              <a:t>, </a:t>
            </a:r>
            <a:r>
              <a:rPr lang="it-IT" dirty="0" err="1" smtClean="0"/>
              <a:t>Prior</a:t>
            </a:r>
            <a:r>
              <a:rPr lang="it-IT" dirty="0" smtClean="0"/>
              <a:t>, </a:t>
            </a:r>
            <a:r>
              <a:rPr lang="it-IT" dirty="0" err="1" smtClean="0"/>
              <a:t>Sellars</a:t>
            </a:r>
            <a:r>
              <a:rPr lang="it-IT" dirty="0" smtClean="0"/>
              <a:t>, Strawson)</a:t>
            </a:r>
          </a:p>
          <a:p>
            <a:pPr>
              <a:lnSpc>
                <a:spcPct val="80000"/>
              </a:lnSpc>
            </a:pPr>
            <a:r>
              <a:rPr lang="it-IT" dirty="0" smtClean="0"/>
              <a:t>I nomi sopra sono ripresi dall’</a:t>
            </a:r>
            <a:r>
              <a:rPr lang="it-IT" dirty="0" err="1" smtClean="0"/>
              <a:t>intro</a:t>
            </a:r>
            <a:r>
              <a:rPr lang="it-IT" dirty="0" smtClean="0"/>
              <a:t> alla </a:t>
            </a:r>
            <a:r>
              <a:rPr lang="it-IT" dirty="0" err="1" smtClean="0"/>
              <a:t>sect</a:t>
            </a:r>
            <a:r>
              <a:rPr lang="it-IT" dirty="0" smtClean="0"/>
              <a:t>. II di R. M. Gale, </a:t>
            </a:r>
            <a:r>
              <a:rPr lang="it-IT" i="1" dirty="0" smtClean="0"/>
              <a:t>the </a:t>
            </a:r>
            <a:r>
              <a:rPr lang="it-IT" i="1" dirty="0" err="1" smtClean="0"/>
              <a:t>philosophy</a:t>
            </a:r>
            <a:r>
              <a:rPr lang="it-IT" i="1" dirty="0" smtClean="0"/>
              <a:t> </a:t>
            </a:r>
            <a:r>
              <a:rPr lang="it-IT" i="1" dirty="0" err="1" smtClean="0"/>
              <a:t>of</a:t>
            </a:r>
            <a:r>
              <a:rPr lang="it-IT" i="1" dirty="0" smtClean="0"/>
              <a:t> </a:t>
            </a:r>
            <a:r>
              <a:rPr lang="it-IT" dirty="0" err="1" smtClean="0"/>
              <a:t>time</a:t>
            </a:r>
            <a:r>
              <a:rPr lang="it-IT" dirty="0" smtClean="0"/>
              <a:t> (antologia del 1968), che considera Russell il “padre della versione moderna [ossia successiva a come la presenta </a:t>
            </a:r>
            <a:r>
              <a:rPr lang="it-IT" dirty="0" err="1" smtClean="0"/>
              <a:t>McTaggart</a:t>
            </a:r>
            <a:r>
              <a:rPr lang="it-IT" dirty="0" smtClean="0"/>
              <a:t>] della teoria B” (p. 70). Craig, </a:t>
            </a:r>
            <a:r>
              <a:rPr lang="it-IT" i="1" dirty="0" smtClean="0"/>
              <a:t>The </a:t>
            </a:r>
            <a:r>
              <a:rPr lang="it-IT" i="1" dirty="0" err="1" smtClean="0"/>
              <a:t>tensed</a:t>
            </a:r>
            <a:r>
              <a:rPr lang="it-IT" i="1" dirty="0" smtClean="0"/>
              <a:t> </a:t>
            </a:r>
            <a:r>
              <a:rPr lang="it-IT" i="1" dirty="0" err="1" smtClean="0"/>
              <a:t>theory</a:t>
            </a:r>
            <a:r>
              <a:rPr lang="it-IT" i="1" dirty="0" smtClean="0"/>
              <a:t> </a:t>
            </a:r>
            <a:r>
              <a:rPr lang="it-IT" i="1" dirty="0" err="1" smtClean="0"/>
              <a:t>of</a:t>
            </a:r>
            <a:r>
              <a:rPr lang="it-IT" i="1" dirty="0" smtClean="0"/>
              <a:t> </a:t>
            </a:r>
            <a:r>
              <a:rPr lang="it-IT" i="1" dirty="0" err="1" smtClean="0"/>
              <a:t>time</a:t>
            </a:r>
            <a:r>
              <a:rPr lang="it-IT" dirty="0" smtClean="0"/>
              <a:t>, 2000, cap.2, annovera anche Frege fra i difensori della teoria B (?).</a:t>
            </a:r>
          </a:p>
          <a:p>
            <a:pPr>
              <a:lnSpc>
                <a:spcPct val="80000"/>
              </a:lnSpc>
            </a:pPr>
            <a:r>
              <a:rPr lang="it-IT" dirty="0" smtClean="0"/>
              <a:t>Più recentemente la teoria A è stata difesa da Q. Smith, Craig, </a:t>
            </a:r>
            <a:r>
              <a:rPr lang="it-IT" dirty="0" err="1" smtClean="0"/>
              <a:t>Bourne</a:t>
            </a:r>
            <a:endParaRPr lang="it-IT"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err="1" smtClean="0"/>
              <a:t>B-analisi</a:t>
            </a:r>
            <a:r>
              <a:rPr lang="it-IT" dirty="0" smtClean="0"/>
              <a:t> delle </a:t>
            </a:r>
            <a:r>
              <a:rPr lang="it-IT" dirty="0" err="1" smtClean="0"/>
              <a:t>A-proprietà</a:t>
            </a:r>
            <a:endParaRPr lang="it-IT" dirty="0"/>
          </a:p>
        </p:txBody>
      </p:sp>
      <p:sp>
        <p:nvSpPr>
          <p:cNvPr id="3" name="Segnaposto contenuto 2"/>
          <p:cNvSpPr>
            <a:spLocks noGrp="1"/>
          </p:cNvSpPr>
          <p:nvPr>
            <p:ph idx="1"/>
          </p:nvPr>
        </p:nvSpPr>
        <p:spPr/>
        <p:txBody>
          <a:bodyPr>
            <a:normAutofit fontScale="85000" lnSpcReduction="20000"/>
          </a:bodyPr>
          <a:lstStyle/>
          <a:p>
            <a:pPr>
              <a:lnSpc>
                <a:spcPct val="80000"/>
              </a:lnSpc>
            </a:pPr>
            <a:r>
              <a:rPr lang="it-IT" dirty="0" smtClean="0"/>
              <a:t>Approccio della data: Per es., “il governo è caduto” (detto il 23/2/08)  = “la caduta del governo precede il 23 Febbraio 2008”.</a:t>
            </a:r>
          </a:p>
          <a:p>
            <a:pPr>
              <a:lnSpc>
                <a:spcPct val="80000"/>
              </a:lnSpc>
            </a:pPr>
            <a:r>
              <a:rPr lang="it-IT" dirty="0" smtClean="0"/>
              <a:t>L’approccio della data è attribuibile a Russell (già nella recensione a </a:t>
            </a:r>
            <a:r>
              <a:rPr lang="it-IT" dirty="0" err="1" smtClean="0"/>
              <a:t>MacCall</a:t>
            </a:r>
            <a:r>
              <a:rPr lang="it-IT" dirty="0" smtClean="0"/>
              <a:t> del 1906), Frege, (v. Craig, </a:t>
            </a:r>
            <a:r>
              <a:rPr lang="it-IT" i="1" dirty="0" smtClean="0"/>
              <a:t>The </a:t>
            </a:r>
            <a:r>
              <a:rPr lang="it-IT" i="1" dirty="0" err="1" smtClean="0"/>
              <a:t>tensed</a:t>
            </a:r>
            <a:r>
              <a:rPr lang="it-IT" i="1" dirty="0" smtClean="0"/>
              <a:t> </a:t>
            </a:r>
            <a:r>
              <a:rPr lang="it-IT" i="1" dirty="0" err="1" smtClean="0"/>
              <a:t>theory</a:t>
            </a:r>
            <a:r>
              <a:rPr lang="it-IT" i="1" dirty="0" smtClean="0"/>
              <a:t> </a:t>
            </a:r>
            <a:r>
              <a:rPr lang="it-IT" i="1" dirty="0" err="1" smtClean="0"/>
              <a:t>of</a:t>
            </a:r>
            <a:r>
              <a:rPr lang="it-IT" i="1" dirty="0" smtClean="0"/>
              <a:t> </a:t>
            </a:r>
            <a:r>
              <a:rPr lang="it-IT" i="1" dirty="0" err="1" smtClean="0"/>
              <a:t>time</a:t>
            </a:r>
            <a:r>
              <a:rPr lang="it-IT" dirty="0" smtClean="0"/>
              <a:t>, 2000, cap.2), Quine (</a:t>
            </a:r>
            <a:r>
              <a:rPr lang="it-IT" dirty="0" err="1" smtClean="0"/>
              <a:t>W&amp;O</a:t>
            </a:r>
            <a:r>
              <a:rPr lang="it-IT" dirty="0" smtClean="0"/>
              <a:t>), </a:t>
            </a:r>
            <a:r>
              <a:rPr lang="it-IT" dirty="0" err="1" smtClean="0"/>
              <a:t>Goodman</a:t>
            </a:r>
            <a:r>
              <a:rPr lang="it-IT" dirty="0" smtClean="0"/>
              <a:t> (SA, p. 268)</a:t>
            </a:r>
          </a:p>
          <a:p>
            <a:pPr>
              <a:lnSpc>
                <a:spcPct val="80000"/>
              </a:lnSpc>
            </a:pPr>
            <a:r>
              <a:rPr lang="it-IT" dirty="0" smtClean="0"/>
              <a:t>Approccio </a:t>
            </a:r>
            <a:r>
              <a:rPr lang="it-IT" dirty="0" err="1" smtClean="0"/>
              <a:t>token-riflessivo</a:t>
            </a:r>
            <a:r>
              <a:rPr lang="it-IT" dirty="0" smtClean="0"/>
              <a:t>: un </a:t>
            </a:r>
            <a:r>
              <a:rPr lang="it-IT" dirty="0" err="1" smtClean="0"/>
              <a:t>token</a:t>
            </a:r>
            <a:r>
              <a:rPr lang="it-IT" dirty="0" smtClean="0"/>
              <a:t> t di “il governo è caduto” esprime la proposizione espressa da “la caduta del governo precede l’enunciazione di t” (attribuito a Russell da </a:t>
            </a:r>
            <a:r>
              <a:rPr lang="it-IT" dirty="0" err="1" smtClean="0"/>
              <a:t>McTaggart</a:t>
            </a:r>
            <a:r>
              <a:rPr lang="it-IT" dirty="0" smtClean="0"/>
              <a:t> 1927, Reichenbach 1947).</a:t>
            </a:r>
          </a:p>
          <a:p>
            <a:pPr>
              <a:lnSpc>
                <a:spcPct val="80000"/>
              </a:lnSpc>
            </a:pPr>
            <a:r>
              <a:rPr lang="it-IT" dirty="0" smtClean="0"/>
              <a:t>Approccio psicologico: la proposizione è espressa da “la caduta del governo precede il dato sensoriale s”, dove s occorre nella mente del parlante (Russell, per es. nel ms. TOK)</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401080" cy="5154626"/>
          </a:xfrm>
        </p:spPr>
        <p:txBody>
          <a:bodyPr>
            <a:normAutofit/>
          </a:bodyPr>
          <a:lstStyle/>
          <a:p>
            <a:r>
              <a:rPr lang="it-IT" dirty="0" err="1" smtClean="0"/>
              <a:t>Lez</a:t>
            </a:r>
            <a:r>
              <a:rPr lang="it-IT" dirty="0" smtClean="0"/>
              <a:t>. 6</a:t>
            </a:r>
            <a:br>
              <a:rPr lang="it-IT" dirty="0" smtClean="0"/>
            </a:br>
            <a:r>
              <a:rPr lang="it-IT" dirty="0" smtClean="0"/>
              <a:t>24/2/10</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A-analisi</a:t>
            </a:r>
            <a:r>
              <a:rPr lang="it-IT" dirty="0" smtClean="0"/>
              <a:t> delle </a:t>
            </a:r>
            <a:r>
              <a:rPr lang="it-IT" dirty="0" err="1" smtClean="0"/>
              <a:t>B-relazioni</a:t>
            </a:r>
            <a:endParaRPr lang="it-IT" dirty="0"/>
          </a:p>
        </p:txBody>
      </p:sp>
      <p:sp>
        <p:nvSpPr>
          <p:cNvPr id="3" name="Segnaposto contenuto 2"/>
          <p:cNvSpPr>
            <a:spLocks noGrp="1"/>
          </p:cNvSpPr>
          <p:nvPr>
            <p:ph idx="1"/>
          </p:nvPr>
        </p:nvSpPr>
        <p:spPr/>
        <p:txBody>
          <a:bodyPr>
            <a:normAutofit fontScale="92500" lnSpcReduction="20000"/>
          </a:bodyPr>
          <a:lstStyle/>
          <a:p>
            <a:pPr>
              <a:lnSpc>
                <a:spcPct val="80000"/>
              </a:lnSpc>
            </a:pPr>
            <a:r>
              <a:rPr lang="it-IT" dirty="0" err="1" smtClean="0"/>
              <a:t>McTaggart</a:t>
            </a:r>
            <a:r>
              <a:rPr lang="it-IT" dirty="0" smtClean="0"/>
              <a:t> in </a:t>
            </a:r>
            <a:r>
              <a:rPr lang="it-IT" i="1" dirty="0" smtClean="0"/>
              <a:t>The Nature </a:t>
            </a:r>
            <a:r>
              <a:rPr lang="it-IT" i="1" dirty="0" err="1" smtClean="0"/>
              <a:t>of</a:t>
            </a:r>
            <a:r>
              <a:rPr lang="it-IT" i="1" dirty="0" smtClean="0"/>
              <a:t> </a:t>
            </a:r>
            <a:r>
              <a:rPr lang="it-IT" i="1" dirty="0" err="1" smtClean="0"/>
              <a:t>Existence</a:t>
            </a:r>
            <a:r>
              <a:rPr lang="it-IT" i="1" dirty="0" smtClean="0"/>
              <a:t>, </a:t>
            </a:r>
            <a:r>
              <a:rPr lang="it-IT" dirty="0" smtClean="0"/>
              <a:t>§ 610, ne propone una che presuppone ‘mentre (v. </a:t>
            </a:r>
            <a:r>
              <a:rPr lang="it-IT" dirty="0" err="1" smtClean="0"/>
              <a:t>Prior</a:t>
            </a:r>
            <a:r>
              <a:rPr lang="it-IT" dirty="0" smtClean="0"/>
              <a:t> </a:t>
            </a:r>
            <a:r>
              <a:rPr lang="it-IT" i="1" dirty="0" err="1" smtClean="0"/>
              <a:t>Past</a:t>
            </a:r>
            <a:r>
              <a:rPr lang="it-IT" i="1" dirty="0" smtClean="0"/>
              <a:t>, </a:t>
            </a:r>
            <a:r>
              <a:rPr lang="it-IT" i="1" dirty="0" err="1" smtClean="0"/>
              <a:t>Present</a:t>
            </a:r>
            <a:r>
              <a:rPr lang="it-IT" i="1" dirty="0" smtClean="0"/>
              <a:t> and Future</a:t>
            </a:r>
            <a:r>
              <a:rPr lang="it-IT" dirty="0" smtClean="0"/>
              <a:t>, 1967, p. 4; v. anche l'antologia di Gale (POT, 1968, p. 80):</a:t>
            </a:r>
          </a:p>
          <a:p>
            <a:pPr lvl="1">
              <a:lnSpc>
                <a:spcPct val="80000"/>
              </a:lnSpc>
              <a:buNone/>
            </a:pPr>
            <a:r>
              <a:rPr lang="it-IT" dirty="0" smtClean="0"/>
              <a:t>	(</a:t>
            </a:r>
            <a:r>
              <a:rPr lang="en-US" dirty="0" smtClean="0">
                <a:latin typeface="Monotype Corsiva" pitchFamily="66" charset="0"/>
              </a:rPr>
              <a:t>P</a:t>
            </a:r>
            <a:r>
              <a:rPr lang="it-IT" dirty="0" smtClean="0"/>
              <a:t>p WHILE</a:t>
            </a:r>
            <a:r>
              <a:rPr lang="it-IT" dirty="0" smtClean="0">
                <a:sym typeface="Symbol"/>
              </a:rPr>
              <a:t> </a:t>
            </a:r>
            <a:r>
              <a:rPr lang="it-IT" dirty="0" smtClean="0"/>
              <a:t>q) v (p WHILE </a:t>
            </a:r>
            <a:r>
              <a:rPr lang="en-US" dirty="0" smtClean="0">
                <a:latin typeface="Monotype Corsiva" pitchFamily="66" charset="0"/>
              </a:rPr>
              <a:t>F</a:t>
            </a:r>
            <a:r>
              <a:rPr lang="it-IT" dirty="0" smtClean="0"/>
              <a:t> q )</a:t>
            </a:r>
          </a:p>
          <a:p>
            <a:pPr>
              <a:lnSpc>
                <a:spcPct val="80000"/>
              </a:lnSpc>
            </a:pPr>
            <a:r>
              <a:rPr lang="it-IT" dirty="0" smtClean="0"/>
              <a:t>Ma 'mentre' (simultaneità) si può così definire ("</a:t>
            </a:r>
            <a:r>
              <a:rPr lang="en-US" dirty="0" smtClean="0">
                <a:latin typeface="Monotype Corsiva" pitchFamily="66" charset="0"/>
              </a:rPr>
              <a:t>N </a:t>
            </a:r>
            <a:r>
              <a:rPr lang="it-IT" dirty="0" smtClean="0"/>
              <a:t>" è ridondante):</a:t>
            </a:r>
          </a:p>
          <a:p>
            <a:pPr>
              <a:lnSpc>
                <a:spcPct val="80000"/>
              </a:lnSpc>
              <a:buNone/>
            </a:pPr>
            <a:r>
              <a:rPr lang="it-IT" dirty="0" smtClean="0"/>
              <a:t>		p WHILE q </a:t>
            </a:r>
            <a:r>
              <a:rPr lang="it-IT" dirty="0" err="1" smtClean="0"/>
              <a:t>=df</a:t>
            </a:r>
            <a:r>
              <a:rPr lang="it-IT" dirty="0" smtClean="0"/>
              <a:t> </a:t>
            </a:r>
            <a:r>
              <a:rPr lang="en-US" dirty="0" smtClean="0">
                <a:latin typeface="Monotype Corsiva" pitchFamily="66" charset="0"/>
              </a:rPr>
              <a:t>P</a:t>
            </a:r>
            <a:r>
              <a:rPr lang="it-IT" dirty="0" smtClean="0"/>
              <a:t>(p &amp; q) v </a:t>
            </a:r>
            <a:r>
              <a:rPr lang="en-US" dirty="0" smtClean="0">
                <a:latin typeface="Monotype Corsiva" pitchFamily="66" charset="0"/>
              </a:rPr>
              <a:t>N </a:t>
            </a:r>
            <a:r>
              <a:rPr lang="it-IT" dirty="0" smtClean="0"/>
              <a:t>(p &amp; q) v </a:t>
            </a:r>
            <a:r>
              <a:rPr lang="en-US" dirty="0" smtClean="0">
                <a:latin typeface="Monotype Corsiva" pitchFamily="66" charset="0"/>
              </a:rPr>
              <a:t>F </a:t>
            </a:r>
            <a:r>
              <a:rPr lang="it-IT" dirty="0" smtClean="0"/>
              <a:t>(p &amp; q) </a:t>
            </a:r>
          </a:p>
          <a:p>
            <a:pPr>
              <a:lnSpc>
                <a:spcPct val="80000"/>
              </a:lnSpc>
            </a:pPr>
            <a:r>
              <a:rPr lang="it-IT" dirty="0" err="1" smtClean="0"/>
              <a:t>Prior</a:t>
            </a:r>
            <a:r>
              <a:rPr lang="it-IT" dirty="0" smtClean="0"/>
              <a:t> (PPF, p. 41) propone questa analisi di ‘dopo’:</a:t>
            </a:r>
          </a:p>
          <a:p>
            <a:pPr lvl="1">
              <a:lnSpc>
                <a:spcPct val="80000"/>
              </a:lnSpc>
              <a:buNone/>
            </a:pPr>
            <a:r>
              <a:rPr lang="it-IT" dirty="0" smtClean="0"/>
              <a:t>q è dopo p </a:t>
            </a:r>
            <a:r>
              <a:rPr lang="it-IT" dirty="0" err="1" smtClean="0"/>
              <a:t>=df</a:t>
            </a:r>
            <a:r>
              <a:rPr lang="it-IT" dirty="0" smtClean="0"/>
              <a:t> </a:t>
            </a:r>
            <a:r>
              <a:rPr lang="en-US" dirty="0" smtClean="0">
                <a:latin typeface="Monotype Corsiva" pitchFamily="66" charset="0"/>
              </a:rPr>
              <a:t>P</a:t>
            </a:r>
            <a:r>
              <a:rPr lang="it-IT" dirty="0" smtClean="0"/>
              <a:t>(p &amp; </a:t>
            </a:r>
            <a:r>
              <a:rPr lang="it-IT" dirty="0" smtClean="0">
                <a:sym typeface="Symbol"/>
              </a:rPr>
              <a:t> </a:t>
            </a:r>
            <a:r>
              <a:rPr lang="it-IT" dirty="0" smtClean="0"/>
              <a:t>q &amp; </a:t>
            </a:r>
            <a:r>
              <a:rPr lang="en-US" dirty="0" smtClean="0">
                <a:latin typeface="Monotype Corsiva" pitchFamily="66" charset="0"/>
              </a:rPr>
              <a:t>F</a:t>
            </a:r>
            <a:r>
              <a:rPr lang="it-IT" dirty="0" smtClean="0"/>
              <a:t> q) v </a:t>
            </a:r>
            <a:r>
              <a:rPr lang="en-US" dirty="0" smtClean="0">
                <a:latin typeface="Monotype Corsiva" pitchFamily="66" charset="0"/>
              </a:rPr>
              <a:t>N </a:t>
            </a:r>
            <a:r>
              <a:rPr lang="it-IT" dirty="0" smtClean="0"/>
              <a:t>(p &amp; </a:t>
            </a:r>
            <a:r>
              <a:rPr lang="it-IT" dirty="0" smtClean="0">
                <a:sym typeface="Symbol"/>
              </a:rPr>
              <a:t></a:t>
            </a:r>
            <a:r>
              <a:rPr lang="it-IT" dirty="0" smtClean="0"/>
              <a:t>q &amp; </a:t>
            </a:r>
            <a:r>
              <a:rPr lang="en-US" dirty="0" smtClean="0">
                <a:latin typeface="Monotype Corsiva" pitchFamily="66" charset="0"/>
              </a:rPr>
              <a:t>F</a:t>
            </a:r>
            <a:r>
              <a:rPr lang="it-IT" dirty="0" smtClean="0"/>
              <a:t> q) v </a:t>
            </a:r>
            <a:r>
              <a:rPr lang="en-US" dirty="0" smtClean="0">
                <a:latin typeface="Monotype Corsiva" pitchFamily="66" charset="0"/>
              </a:rPr>
              <a:t>F </a:t>
            </a:r>
            <a:r>
              <a:rPr lang="it-IT" dirty="0" smtClean="0"/>
              <a:t>(p &amp; </a:t>
            </a:r>
            <a:r>
              <a:rPr lang="it-IT" dirty="0" smtClean="0">
                <a:sym typeface="Symbol"/>
              </a:rPr>
              <a:t> </a:t>
            </a:r>
            <a:r>
              <a:rPr lang="it-IT" dirty="0" smtClean="0"/>
              <a:t>q &amp; </a:t>
            </a:r>
            <a:r>
              <a:rPr lang="en-US" dirty="0" smtClean="0">
                <a:latin typeface="Monotype Corsiva" pitchFamily="66" charset="0"/>
              </a:rPr>
              <a:t>F</a:t>
            </a:r>
            <a:r>
              <a:rPr lang="it-IT" dirty="0" smtClean="0"/>
              <a:t> q)</a:t>
            </a:r>
          </a:p>
          <a:p>
            <a:pPr>
              <a:lnSpc>
                <a:spcPct val="80000"/>
              </a:lnSpc>
            </a:pPr>
            <a:r>
              <a:rPr lang="it-IT" dirty="0" smtClean="0"/>
              <a:t>Esempio con Big Bang (B) e Waterloo (W):</a:t>
            </a:r>
          </a:p>
          <a:p>
            <a:pPr lvl="1">
              <a:lnSpc>
                <a:spcPct val="80000"/>
              </a:lnSpc>
              <a:buNone/>
            </a:pPr>
            <a:r>
              <a:rPr lang="en-US" dirty="0" smtClean="0">
                <a:latin typeface="Monotype Corsiva" pitchFamily="66" charset="0"/>
              </a:rPr>
              <a:t> </a:t>
            </a:r>
            <a:r>
              <a:rPr lang="en-US" dirty="0" smtClean="0">
                <a:solidFill>
                  <a:srgbClr val="00B050"/>
                </a:solidFill>
                <a:latin typeface="Monotype Corsiva" pitchFamily="66" charset="0"/>
              </a:rPr>
              <a:t>P</a:t>
            </a:r>
            <a:r>
              <a:rPr lang="it-IT" dirty="0" smtClean="0">
                <a:solidFill>
                  <a:srgbClr val="00B050"/>
                </a:solidFill>
              </a:rPr>
              <a:t>(B &amp; </a:t>
            </a:r>
            <a:r>
              <a:rPr lang="it-IT" dirty="0" smtClean="0">
                <a:solidFill>
                  <a:srgbClr val="00B050"/>
                </a:solidFill>
                <a:sym typeface="Symbol"/>
              </a:rPr>
              <a:t> </a:t>
            </a:r>
            <a:r>
              <a:rPr lang="it-IT" dirty="0" smtClean="0">
                <a:solidFill>
                  <a:srgbClr val="00B050"/>
                </a:solidFill>
              </a:rPr>
              <a:t>W &amp; </a:t>
            </a:r>
            <a:r>
              <a:rPr lang="en-US" dirty="0" smtClean="0">
                <a:solidFill>
                  <a:srgbClr val="00B050"/>
                </a:solidFill>
                <a:latin typeface="Monotype Corsiva" pitchFamily="66" charset="0"/>
              </a:rPr>
              <a:t>F</a:t>
            </a:r>
            <a:r>
              <a:rPr lang="it-IT" dirty="0" smtClean="0">
                <a:solidFill>
                  <a:srgbClr val="00B050"/>
                </a:solidFill>
              </a:rPr>
              <a:t> W) </a:t>
            </a:r>
            <a:r>
              <a:rPr lang="it-IT" dirty="0" smtClean="0"/>
              <a:t>v </a:t>
            </a:r>
            <a:r>
              <a:rPr lang="en-US" dirty="0" smtClean="0">
                <a:solidFill>
                  <a:srgbClr val="FF0000"/>
                </a:solidFill>
                <a:latin typeface="Monotype Corsiva" pitchFamily="66" charset="0"/>
              </a:rPr>
              <a:t>N </a:t>
            </a:r>
            <a:r>
              <a:rPr lang="it-IT" dirty="0" smtClean="0">
                <a:solidFill>
                  <a:srgbClr val="FF0000"/>
                </a:solidFill>
              </a:rPr>
              <a:t>(B &amp; </a:t>
            </a:r>
            <a:r>
              <a:rPr lang="it-IT" dirty="0" smtClean="0">
                <a:solidFill>
                  <a:srgbClr val="FF0000"/>
                </a:solidFill>
                <a:sym typeface="Symbol"/>
              </a:rPr>
              <a:t></a:t>
            </a:r>
            <a:r>
              <a:rPr lang="it-IT" dirty="0" smtClean="0">
                <a:solidFill>
                  <a:srgbClr val="FF0000"/>
                </a:solidFill>
              </a:rPr>
              <a:t>W &amp; </a:t>
            </a:r>
            <a:r>
              <a:rPr lang="en-US" dirty="0" smtClean="0">
                <a:solidFill>
                  <a:srgbClr val="FF0000"/>
                </a:solidFill>
                <a:latin typeface="Monotype Corsiva" pitchFamily="66" charset="0"/>
              </a:rPr>
              <a:t>F</a:t>
            </a:r>
            <a:r>
              <a:rPr lang="it-IT" dirty="0" smtClean="0">
                <a:solidFill>
                  <a:srgbClr val="FF0000"/>
                </a:solidFill>
              </a:rPr>
              <a:t> W)</a:t>
            </a:r>
            <a:r>
              <a:rPr lang="it-IT" dirty="0" smtClean="0"/>
              <a:t> v </a:t>
            </a:r>
            <a:r>
              <a:rPr lang="en-US" dirty="0" smtClean="0">
                <a:solidFill>
                  <a:srgbClr val="FF0000"/>
                </a:solidFill>
                <a:latin typeface="Monotype Corsiva" pitchFamily="66" charset="0"/>
              </a:rPr>
              <a:t>F </a:t>
            </a:r>
            <a:r>
              <a:rPr lang="it-IT" dirty="0" smtClean="0">
                <a:solidFill>
                  <a:srgbClr val="FF0000"/>
                </a:solidFill>
              </a:rPr>
              <a:t>(W &amp; </a:t>
            </a:r>
            <a:r>
              <a:rPr lang="it-IT" dirty="0" smtClean="0">
                <a:solidFill>
                  <a:srgbClr val="FF0000"/>
                </a:solidFill>
                <a:sym typeface="Symbol"/>
              </a:rPr>
              <a:t> </a:t>
            </a:r>
            <a:r>
              <a:rPr lang="it-IT" dirty="0" smtClean="0">
                <a:solidFill>
                  <a:srgbClr val="FF0000"/>
                </a:solidFill>
              </a:rPr>
              <a:t>B &amp; </a:t>
            </a:r>
            <a:r>
              <a:rPr lang="en-US" dirty="0" smtClean="0">
                <a:solidFill>
                  <a:srgbClr val="FF0000"/>
                </a:solidFill>
                <a:latin typeface="Monotype Corsiva" pitchFamily="66" charset="0"/>
              </a:rPr>
              <a:t>F</a:t>
            </a:r>
            <a:r>
              <a:rPr lang="it-IT" dirty="0" smtClean="0">
                <a:solidFill>
                  <a:srgbClr val="FF0000"/>
                </a:solidFill>
              </a:rPr>
              <a:t> B</a:t>
            </a:r>
            <a:r>
              <a:rPr lang="it-IT" dirty="0" smtClean="0"/>
              <a:t>)</a:t>
            </a:r>
          </a:p>
          <a:p>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Teoria B</a:t>
            </a:r>
            <a:endParaRPr lang="it-IT" dirty="0"/>
          </a:p>
        </p:txBody>
      </p:sp>
      <p:sp>
        <p:nvSpPr>
          <p:cNvPr id="3" name="Segnaposto contenuto 2"/>
          <p:cNvSpPr>
            <a:spLocks noGrp="1"/>
          </p:cNvSpPr>
          <p:nvPr>
            <p:ph idx="1"/>
          </p:nvPr>
        </p:nvSpPr>
        <p:spPr/>
        <p:txBody>
          <a:bodyPr>
            <a:normAutofit fontScale="70000" lnSpcReduction="20000"/>
          </a:bodyPr>
          <a:lstStyle/>
          <a:p>
            <a:r>
              <a:rPr lang="it-IT" dirty="0" smtClean="0"/>
              <a:t>I teorici B ritengono che il tempo esiste realmente (oggettivamente, indipendentemente dalla mente) soltanto nel senso che gli eventi sono oggettivamente ordinati dalla relazione prima/dopo</a:t>
            </a:r>
          </a:p>
          <a:p>
            <a:r>
              <a:rPr lang="it-IT" dirty="0" smtClean="0"/>
              <a:t>Essi escludono quindi che le </a:t>
            </a:r>
            <a:r>
              <a:rPr lang="it-IT" dirty="0" err="1" smtClean="0"/>
              <a:t>A-proprietà</a:t>
            </a:r>
            <a:r>
              <a:rPr lang="it-IT" dirty="0" smtClean="0"/>
              <a:t> siano attribuibili oggettivamente agli eventi</a:t>
            </a:r>
          </a:p>
          <a:p>
            <a:r>
              <a:rPr lang="it-IT" dirty="0" smtClean="0"/>
              <a:t>L'errore di </a:t>
            </a:r>
            <a:r>
              <a:rPr lang="it-IT" dirty="0" err="1" smtClean="0"/>
              <a:t>MacTaggart</a:t>
            </a:r>
            <a:r>
              <a:rPr lang="it-IT" dirty="0" smtClean="0"/>
              <a:t> consiste nel sostenere che le </a:t>
            </a:r>
            <a:r>
              <a:rPr lang="it-IT" dirty="0" err="1" smtClean="0"/>
              <a:t>B-relazioni</a:t>
            </a:r>
            <a:r>
              <a:rPr lang="it-IT" dirty="0" smtClean="0"/>
              <a:t> presuppongano le </a:t>
            </a:r>
            <a:r>
              <a:rPr lang="it-IT" dirty="0" err="1" smtClean="0"/>
              <a:t>A-proprietà</a:t>
            </a:r>
            <a:endParaRPr lang="it-IT" dirty="0" smtClean="0"/>
          </a:p>
          <a:p>
            <a:r>
              <a:rPr lang="it-IT" dirty="0" smtClean="0"/>
              <a:t>Dorato e </a:t>
            </a:r>
            <a:r>
              <a:rPr lang="it-IT" dirty="0" err="1" smtClean="0"/>
              <a:t>Oaklander</a:t>
            </a:r>
            <a:r>
              <a:rPr lang="it-IT" dirty="0" smtClean="0"/>
              <a:t> concordano su questo.</a:t>
            </a:r>
          </a:p>
          <a:p>
            <a:r>
              <a:rPr lang="it-IT" dirty="0" smtClean="0"/>
              <a:t>Dorato (p. 53): MT commette una </a:t>
            </a:r>
            <a:r>
              <a:rPr lang="it-IT" dirty="0" err="1" smtClean="0"/>
              <a:t>petitio</a:t>
            </a:r>
            <a:r>
              <a:rPr lang="it-IT" dirty="0" smtClean="0"/>
              <a:t> </a:t>
            </a:r>
            <a:r>
              <a:rPr lang="it-IT" dirty="0" err="1" smtClean="0"/>
              <a:t>principii</a:t>
            </a:r>
            <a:r>
              <a:rPr lang="it-IT" dirty="0" smtClean="0"/>
              <a:t> perché assume ciò che vuole dimostrare, </a:t>
            </a:r>
            <a:r>
              <a:rPr lang="it-IT" i="1" dirty="0" smtClean="0"/>
              <a:t>ovvero  che il tempo è reale solo se la serie A è reale</a:t>
            </a:r>
            <a:endParaRPr lang="it-IT" dirty="0" smtClean="0"/>
          </a:p>
          <a:p>
            <a:r>
              <a:rPr lang="it-IT" dirty="0" smtClean="0"/>
              <a:t>Cioè, MT avrebbe bisogno di una prova che la serie A presuppone la serie B, ma non la offre. In mancanza di ciò, nulla ci vieta di assumere la realtà della serie B</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Teoria A</a:t>
            </a:r>
            <a:endParaRPr lang="it-IT" dirty="0"/>
          </a:p>
        </p:txBody>
      </p:sp>
      <p:sp>
        <p:nvSpPr>
          <p:cNvPr id="3" name="Segnaposto contenuto 2"/>
          <p:cNvSpPr>
            <a:spLocks noGrp="1"/>
          </p:cNvSpPr>
          <p:nvPr>
            <p:ph idx="1"/>
          </p:nvPr>
        </p:nvSpPr>
        <p:spPr/>
        <p:txBody>
          <a:bodyPr>
            <a:normAutofit/>
          </a:bodyPr>
          <a:lstStyle/>
          <a:p>
            <a:r>
              <a:rPr lang="it-IT" dirty="0" smtClean="0"/>
              <a:t>I teorici A ritengono che le </a:t>
            </a:r>
            <a:r>
              <a:rPr lang="it-IT" dirty="0" err="1" smtClean="0"/>
              <a:t>A-proprietà</a:t>
            </a:r>
            <a:r>
              <a:rPr lang="it-IT" dirty="0" smtClean="0"/>
              <a:t> si possano attribuire oggettivamente (a momenti, a eventi o a che cosa?)</a:t>
            </a:r>
          </a:p>
          <a:p>
            <a:r>
              <a:rPr lang="it-IT" dirty="0" smtClean="0"/>
              <a:t>Ne parleremo di più in seguito</a:t>
            </a:r>
          </a:p>
          <a:p>
            <a:r>
              <a:rPr lang="it-IT" dirty="0" smtClean="0"/>
              <a:t>Per adesso notiamo un punto sollevato da </a:t>
            </a:r>
            <a:r>
              <a:rPr lang="it-IT" dirty="0" err="1" smtClean="0"/>
              <a:t>Oaklander</a:t>
            </a:r>
            <a:endParaRPr lang="it-IT" dirty="0" smtClean="0"/>
          </a:p>
          <a:p>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Oaklander</a:t>
            </a:r>
            <a:r>
              <a:rPr lang="it-IT" dirty="0" smtClean="0"/>
              <a:t> su MT e teoria A</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Secondo </a:t>
            </a:r>
            <a:r>
              <a:rPr lang="it-IT" dirty="0" err="1" smtClean="0"/>
              <a:t>Oaklander</a:t>
            </a:r>
            <a:r>
              <a:rPr lang="it-IT" dirty="0" smtClean="0"/>
              <a:t>, l'argomento di MT pone un problema per la teoria A, per via di questa assunzione (vista sopra)</a:t>
            </a:r>
          </a:p>
          <a:p>
            <a:pPr>
              <a:lnSpc>
                <a:spcPct val="90000"/>
              </a:lnSpc>
            </a:pPr>
            <a:r>
              <a:rPr lang="it-IT" dirty="0" smtClean="0"/>
              <a:t>M1. Il cambiamento in una direzione è essenziale alla realtà del tempo.</a:t>
            </a:r>
          </a:p>
          <a:p>
            <a:pPr>
              <a:lnSpc>
                <a:spcPct val="90000"/>
              </a:lnSpc>
            </a:pPr>
            <a:r>
              <a:rPr lang="it-IT" dirty="0" smtClean="0"/>
              <a:t>Il problema è che l'argomento di MT mostra che questa direzionalità non la cogliamo con le </a:t>
            </a:r>
            <a:r>
              <a:rPr lang="it-IT" dirty="0" err="1" smtClean="0"/>
              <a:t>A-proprietà</a:t>
            </a:r>
            <a:r>
              <a:rPr lang="it-IT" dirty="0" smtClean="0"/>
              <a:t> soltanto, perché dobbiamo ricorrere all'avverbio "successivamente" (E è presente e </a:t>
            </a:r>
            <a:r>
              <a:rPr lang="it-IT" i="1" dirty="0" smtClean="0"/>
              <a:t>successivamente</a:t>
            </a:r>
            <a:r>
              <a:rPr lang="it-IT" dirty="0" smtClean="0"/>
              <a:t> passato), che ci rimanda alle </a:t>
            </a:r>
            <a:r>
              <a:rPr lang="it-IT" dirty="0" err="1" smtClean="0"/>
              <a:t>B-relazioni</a:t>
            </a:r>
            <a:endParaRPr lang="it-IT"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Risposta a </a:t>
            </a:r>
            <a:r>
              <a:rPr lang="it-IT" dirty="0" err="1" smtClean="0"/>
              <a:t>Oaklander</a:t>
            </a:r>
            <a:endParaRPr lang="it-IT" dirty="0"/>
          </a:p>
        </p:txBody>
      </p:sp>
      <p:sp>
        <p:nvSpPr>
          <p:cNvPr id="3" name="Segnaposto contenuto 2"/>
          <p:cNvSpPr>
            <a:spLocks noGrp="1"/>
          </p:cNvSpPr>
          <p:nvPr>
            <p:ph idx="1"/>
          </p:nvPr>
        </p:nvSpPr>
        <p:spPr/>
        <p:txBody>
          <a:bodyPr>
            <a:normAutofit fontScale="85000" lnSpcReduction="20000"/>
          </a:bodyPr>
          <a:lstStyle/>
          <a:p>
            <a:pPr>
              <a:lnSpc>
                <a:spcPct val="90000"/>
              </a:lnSpc>
            </a:pPr>
            <a:r>
              <a:rPr lang="it-IT" dirty="0" smtClean="0"/>
              <a:t>Ma "successivamente" è in pratica la relazione prima/dopo che possiamo definire con le </a:t>
            </a:r>
            <a:r>
              <a:rPr lang="it-IT" dirty="0" err="1" smtClean="0"/>
              <a:t>A-proprietà</a:t>
            </a:r>
            <a:endParaRPr lang="it-IT" dirty="0" smtClean="0"/>
          </a:p>
          <a:p>
            <a:pPr>
              <a:lnSpc>
                <a:spcPct val="90000"/>
              </a:lnSpc>
            </a:pPr>
            <a:r>
              <a:rPr lang="it-IT" dirty="0" smtClean="0"/>
              <a:t>p e successivamente q = </a:t>
            </a:r>
            <a:r>
              <a:rPr lang="it-IT" dirty="0" err="1" smtClean="0"/>
              <a:t>q</a:t>
            </a:r>
            <a:r>
              <a:rPr lang="it-IT" dirty="0" smtClean="0"/>
              <a:t> è dopo p (che abbiamo definito)</a:t>
            </a:r>
          </a:p>
          <a:p>
            <a:pPr>
              <a:lnSpc>
                <a:spcPct val="90000"/>
              </a:lnSpc>
            </a:pPr>
            <a:r>
              <a:rPr lang="it-IT" dirty="0" smtClean="0"/>
              <a:t>Inoltre, il teorico A può tranquillamente accettare come mutualmente irriducibili sia le </a:t>
            </a:r>
            <a:r>
              <a:rPr lang="it-IT" dirty="0" err="1" smtClean="0"/>
              <a:t>A-proprietà</a:t>
            </a:r>
            <a:r>
              <a:rPr lang="it-IT" dirty="0" smtClean="0"/>
              <a:t> che le </a:t>
            </a:r>
            <a:r>
              <a:rPr lang="it-IT" dirty="0" err="1" smtClean="0"/>
              <a:t>le</a:t>
            </a:r>
            <a:r>
              <a:rPr lang="it-IT" dirty="0" smtClean="0"/>
              <a:t> </a:t>
            </a:r>
            <a:r>
              <a:rPr lang="it-IT" dirty="0" err="1" smtClean="0"/>
              <a:t>B-relazioni</a:t>
            </a:r>
            <a:endParaRPr lang="it-IT" dirty="0" smtClean="0"/>
          </a:p>
          <a:p>
            <a:pPr>
              <a:lnSpc>
                <a:spcPct val="90000"/>
              </a:lnSpc>
            </a:pPr>
            <a:r>
              <a:rPr lang="it-IT" dirty="0" smtClean="0"/>
              <a:t>Secondo me, potrebbe essere opportuno ammettere che in un senso oggettivo i momenti sono ordinati da una  relazione 'prima/dopo' primitiva (irriducibile), il che dà automaticamente la direzionalità del tempo: la proprietà 'presente' passa da t al momento successivo t' (piuttosto che a quello prima di t) proprio </a:t>
            </a:r>
            <a:r>
              <a:rPr lang="it-IT" i="1" dirty="0" smtClean="0"/>
              <a:t>perché</a:t>
            </a:r>
            <a:r>
              <a:rPr lang="it-IT" dirty="0" smtClean="0"/>
              <a:t> t' è dopo t (torneremo su questo punto).</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329642" cy="4797436"/>
          </a:xfrm>
        </p:spPr>
        <p:txBody>
          <a:bodyPr>
            <a:normAutofit/>
          </a:bodyPr>
          <a:lstStyle/>
          <a:p>
            <a:r>
              <a:rPr lang="it-IT" dirty="0" smtClean="0"/>
              <a:t>Ma concentriamoci adesso per un po' sulla teoria B ...</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Teoria B</a:t>
            </a:r>
            <a:endParaRPr lang="it-IT" dirty="0"/>
          </a:p>
        </p:txBody>
      </p:sp>
      <p:sp>
        <p:nvSpPr>
          <p:cNvPr id="4" name="Segnaposto contenuto 3"/>
          <p:cNvSpPr>
            <a:spLocks noGrp="1"/>
          </p:cNvSpPr>
          <p:nvPr>
            <p:ph idx="1"/>
          </p:nvPr>
        </p:nvSpPr>
        <p:spPr/>
        <p:txBody>
          <a:bodyPr>
            <a:normAutofit fontScale="77500" lnSpcReduction="20000"/>
          </a:bodyPr>
          <a:lstStyle/>
          <a:p>
            <a:pPr>
              <a:lnSpc>
                <a:spcPct val="80000"/>
              </a:lnSpc>
            </a:pPr>
            <a:r>
              <a:rPr lang="it-IT" dirty="0" smtClean="0"/>
              <a:t>La lezione che Dorato, </a:t>
            </a:r>
            <a:r>
              <a:rPr lang="it-IT" dirty="0" err="1" smtClean="0"/>
              <a:t>Oaklander</a:t>
            </a:r>
            <a:r>
              <a:rPr lang="it-IT" dirty="0" smtClean="0"/>
              <a:t>,e altri difensori della teoria B, trae da Mc non è tanto che il tempo sia irreale, ma piuttosto che la teoria B è corretta.</a:t>
            </a:r>
          </a:p>
          <a:p>
            <a:pPr>
              <a:lnSpc>
                <a:spcPct val="80000"/>
              </a:lnSpc>
            </a:pPr>
            <a:r>
              <a:rPr lang="it-IT" dirty="0" smtClean="0"/>
              <a:t>Enunciati con tempi verbali solo apparentemente riguardano </a:t>
            </a:r>
            <a:r>
              <a:rPr lang="it-IT" dirty="0" err="1" smtClean="0"/>
              <a:t>A-proprietà</a:t>
            </a:r>
            <a:r>
              <a:rPr lang="it-IT" dirty="0" smtClean="0"/>
              <a:t> perché possono essere “tradotti” in enunciati “atemporali” che vertono su </a:t>
            </a:r>
            <a:r>
              <a:rPr lang="it-IT" dirty="0" err="1" smtClean="0"/>
              <a:t>B-relazioni</a:t>
            </a:r>
            <a:r>
              <a:rPr lang="it-IT" dirty="0" smtClean="0"/>
              <a:t>. </a:t>
            </a:r>
          </a:p>
          <a:p>
            <a:pPr>
              <a:lnSpc>
                <a:spcPct val="80000"/>
              </a:lnSpc>
            </a:pPr>
            <a:r>
              <a:rPr lang="it-IT" dirty="0" smtClean="0"/>
              <a:t>Le </a:t>
            </a:r>
            <a:r>
              <a:rPr lang="it-IT" dirty="0" err="1" smtClean="0"/>
              <a:t>A-proprietà</a:t>
            </a:r>
            <a:r>
              <a:rPr lang="it-IT" dirty="0" smtClean="0"/>
              <a:t> sono dunque soggettive, ossia relative a un soggetto non esisterebbero senza un soggetto che fa riferimento a un certo evento (per es., la nascita di Cristo nell’approccio data, l’enunciazione di un </a:t>
            </a:r>
            <a:r>
              <a:rPr lang="it-IT" dirty="0" err="1" smtClean="0"/>
              <a:t>token</a:t>
            </a:r>
            <a:r>
              <a:rPr lang="it-IT" dirty="0" smtClean="0"/>
              <a:t>, uno stato mentale)</a:t>
            </a:r>
          </a:p>
          <a:p>
            <a:pPr>
              <a:lnSpc>
                <a:spcPct val="80000"/>
              </a:lnSpc>
            </a:pPr>
            <a:r>
              <a:rPr lang="it-IT" dirty="0" smtClean="0"/>
              <a:t>le </a:t>
            </a:r>
            <a:r>
              <a:rPr lang="it-IT" dirty="0" err="1" smtClean="0"/>
              <a:t>B-relazioni</a:t>
            </a:r>
            <a:r>
              <a:rPr lang="it-IT" dirty="0" smtClean="0"/>
              <a:t> non vanno definite in termini di </a:t>
            </a:r>
            <a:r>
              <a:rPr lang="it-IT" dirty="0" err="1" smtClean="0"/>
              <a:t>A-proprietà</a:t>
            </a:r>
            <a:r>
              <a:rPr lang="it-IT" dirty="0" smtClean="0"/>
              <a:t>. Ossia, dobbiamo ammettere che la serie B esiste (con i suoi elementi ordinati da ‘prima di’) e con essa la successione e il cambiamento senza per questo dover postulare la </a:t>
            </a:r>
            <a:r>
              <a:rPr lang="it-IT" dirty="0" err="1" smtClean="0"/>
              <a:t>A-proprietà</a:t>
            </a:r>
            <a:r>
              <a:rPr lang="it-IT" dirty="0" smtClean="0"/>
              <a:t> ‘presente’ che si va spostando lungo le posizioni temporali</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causalità e freccia del tempo</a:t>
            </a:r>
            <a:endParaRPr lang="it-IT" dirty="0"/>
          </a:p>
        </p:txBody>
      </p:sp>
      <p:sp>
        <p:nvSpPr>
          <p:cNvPr id="3" name="Segnaposto contenuto 2"/>
          <p:cNvSpPr>
            <a:spLocks noGrp="1"/>
          </p:cNvSpPr>
          <p:nvPr>
            <p:ph idx="1"/>
          </p:nvPr>
        </p:nvSpPr>
        <p:spPr/>
        <p:txBody>
          <a:bodyPr/>
          <a:lstStyle/>
          <a:p>
            <a:pPr>
              <a:lnSpc>
                <a:spcPct val="80000"/>
              </a:lnSpc>
            </a:pPr>
            <a:r>
              <a:rPr lang="it-IT" dirty="0" smtClean="0"/>
              <a:t>Secondo alcuni difensori della teoria B ‘prima di’ non è veramente primitiva, ma è definibile ricorrendo alla nozione di causalità (</a:t>
            </a:r>
            <a:r>
              <a:rPr lang="it-IT" dirty="0" err="1" smtClean="0"/>
              <a:t>Gr</a:t>
            </a:r>
            <a:r>
              <a:rPr lang="en-US" dirty="0" smtClean="0">
                <a:cs typeface="Arial" charset="0"/>
              </a:rPr>
              <a:t>ü</a:t>
            </a:r>
            <a:r>
              <a:rPr lang="it-IT" dirty="0" err="1" smtClean="0"/>
              <a:t>nbaum</a:t>
            </a:r>
            <a:r>
              <a:rPr lang="it-IT" dirty="0" smtClean="0"/>
              <a:t>, Mellor, Le </a:t>
            </a:r>
            <a:r>
              <a:rPr lang="it-IT" dirty="0" err="1" smtClean="0"/>
              <a:t>Poideven</a:t>
            </a:r>
            <a:r>
              <a:rPr lang="it-IT" dirty="0" smtClean="0"/>
              <a:t>).</a:t>
            </a:r>
          </a:p>
          <a:p>
            <a:pPr>
              <a:lnSpc>
                <a:spcPct val="80000"/>
              </a:lnSpc>
            </a:pPr>
            <a:r>
              <a:rPr lang="it-IT" dirty="0" smtClean="0"/>
              <a:t>Altri considerano ‘prima di’ come primitiva (Russell, Broad, </a:t>
            </a:r>
            <a:r>
              <a:rPr lang="it-IT" dirty="0" err="1" smtClean="0"/>
              <a:t>Oaklander</a:t>
            </a:r>
            <a:r>
              <a:rPr lang="it-IT" dirty="0" smtClean="0"/>
              <a:t>).</a:t>
            </a:r>
          </a:p>
          <a:p>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Oaklander</a:t>
            </a:r>
            <a:r>
              <a:rPr lang="it-IT" dirty="0" smtClean="0"/>
              <a:t> sulla teoria B</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a:t>
            </a:r>
            <a:r>
              <a:rPr lang="it-IT" dirty="0" err="1" smtClean="0"/>
              <a:t>Detensers</a:t>
            </a:r>
            <a:r>
              <a:rPr lang="it-IT" dirty="0" smtClean="0"/>
              <a:t> [</a:t>
            </a:r>
            <a:r>
              <a:rPr lang="it-IT" dirty="0" err="1" smtClean="0"/>
              <a:t>B-theorists</a:t>
            </a:r>
            <a:r>
              <a:rPr lang="it-IT" dirty="0" smtClean="0"/>
              <a:t>] </a:t>
            </a:r>
            <a:r>
              <a:rPr lang="it-IT" dirty="0" err="1" smtClean="0"/>
              <a:t>reject</a:t>
            </a:r>
            <a:r>
              <a:rPr lang="it-IT" dirty="0" smtClean="0"/>
              <a:t> the </a:t>
            </a:r>
            <a:r>
              <a:rPr lang="it-IT" dirty="0" err="1" smtClean="0"/>
              <a:t>moving</a:t>
            </a:r>
            <a:r>
              <a:rPr lang="it-IT" dirty="0" smtClean="0"/>
              <a:t> NOW and the </a:t>
            </a:r>
            <a:r>
              <a:rPr lang="it-IT" dirty="0" err="1" smtClean="0"/>
              <a:t>monadic</a:t>
            </a:r>
            <a:r>
              <a:rPr lang="it-IT" dirty="0" smtClean="0"/>
              <a:t> </a:t>
            </a:r>
            <a:r>
              <a:rPr lang="it-IT" dirty="0" err="1" smtClean="0"/>
              <a:t>property</a:t>
            </a:r>
            <a:r>
              <a:rPr lang="it-IT" dirty="0" smtClean="0"/>
              <a:t> </a:t>
            </a:r>
            <a:r>
              <a:rPr lang="it-IT" dirty="0" err="1" smtClean="0"/>
              <a:t>of</a:t>
            </a:r>
            <a:r>
              <a:rPr lang="it-IT" dirty="0" smtClean="0"/>
              <a:t> </a:t>
            </a:r>
            <a:r>
              <a:rPr lang="it-IT" dirty="0" err="1" smtClean="0"/>
              <a:t>presentness</a:t>
            </a:r>
            <a:r>
              <a:rPr lang="it-IT" dirty="0" smtClean="0"/>
              <a:t>, </a:t>
            </a:r>
            <a:r>
              <a:rPr lang="it-IT" dirty="0" err="1" smtClean="0"/>
              <a:t>but</a:t>
            </a:r>
            <a:r>
              <a:rPr lang="it-IT" dirty="0" smtClean="0"/>
              <a:t> </a:t>
            </a:r>
            <a:r>
              <a:rPr lang="it-IT" dirty="0" err="1" smtClean="0"/>
              <a:t>nevertheless</a:t>
            </a:r>
            <a:r>
              <a:rPr lang="it-IT" dirty="0" smtClean="0"/>
              <a:t> </a:t>
            </a:r>
            <a:r>
              <a:rPr lang="it-IT" dirty="0" err="1" smtClean="0"/>
              <a:t>maintain</a:t>
            </a:r>
            <a:r>
              <a:rPr lang="it-IT" dirty="0" smtClean="0"/>
              <a:t> </a:t>
            </a:r>
            <a:r>
              <a:rPr lang="it-IT" dirty="0" err="1" smtClean="0"/>
              <a:t>that</a:t>
            </a:r>
            <a:r>
              <a:rPr lang="it-IT" dirty="0" smtClean="0"/>
              <a:t> genuine </a:t>
            </a:r>
            <a:r>
              <a:rPr lang="it-IT" dirty="0" err="1" smtClean="0"/>
              <a:t>change</a:t>
            </a:r>
            <a:r>
              <a:rPr lang="it-IT" dirty="0" smtClean="0"/>
              <a:t> </a:t>
            </a:r>
            <a:r>
              <a:rPr lang="it-IT" dirty="0" err="1" smtClean="0"/>
              <a:t>exists</a:t>
            </a:r>
            <a:r>
              <a:rPr lang="it-IT" dirty="0" smtClean="0"/>
              <a:t> and </a:t>
            </a:r>
            <a:r>
              <a:rPr lang="it-IT" dirty="0" err="1" smtClean="0"/>
              <a:t>that</a:t>
            </a:r>
            <a:r>
              <a:rPr lang="it-IT" dirty="0" smtClean="0"/>
              <a:t> the </a:t>
            </a:r>
            <a:r>
              <a:rPr lang="it-IT" dirty="0" err="1" smtClean="0"/>
              <a:t>B-series</a:t>
            </a:r>
            <a:r>
              <a:rPr lang="it-IT" dirty="0" smtClean="0"/>
              <a:t> alone </a:t>
            </a:r>
            <a:r>
              <a:rPr lang="it-IT" dirty="0" err="1" smtClean="0"/>
              <a:t>contains</a:t>
            </a:r>
            <a:r>
              <a:rPr lang="it-IT" dirty="0" smtClean="0"/>
              <a:t> the </a:t>
            </a:r>
            <a:r>
              <a:rPr lang="it-IT" dirty="0" err="1" smtClean="0"/>
              <a:t>fact</a:t>
            </a:r>
            <a:r>
              <a:rPr lang="it-IT" dirty="0" smtClean="0"/>
              <a:t> </a:t>
            </a:r>
            <a:r>
              <a:rPr lang="it-IT" dirty="0" err="1" smtClean="0"/>
              <a:t>of</a:t>
            </a:r>
            <a:r>
              <a:rPr lang="it-IT" dirty="0" smtClean="0"/>
              <a:t> </a:t>
            </a:r>
            <a:r>
              <a:rPr lang="it-IT" dirty="0" err="1" smtClean="0"/>
              <a:t>change</a:t>
            </a:r>
            <a:r>
              <a:rPr lang="it-IT" dirty="0" smtClean="0"/>
              <a:t>. On </a:t>
            </a:r>
            <a:r>
              <a:rPr lang="it-IT" dirty="0" err="1" smtClean="0"/>
              <a:t>this</a:t>
            </a:r>
            <a:r>
              <a:rPr lang="it-IT" dirty="0" smtClean="0"/>
              <a:t> </a:t>
            </a:r>
            <a:r>
              <a:rPr lang="it-IT" dirty="0" err="1" smtClean="0"/>
              <a:t>version</a:t>
            </a:r>
            <a:r>
              <a:rPr lang="it-IT" dirty="0" smtClean="0"/>
              <a:t> </a:t>
            </a:r>
            <a:r>
              <a:rPr lang="it-IT" dirty="0" err="1" smtClean="0"/>
              <a:t>of</a:t>
            </a:r>
            <a:r>
              <a:rPr lang="it-IT" dirty="0" smtClean="0"/>
              <a:t> </a:t>
            </a:r>
            <a:r>
              <a:rPr lang="it-IT" dirty="0" err="1" smtClean="0"/>
              <a:t>B-time</a:t>
            </a:r>
            <a:r>
              <a:rPr lang="it-IT" dirty="0" smtClean="0"/>
              <a:t>, the </a:t>
            </a:r>
            <a:r>
              <a:rPr lang="it-IT" dirty="0" err="1" smtClean="0"/>
              <a:t>difference</a:t>
            </a:r>
            <a:r>
              <a:rPr lang="it-IT" dirty="0" smtClean="0"/>
              <a:t> </a:t>
            </a:r>
            <a:r>
              <a:rPr lang="it-IT" dirty="0" err="1" smtClean="0"/>
              <a:t>between</a:t>
            </a:r>
            <a:r>
              <a:rPr lang="it-IT" dirty="0" smtClean="0"/>
              <a:t> </a:t>
            </a:r>
            <a:r>
              <a:rPr lang="it-IT" dirty="0" err="1" smtClean="0"/>
              <a:t>spatial</a:t>
            </a:r>
            <a:r>
              <a:rPr lang="it-IT" dirty="0" smtClean="0"/>
              <a:t> and </a:t>
            </a:r>
            <a:r>
              <a:rPr lang="it-IT" dirty="0" err="1" smtClean="0"/>
              <a:t>temporal</a:t>
            </a:r>
            <a:r>
              <a:rPr lang="it-IT" dirty="0" smtClean="0"/>
              <a:t> relations </a:t>
            </a:r>
            <a:r>
              <a:rPr lang="it-IT" dirty="0" err="1" smtClean="0"/>
              <a:t>is</a:t>
            </a:r>
            <a:r>
              <a:rPr lang="it-IT" dirty="0" smtClean="0"/>
              <a:t> </a:t>
            </a:r>
            <a:r>
              <a:rPr lang="it-IT" dirty="0" err="1" smtClean="0"/>
              <a:t>an</a:t>
            </a:r>
            <a:r>
              <a:rPr lang="it-IT" dirty="0" smtClean="0"/>
              <a:t> </a:t>
            </a:r>
            <a:r>
              <a:rPr lang="it-IT" dirty="0" err="1" smtClean="0"/>
              <a:t>irreducible</a:t>
            </a:r>
            <a:r>
              <a:rPr lang="it-IT" dirty="0" smtClean="0"/>
              <a:t> qualitative </a:t>
            </a:r>
            <a:r>
              <a:rPr lang="it-IT" dirty="0" err="1" smtClean="0"/>
              <a:t>difference</a:t>
            </a:r>
            <a:r>
              <a:rPr lang="it-IT" dirty="0" smtClean="0"/>
              <a:t>, and </a:t>
            </a:r>
            <a:r>
              <a:rPr lang="it-IT" dirty="0" err="1" smtClean="0"/>
              <a:t>it</a:t>
            </a:r>
            <a:r>
              <a:rPr lang="it-IT" dirty="0" smtClean="0"/>
              <a:t> </a:t>
            </a:r>
            <a:r>
              <a:rPr lang="it-IT" dirty="0" err="1" smtClean="0"/>
              <a:t>is</a:t>
            </a:r>
            <a:r>
              <a:rPr lang="it-IT" dirty="0" smtClean="0"/>
              <a:t> a </a:t>
            </a:r>
            <a:r>
              <a:rPr lang="it-IT" dirty="0" err="1" smtClean="0"/>
              <a:t>mistake</a:t>
            </a:r>
            <a:r>
              <a:rPr lang="it-IT" dirty="0" smtClean="0"/>
              <a:t> </a:t>
            </a:r>
            <a:r>
              <a:rPr lang="it-IT" dirty="0" err="1" smtClean="0"/>
              <a:t>to</a:t>
            </a:r>
            <a:r>
              <a:rPr lang="it-IT" dirty="0" smtClean="0"/>
              <a:t> suppose </a:t>
            </a:r>
            <a:r>
              <a:rPr lang="it-IT" dirty="0" err="1" smtClean="0"/>
              <a:t>that</a:t>
            </a:r>
            <a:r>
              <a:rPr lang="it-IT" dirty="0" smtClean="0"/>
              <a:t> </a:t>
            </a:r>
            <a:r>
              <a:rPr lang="it-IT" dirty="0" err="1" smtClean="0"/>
              <a:t>if</a:t>
            </a:r>
            <a:r>
              <a:rPr lang="it-IT" dirty="0" smtClean="0"/>
              <a:t> </a:t>
            </a:r>
            <a:r>
              <a:rPr lang="it-IT" dirty="0" err="1" smtClean="0"/>
              <a:t>time</a:t>
            </a:r>
            <a:r>
              <a:rPr lang="it-IT" dirty="0" smtClean="0"/>
              <a:t> </a:t>
            </a:r>
            <a:r>
              <a:rPr lang="it-IT" dirty="0" err="1" smtClean="0"/>
              <a:t>is</a:t>
            </a:r>
            <a:r>
              <a:rPr lang="it-IT" dirty="0" smtClean="0"/>
              <a:t> the mere </a:t>
            </a:r>
            <a:r>
              <a:rPr lang="it-IT" dirty="0" err="1" smtClean="0"/>
              <a:t>succession</a:t>
            </a:r>
            <a:r>
              <a:rPr lang="it-IT" dirty="0" smtClean="0"/>
              <a:t> </a:t>
            </a:r>
            <a:r>
              <a:rPr lang="it-IT" dirty="0" err="1" smtClean="0"/>
              <a:t>of</a:t>
            </a:r>
            <a:r>
              <a:rPr lang="it-IT" dirty="0" smtClean="0"/>
              <a:t> </a:t>
            </a:r>
            <a:r>
              <a:rPr lang="it-IT" dirty="0" err="1" smtClean="0"/>
              <a:t>events</a:t>
            </a:r>
            <a:r>
              <a:rPr lang="it-IT" dirty="0" smtClean="0"/>
              <a:t>, </a:t>
            </a:r>
            <a:r>
              <a:rPr lang="it-IT" dirty="0" err="1" smtClean="0"/>
              <a:t>then</a:t>
            </a:r>
            <a:r>
              <a:rPr lang="it-IT" dirty="0" smtClean="0"/>
              <a:t> the </a:t>
            </a:r>
            <a:r>
              <a:rPr lang="it-IT" dirty="0" err="1" smtClean="0"/>
              <a:t>change</a:t>
            </a:r>
            <a:r>
              <a:rPr lang="it-IT" dirty="0" smtClean="0"/>
              <a:t> </a:t>
            </a:r>
            <a:r>
              <a:rPr lang="it-IT" dirty="0" err="1" smtClean="0"/>
              <a:t>involved</a:t>
            </a:r>
            <a:r>
              <a:rPr lang="it-IT" dirty="0" smtClean="0"/>
              <a:t> </a:t>
            </a:r>
            <a:r>
              <a:rPr lang="it-IT" dirty="0" err="1" smtClean="0"/>
              <a:t>is</a:t>
            </a:r>
            <a:r>
              <a:rPr lang="it-IT" dirty="0" smtClean="0"/>
              <a:t> </a:t>
            </a:r>
            <a:r>
              <a:rPr lang="it-IT" dirty="0" err="1" smtClean="0"/>
              <a:t>exactly</a:t>
            </a:r>
            <a:r>
              <a:rPr lang="it-IT" dirty="0" smtClean="0"/>
              <a:t> </a:t>
            </a:r>
            <a:r>
              <a:rPr lang="it-IT" dirty="0" err="1" smtClean="0"/>
              <a:t>like</a:t>
            </a:r>
            <a:r>
              <a:rPr lang="it-IT" dirty="0" smtClean="0"/>
              <a:t> the </a:t>
            </a:r>
            <a:r>
              <a:rPr lang="it-IT" dirty="0" err="1" smtClean="0"/>
              <a:t>spatial</a:t>
            </a:r>
            <a:r>
              <a:rPr lang="it-IT" dirty="0" smtClean="0"/>
              <a:t> “</a:t>
            </a:r>
            <a:r>
              <a:rPr lang="it-IT" dirty="0" err="1" smtClean="0"/>
              <a:t>change</a:t>
            </a:r>
            <a:r>
              <a:rPr lang="it-IT" dirty="0" smtClean="0"/>
              <a:t>” in the color </a:t>
            </a:r>
            <a:r>
              <a:rPr lang="it-IT" dirty="0" err="1" smtClean="0"/>
              <a:t>of</a:t>
            </a:r>
            <a:r>
              <a:rPr lang="it-IT" dirty="0" smtClean="0"/>
              <a:t> the </a:t>
            </a:r>
            <a:r>
              <a:rPr lang="it-IT" dirty="0" err="1" smtClean="0"/>
              <a:t>lawn</a:t>
            </a:r>
            <a:r>
              <a:rPr lang="it-IT" dirty="0" smtClean="0"/>
              <a:t> </a:t>
            </a:r>
            <a:r>
              <a:rPr lang="it-IT" dirty="0" err="1" smtClean="0"/>
              <a:t>one</a:t>
            </a:r>
            <a:r>
              <a:rPr lang="it-IT" dirty="0" smtClean="0"/>
              <a:t> </a:t>
            </a:r>
            <a:r>
              <a:rPr lang="it-IT" dirty="0" err="1" smtClean="0"/>
              <a:t>observes</a:t>
            </a:r>
            <a:r>
              <a:rPr lang="it-IT" dirty="0" smtClean="0"/>
              <a:t> </a:t>
            </a:r>
            <a:r>
              <a:rPr lang="it-IT" dirty="0" err="1" smtClean="0"/>
              <a:t>as</a:t>
            </a:r>
            <a:r>
              <a:rPr lang="it-IT" dirty="0" smtClean="0"/>
              <a:t> </a:t>
            </a:r>
            <a:r>
              <a:rPr lang="it-IT" dirty="0" err="1" smtClean="0"/>
              <a:t>one</a:t>
            </a:r>
            <a:r>
              <a:rPr lang="it-IT" dirty="0" smtClean="0"/>
              <a:t> </a:t>
            </a:r>
            <a:r>
              <a:rPr lang="it-IT" dirty="0" err="1" smtClean="0"/>
              <a:t>walks</a:t>
            </a:r>
            <a:r>
              <a:rPr lang="it-IT" dirty="0" smtClean="0"/>
              <a:t> </a:t>
            </a:r>
            <a:r>
              <a:rPr lang="it-IT" dirty="0" err="1" smtClean="0"/>
              <a:t>from</a:t>
            </a:r>
            <a:r>
              <a:rPr lang="it-IT" dirty="0" smtClean="0"/>
              <a:t> the </a:t>
            </a:r>
            <a:r>
              <a:rPr lang="it-IT" dirty="0" err="1" smtClean="0"/>
              <a:t>front</a:t>
            </a:r>
            <a:r>
              <a:rPr lang="it-IT" dirty="0" smtClean="0"/>
              <a:t> </a:t>
            </a:r>
            <a:r>
              <a:rPr lang="it-IT" dirty="0" err="1" smtClean="0"/>
              <a:t>to</a:t>
            </a:r>
            <a:r>
              <a:rPr lang="it-IT" dirty="0" smtClean="0"/>
              <a:t> the back. The relation </a:t>
            </a:r>
            <a:r>
              <a:rPr lang="it-IT" dirty="0" err="1" smtClean="0"/>
              <a:t>that</a:t>
            </a:r>
            <a:r>
              <a:rPr lang="it-IT" dirty="0" smtClean="0"/>
              <a:t> </a:t>
            </a:r>
            <a:r>
              <a:rPr lang="it-IT" dirty="0" err="1" smtClean="0"/>
              <a:t>distinguishes</a:t>
            </a:r>
            <a:r>
              <a:rPr lang="it-IT" dirty="0" smtClean="0"/>
              <a:t> </a:t>
            </a:r>
            <a:r>
              <a:rPr lang="it-IT" dirty="0" err="1" smtClean="0"/>
              <a:t>temporal</a:t>
            </a:r>
            <a:r>
              <a:rPr lang="it-IT" dirty="0" smtClean="0"/>
              <a:t> </a:t>
            </a:r>
            <a:r>
              <a:rPr lang="it-IT" dirty="0" err="1" smtClean="0"/>
              <a:t>order</a:t>
            </a:r>
            <a:r>
              <a:rPr lang="it-IT" dirty="0" smtClean="0"/>
              <a:t> </a:t>
            </a:r>
            <a:r>
              <a:rPr lang="it-IT" dirty="0" err="1" smtClean="0"/>
              <a:t>is</a:t>
            </a:r>
            <a:r>
              <a:rPr lang="it-IT" dirty="0" smtClean="0"/>
              <a:t> just </a:t>
            </a:r>
            <a:r>
              <a:rPr lang="it-IT" dirty="0" err="1" smtClean="0"/>
              <a:t>different</a:t>
            </a:r>
            <a:r>
              <a:rPr lang="it-IT" dirty="0" smtClean="0"/>
              <a:t> </a:t>
            </a:r>
            <a:r>
              <a:rPr lang="it-IT" dirty="0" err="1" smtClean="0"/>
              <a:t>from</a:t>
            </a:r>
            <a:r>
              <a:rPr lang="it-IT" dirty="0" smtClean="0"/>
              <a:t> </a:t>
            </a:r>
            <a:r>
              <a:rPr lang="it-IT" dirty="0" err="1" smtClean="0"/>
              <a:t>any</a:t>
            </a:r>
            <a:r>
              <a:rPr lang="it-IT" dirty="0" smtClean="0"/>
              <a:t> </a:t>
            </a:r>
            <a:r>
              <a:rPr lang="it-IT" dirty="0" err="1" smtClean="0"/>
              <a:t>spatial</a:t>
            </a:r>
            <a:r>
              <a:rPr lang="it-IT" dirty="0" smtClean="0"/>
              <a:t> relation in the </a:t>
            </a:r>
            <a:r>
              <a:rPr lang="it-IT" dirty="0" err="1" smtClean="0"/>
              <a:t>sense</a:t>
            </a:r>
            <a:r>
              <a:rPr lang="it-IT" dirty="0" smtClean="0"/>
              <a:t>  </a:t>
            </a:r>
            <a:r>
              <a:rPr lang="it-IT" dirty="0" err="1" smtClean="0"/>
              <a:t>that</a:t>
            </a:r>
            <a:r>
              <a:rPr lang="it-IT" dirty="0" smtClean="0"/>
              <a:t> </a:t>
            </a:r>
            <a:r>
              <a:rPr lang="it-IT" dirty="0" err="1" smtClean="0"/>
              <a:t>red</a:t>
            </a:r>
            <a:r>
              <a:rPr lang="it-IT" dirty="0" smtClean="0"/>
              <a:t> and green are </a:t>
            </a:r>
            <a:r>
              <a:rPr lang="it-IT" dirty="0" err="1" smtClean="0"/>
              <a:t>different</a:t>
            </a:r>
            <a:r>
              <a:rPr lang="it-IT" dirty="0" smtClean="0"/>
              <a:t>.” (</a:t>
            </a:r>
            <a:r>
              <a:rPr lang="it-IT" dirty="0" err="1" smtClean="0"/>
              <a:t>Oaklander</a:t>
            </a:r>
            <a:r>
              <a:rPr lang="it-IT" dirty="0" smtClean="0"/>
              <a:t>, </a:t>
            </a:r>
            <a:r>
              <a:rPr lang="it-IT" i="1" dirty="0" err="1" smtClean="0"/>
              <a:t>Ontology</a:t>
            </a:r>
            <a:r>
              <a:rPr lang="it-IT" i="1" dirty="0" smtClean="0"/>
              <a:t> </a:t>
            </a:r>
            <a:r>
              <a:rPr lang="it-IT" i="1" dirty="0" err="1" smtClean="0"/>
              <a:t>of</a:t>
            </a:r>
            <a:r>
              <a:rPr lang="it-IT" i="1" dirty="0" smtClean="0"/>
              <a:t> </a:t>
            </a:r>
            <a:r>
              <a:rPr lang="it-IT" i="1" dirty="0" err="1" smtClean="0"/>
              <a:t>time</a:t>
            </a:r>
            <a:r>
              <a:rPr lang="it-IT" dirty="0" smtClean="0"/>
              <a:t>, p. 23; v. anche p. 157).</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it-IT" smtClean="0"/>
              <a:t>Lo spirito della teoria B</a:t>
            </a:r>
          </a:p>
        </p:txBody>
      </p:sp>
      <p:sp>
        <p:nvSpPr>
          <p:cNvPr id="26627" name="Rectangle 3"/>
          <p:cNvSpPr>
            <a:spLocks noGrp="1" noChangeArrowheads="1"/>
          </p:cNvSpPr>
          <p:nvPr>
            <p:ph type="body" idx="1"/>
          </p:nvPr>
        </p:nvSpPr>
        <p:spPr/>
        <p:txBody>
          <a:bodyPr/>
          <a:lstStyle/>
          <a:p>
            <a:pPr eaLnBrk="1" hangingPunct="1"/>
            <a:r>
              <a:rPr lang="it-IT" smtClean="0"/>
              <a:t>Russell sulla “unimportance of time”:</a:t>
            </a:r>
          </a:p>
          <a:p>
            <a:pPr eaLnBrk="1" hangingPunct="1"/>
            <a:r>
              <a:rPr lang="it-IT" smtClean="0"/>
              <a:t>leggere da </a:t>
            </a:r>
            <a:r>
              <a:rPr lang="it-IT" i="1" smtClean="0"/>
              <a:t>Mysticism and logic</a:t>
            </a:r>
            <a:r>
              <a:rPr lang="it-IT" smtClean="0"/>
              <a:t>, p. 38</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401080" cy="4511684"/>
          </a:xfrm>
        </p:spPr>
        <p:txBody>
          <a:bodyPr>
            <a:normAutofit/>
          </a:bodyPr>
          <a:lstStyle/>
          <a:p>
            <a:r>
              <a:rPr lang="it-IT" dirty="0" err="1" smtClean="0"/>
              <a:t>Lez</a:t>
            </a:r>
            <a:r>
              <a:rPr lang="it-IT" dirty="0" smtClean="0"/>
              <a:t>. 7</a:t>
            </a:r>
            <a:br>
              <a:rPr lang="it-IT" dirty="0" smtClean="0"/>
            </a:br>
            <a:r>
              <a:rPr lang="it-IT" dirty="0" smtClean="0"/>
              <a:t>26/2/10</a:t>
            </a: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Utili distinzioni</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Enunciato (asserzione, frase, proposizione)</a:t>
            </a:r>
          </a:p>
          <a:p>
            <a:r>
              <a:rPr lang="it-IT" dirty="0" err="1" smtClean="0"/>
              <a:t>token</a:t>
            </a:r>
            <a:r>
              <a:rPr lang="it-IT" dirty="0" smtClean="0"/>
              <a:t> (occorrenza) di un enunciato</a:t>
            </a:r>
          </a:p>
          <a:p>
            <a:r>
              <a:rPr lang="it-IT" dirty="0" smtClean="0"/>
              <a:t>proposizione (asserzione)</a:t>
            </a:r>
          </a:p>
          <a:p>
            <a:r>
              <a:rPr lang="it-IT" dirty="0" smtClean="0"/>
              <a:t>stato di cose/fatto/evento (fattore di verità)</a:t>
            </a:r>
          </a:p>
          <a:p>
            <a:r>
              <a:rPr lang="it-IT" dirty="0" smtClean="0"/>
              <a:t>Condizione (o condizioni) di verità di un enunciato E:</a:t>
            </a:r>
          </a:p>
          <a:p>
            <a:pPr lvl="1"/>
            <a:r>
              <a:rPr lang="it-IT" dirty="0" smtClean="0"/>
              <a:t>enunciato (o congiunzione di enunciati) equivalente ad E (possibilmente in un linguaggio formale) che in qualche modo chiarisce come deve essere il mondo affinché E sia vero</a:t>
            </a:r>
          </a:p>
          <a:p>
            <a:pPr lvl="1"/>
            <a:r>
              <a:rPr lang="it-IT" dirty="0" smtClean="0"/>
              <a:t>stato di cose che rende E vero (v. Dorato, p. 71)</a:t>
            </a:r>
          </a:p>
          <a:p>
            <a:pPr lvl="1"/>
            <a:endParaRPr lang="it-IT" dirty="0" smtClean="0"/>
          </a:p>
          <a:p>
            <a:pPr lvl="1"/>
            <a:endParaRPr lang="it-IT"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Terminologia da Dorato, cap. </a:t>
            </a:r>
            <a:r>
              <a:rPr lang="it-IT" smtClean="0"/>
              <a:t>2</a:t>
            </a:r>
            <a:endParaRPr lang="it-IT"/>
          </a:p>
        </p:txBody>
      </p:sp>
      <p:sp>
        <p:nvSpPr>
          <p:cNvPr id="3" name="Segnaposto contenuto 2"/>
          <p:cNvSpPr>
            <a:spLocks noGrp="1"/>
          </p:cNvSpPr>
          <p:nvPr>
            <p:ph idx="1"/>
          </p:nvPr>
        </p:nvSpPr>
        <p:spPr/>
        <p:txBody>
          <a:bodyPr>
            <a:normAutofit fontScale="55000" lnSpcReduction="20000"/>
          </a:bodyPr>
          <a:lstStyle/>
          <a:p>
            <a:r>
              <a:rPr lang="it-IT" dirty="0" smtClean="0"/>
              <a:t>Uso </a:t>
            </a:r>
            <a:r>
              <a:rPr lang="it-IT" dirty="0" err="1" smtClean="0"/>
              <a:t>atensionale</a:t>
            </a:r>
            <a:r>
              <a:rPr lang="it-IT" dirty="0" smtClean="0"/>
              <a:t> del tempo verbale presente : 2 + </a:t>
            </a:r>
            <a:r>
              <a:rPr lang="it-IT" dirty="0" err="1" smtClean="0"/>
              <a:t>2</a:t>
            </a:r>
            <a:r>
              <a:rPr lang="it-IT" dirty="0" smtClean="0"/>
              <a:t> è uguale a 4, l'acque è H2O, ad ogni compleanno, Giovanni spegne le candeline</a:t>
            </a:r>
          </a:p>
          <a:p>
            <a:r>
              <a:rPr lang="it-IT" dirty="0" smtClean="0"/>
              <a:t>Espressione </a:t>
            </a:r>
            <a:r>
              <a:rPr lang="it-IT" dirty="0" err="1" smtClean="0"/>
              <a:t>tensionale</a:t>
            </a:r>
            <a:r>
              <a:rPr lang="it-IT" dirty="0" smtClean="0"/>
              <a:t> = con tempi verbali usati </a:t>
            </a:r>
            <a:r>
              <a:rPr lang="it-IT" dirty="0" err="1" smtClean="0"/>
              <a:t>tensionalmente</a:t>
            </a:r>
            <a:r>
              <a:rPr lang="it-IT" dirty="0" smtClean="0"/>
              <a:t> e/o indicali temporali, valore di verità dipendente dal tempo di asserzione. Es., "Clinton sta correndo", "Clinton ha corso"</a:t>
            </a:r>
          </a:p>
          <a:p>
            <a:r>
              <a:rPr lang="it-IT" dirty="0" smtClean="0"/>
              <a:t>Espressione </a:t>
            </a:r>
            <a:r>
              <a:rPr lang="it-IT" dirty="0" err="1" smtClean="0"/>
              <a:t>tensionale</a:t>
            </a:r>
            <a:r>
              <a:rPr lang="it-IT" dirty="0" smtClean="0"/>
              <a:t> = contiene solo verbi usati </a:t>
            </a:r>
            <a:r>
              <a:rPr lang="it-IT" dirty="0" err="1" smtClean="0"/>
              <a:t>atensionalmente</a:t>
            </a:r>
            <a:r>
              <a:rPr lang="it-IT" dirty="0" smtClean="0"/>
              <a:t> e possibilmente date, "Clinton corre (</a:t>
            </a:r>
            <a:r>
              <a:rPr lang="it-IT" dirty="0" err="1" smtClean="0"/>
              <a:t>atensionalmente</a:t>
            </a:r>
            <a:r>
              <a:rPr lang="it-IT" dirty="0" smtClean="0"/>
              <a:t>) il 24/3/2008 alle 13,24</a:t>
            </a:r>
          </a:p>
          <a:p>
            <a:r>
              <a:rPr lang="it-IT" dirty="0" smtClean="0"/>
              <a:t>Si può intendere la copula </a:t>
            </a:r>
            <a:r>
              <a:rPr lang="it-IT" smtClean="0"/>
              <a:t>atensionale</a:t>
            </a:r>
            <a:r>
              <a:rPr lang="it-IT" dirty="0" smtClean="0"/>
              <a:t> o come asserente verità in ogni tempo o come asserente verità atemporale</a:t>
            </a:r>
          </a:p>
          <a:p>
            <a:r>
              <a:rPr lang="it-IT" dirty="0" err="1" smtClean="0"/>
              <a:t>Oaklander</a:t>
            </a:r>
            <a:r>
              <a:rPr lang="it-IT" dirty="0" smtClean="0"/>
              <a:t> (cit. a p. 61): gli eventi sono collocati nel tempo. Gli stati di cose (fatti) come e1 è prima di e2 sono atemporali ma contengono la relazione temporale 'prima' e due eventi come costituenti</a:t>
            </a:r>
          </a:p>
          <a:p>
            <a:r>
              <a:rPr lang="it-IT" dirty="0" smtClean="0"/>
              <a:t>p. 63: Il senso </a:t>
            </a:r>
            <a:r>
              <a:rPr lang="it-IT" dirty="0" err="1" smtClean="0"/>
              <a:t>atensionale</a:t>
            </a:r>
            <a:r>
              <a:rPr lang="it-IT" dirty="0" smtClean="0"/>
              <a:t> di "esistere" è primitivo (63) ed è espresso dal quantificatore esistenziale (p. 60)</a:t>
            </a:r>
          </a:p>
          <a:p>
            <a:r>
              <a:rPr lang="it-IT" dirty="0" smtClean="0"/>
              <a:t>65: teorici dinamici: verità relativizzata agli istanti, la somma dei fatti esistenti si accresce ad ogni istante [ma questo nel </a:t>
            </a:r>
            <a:r>
              <a:rPr lang="it-IT" dirty="0" err="1" smtClean="0"/>
              <a:t>pastism</a:t>
            </a:r>
            <a:r>
              <a:rPr lang="it-IT" dirty="0" smtClean="0"/>
              <a:t>, non nel </a:t>
            </a:r>
            <a:r>
              <a:rPr lang="it-IT" dirty="0" err="1" smtClean="0"/>
              <a:t>presentism</a:t>
            </a:r>
            <a:r>
              <a:rPr lang="it-IT" dirty="0" smtClean="0"/>
              <a:t>]</a:t>
            </a:r>
          </a:p>
          <a:p>
            <a:r>
              <a:rPr lang="it-IT" dirty="0" smtClean="0"/>
              <a:t>teorici statici: la verità è </a:t>
            </a:r>
            <a:r>
              <a:rPr lang="it-IT" dirty="0" err="1" smtClean="0"/>
              <a:t>atensionale</a:t>
            </a:r>
            <a:r>
              <a:rPr lang="it-IT" dirty="0" smtClean="0"/>
              <a:t> indipendente dal tempo, non c'è un accrescimento di ciò che esiste</a:t>
            </a:r>
          </a:p>
          <a:p>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1466</TotalTime>
  <Words>3322</Words>
  <Application>Microsoft Office PowerPoint</Application>
  <PresentationFormat>Presentazione su schermo (4:3)</PresentationFormat>
  <Paragraphs>211</Paragraphs>
  <Slides>42</Slides>
  <Notes>42</Notes>
  <HiddenSlides>0</HiddenSlides>
  <MMClips>0</MMClips>
  <ScaleCrop>false</ScaleCrop>
  <HeadingPairs>
    <vt:vector size="4" baseType="variant">
      <vt:variant>
        <vt:lpstr>Tema</vt:lpstr>
      </vt:variant>
      <vt:variant>
        <vt:i4>1</vt:i4>
      </vt:variant>
      <vt:variant>
        <vt:lpstr>Titoli diapositive</vt:lpstr>
      </vt:variant>
      <vt:variant>
        <vt:i4>42</vt:i4>
      </vt:variant>
    </vt:vector>
  </HeadingPairs>
  <TitlesOfParts>
    <vt:vector size="43" baseType="lpstr">
      <vt:lpstr>Tema di Office</vt:lpstr>
      <vt:lpstr>Epistemologia delle scienze naturali 09-10 (II Sem.)</vt:lpstr>
      <vt:lpstr>Lez. 1 8/2/2010</vt:lpstr>
      <vt:lpstr>ANNUNCIO</vt:lpstr>
      <vt:lpstr>Argomenti e libro di testo</vt:lpstr>
      <vt:lpstr>Lez. 2 15/2/10</vt:lpstr>
      <vt:lpstr>Descrizione vs. prescrizione</vt:lpstr>
      <vt:lpstr>Borges sul tempo</vt:lpstr>
      <vt:lpstr>Assolutismo vs. relazionalismo</vt:lpstr>
      <vt:lpstr>Definizione di tempo</vt:lpstr>
      <vt:lpstr>McTaggart sul tempo</vt:lpstr>
      <vt:lpstr>Serie A e serie B</vt:lpstr>
      <vt:lpstr>Lez. 3 16/2/10</vt:lpstr>
      <vt:lpstr>ANNUNCI</vt:lpstr>
      <vt:lpstr>B = A +C</vt:lpstr>
      <vt:lpstr>A e C sono più fondamentali</vt:lpstr>
      <vt:lpstr>Il paradosso di McTaggart</vt:lpstr>
      <vt:lpstr>Ovvia obiezione</vt:lpstr>
      <vt:lpstr>Circolo vizioso?</vt:lpstr>
      <vt:lpstr>Regresso all'infinito?</vt:lpstr>
      <vt:lpstr>Il regresso è vizioso?</vt:lpstr>
      <vt:lpstr>Il regresso è vizioso? (cont.)</vt:lpstr>
      <vt:lpstr>Lez. 4 19/2/10 saltata per concomitanza con la lezione su Euclide della prof. Cattanei</vt:lpstr>
      <vt:lpstr>Lez. 5 22/10/10</vt:lpstr>
      <vt:lpstr>Diapositiva 24</vt:lpstr>
      <vt:lpstr>Ma non è l’apparenza del tempo nel tempo?</vt:lpstr>
      <vt:lpstr>Sprigge su MT</vt:lpstr>
      <vt:lpstr>Teoria A vs. Teoria B</vt:lpstr>
      <vt:lpstr>B-analisi delle A-proprietà</vt:lpstr>
      <vt:lpstr>Lez. 6 24/2/10</vt:lpstr>
      <vt:lpstr>A-analisi delle B-relazioni</vt:lpstr>
      <vt:lpstr>Teoria B</vt:lpstr>
      <vt:lpstr>Teoria A</vt:lpstr>
      <vt:lpstr>Oaklander su MT e teoria A</vt:lpstr>
      <vt:lpstr>Risposta a Oaklander</vt:lpstr>
      <vt:lpstr>Ma concentriamoci adesso per un po' sulla teoria B ...</vt:lpstr>
      <vt:lpstr>Teoria B</vt:lpstr>
      <vt:lpstr>causalità e freccia del tempo</vt:lpstr>
      <vt:lpstr>Oaklander sulla teoria B</vt:lpstr>
      <vt:lpstr>Lo spirito della teoria B</vt:lpstr>
      <vt:lpstr>Lez. 7 26/2/10</vt:lpstr>
      <vt:lpstr>Utili distinzioni</vt:lpstr>
      <vt:lpstr>Terminologia da Dorato, cap. 2</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Francesco Orilia</dc:creator>
  <cp:lastModifiedBy>Francesco Orilia</cp:lastModifiedBy>
  <cp:revision>133</cp:revision>
  <dcterms:created xsi:type="dcterms:W3CDTF">2010-01-07T10:04:44Z</dcterms:created>
  <dcterms:modified xsi:type="dcterms:W3CDTF">2010-02-28T08:46:25Z</dcterms:modified>
</cp:coreProperties>
</file>