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2" r:id="rId3"/>
    <p:sldId id="260" r:id="rId4"/>
    <p:sldId id="261" r:id="rId5"/>
    <p:sldId id="257" r:id="rId6"/>
    <p:sldId id="258" r:id="rId7"/>
    <p:sldId id="259" r:id="rId8"/>
    <p:sldId id="270" r:id="rId9"/>
    <p:sldId id="263" r:id="rId10"/>
    <p:sldId id="264" r:id="rId11"/>
    <p:sldId id="265" r:id="rId12"/>
    <p:sldId id="266" r:id="rId13"/>
    <p:sldId id="267" r:id="rId14"/>
    <p:sldId id="269"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6E7D88-1971-4DA5-8DB9-CF080F7093FA}" type="datetimeFigureOut">
              <a:rPr lang="it-IT" smtClean="0"/>
              <a:pPr/>
              <a:t>16/12/2012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C0BEEE-5415-474C-AA74-6BFD5D41021B}"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7C0BEEE-5415-474C-AA74-6BFD5D41021B}"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7C0BEEE-5415-474C-AA74-6BFD5D41021B}"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7C0BEEE-5415-474C-AA74-6BFD5D41021B}"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7C0BEEE-5415-474C-AA74-6BFD5D41021B}"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7C0BEEE-5415-474C-AA74-6BFD5D41021B}"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7C0BEEE-5415-474C-AA74-6BFD5D41021B}"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7C0BEEE-5415-474C-AA74-6BFD5D41021B}"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7C0BEEE-5415-474C-AA74-6BFD5D41021B}"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82FAAEC-F117-4C77-BCD7-97FEA3D6FE76}"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82FAAEC-F117-4C77-BCD7-97FEA3D6FE76}"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82FAAEC-F117-4C77-BCD7-97FEA3D6FE76}"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82FAAEC-F117-4C77-BCD7-97FEA3D6FE76}"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246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9573E5DB-A230-4FB0-B1F6-4EF9BC918D2D}"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182FAAEC-F117-4C77-BCD7-97FEA3D6FE76}" type="slidenum">
              <a:rPr lang="it-IT" smtClean="0"/>
              <a:pPr/>
              <a:t>14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6BA8657-D2FA-4475-B8F8-D977C8C715BF}" type="datetimeFigureOut">
              <a:rPr lang="it-IT" smtClean="0"/>
              <a:pPr/>
              <a:t>16/12/2012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87CDF2D-C972-488A-8F8C-0D54423B329B}"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BA8657-D2FA-4475-B8F8-D977C8C715BF}" type="datetimeFigureOut">
              <a:rPr lang="it-IT" smtClean="0"/>
              <a:pPr/>
              <a:t>16/12/2012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7CDF2D-C972-488A-8F8C-0D54423B329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josephkenny.joyeurs.com/CDtexts/ContraGentiles1.ht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pdcnet.org/collection/show?id=faithphil_1986_0003_0003_0235_0269&amp;file_type=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pot.colorado.edu/~heathwoo/phil3600/plantinga-ockham.pdf" TargetMode="External"/><Relationship Id="rId5" Type="http://schemas.openxmlformats.org/officeDocument/2006/relationships/hyperlink" Target="http://philpapers.org/asearch.pl?pubn=Faith%20and%20Philosophy" TargetMode="External"/><Relationship Id="rId4" Type="http://schemas.openxmlformats.org/officeDocument/2006/relationships/hyperlink" Target="http://philpapers.org/s/Alvin%20Planting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Fil </a:t>
            </a:r>
            <a:r>
              <a:rPr lang="it-IT" dirty="0" err="1" smtClean="0"/>
              <a:t>Ling</a:t>
            </a:r>
            <a:r>
              <a:rPr lang="it-IT" dirty="0" smtClean="0"/>
              <a:t> 12-13</a:t>
            </a:r>
            <a:endParaRPr lang="it-IT" dirty="0"/>
          </a:p>
        </p:txBody>
      </p:sp>
      <p:sp>
        <p:nvSpPr>
          <p:cNvPr id="3" name="Sottotitolo 2"/>
          <p:cNvSpPr>
            <a:spLocks noGrp="1"/>
          </p:cNvSpPr>
          <p:nvPr>
            <p:ph type="subTitle" idx="1"/>
          </p:nvPr>
        </p:nvSpPr>
        <p:spPr/>
        <p:txBody>
          <a:bodyPr/>
          <a:lstStyle/>
          <a:p>
            <a:r>
              <a:rPr lang="it-IT" dirty="0" err="1" smtClean="0"/>
              <a:t>Lez</a:t>
            </a:r>
            <a:r>
              <a:rPr lang="it-IT" dirty="0" smtClean="0"/>
              <a:t>. 29</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ANNUNCI</a:t>
            </a:r>
            <a:endParaRPr lang="it-IT" dirty="0"/>
          </a:p>
        </p:txBody>
      </p:sp>
      <p:sp>
        <p:nvSpPr>
          <p:cNvPr id="3" name="Segnaposto contenuto 2"/>
          <p:cNvSpPr>
            <a:spLocks noGrp="1"/>
          </p:cNvSpPr>
          <p:nvPr>
            <p:ph idx="1"/>
          </p:nvPr>
        </p:nvSpPr>
        <p:spPr/>
        <p:txBody>
          <a:bodyPr>
            <a:normAutofit fontScale="92500"/>
          </a:bodyPr>
          <a:lstStyle/>
          <a:p>
            <a:r>
              <a:rPr lang="it-IT" dirty="0" smtClean="0"/>
              <a:t>Lunedì 17  Dic.: non vorrei introdurre nuovi argomenti, ma semplicemente rispondere a richieste di chiarimenti</a:t>
            </a:r>
          </a:p>
          <a:p>
            <a:r>
              <a:rPr lang="it-IT" dirty="0" smtClean="0"/>
              <a:t>Mercoledì 19 Dic., ore 15, </a:t>
            </a:r>
            <a:r>
              <a:rPr lang="it-IT" dirty="0" smtClean="0">
                <a:solidFill>
                  <a:srgbClr val="FF0000"/>
                </a:solidFill>
              </a:rPr>
              <a:t>Aula B</a:t>
            </a:r>
            <a:r>
              <a:rPr lang="it-IT" dirty="0" smtClean="0"/>
              <a:t>: verifica finale</a:t>
            </a:r>
          </a:p>
          <a:p>
            <a:r>
              <a:rPr lang="it-IT" dirty="0" smtClean="0"/>
              <a:t>Ho sostituito il file del </a:t>
            </a:r>
            <a:r>
              <a:rPr lang="it-IT" dirty="0" err="1" smtClean="0"/>
              <a:t>power</a:t>
            </a:r>
            <a:r>
              <a:rPr lang="it-IT" dirty="0" smtClean="0"/>
              <a:t> </a:t>
            </a:r>
            <a:r>
              <a:rPr lang="it-IT" dirty="0" err="1" smtClean="0"/>
              <a:t>point</a:t>
            </a:r>
            <a:r>
              <a:rPr lang="it-IT" dirty="0" smtClean="0"/>
              <a:t> delle lezioni 22-26 con un nuovo file. Quello che avevo messo in rete conteneva per errore delle diapositive che non avevo discusso </a:t>
            </a:r>
            <a:r>
              <a:rPr lang="it-IT" smtClean="0"/>
              <a:t>in classe</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problema dei nomi propri</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Nomi propri vs. descrizioni definite</a:t>
            </a:r>
          </a:p>
          <a:p>
            <a:r>
              <a:rPr lang="it-IT" dirty="0" smtClean="0"/>
              <a:t>significato di una descrizione, "il P": concetto individuale o contenuto descrittivo, [IL P]</a:t>
            </a:r>
          </a:p>
          <a:p>
            <a:r>
              <a:rPr lang="it-IT" dirty="0" err="1" smtClean="0"/>
              <a:t>referenzialismo</a:t>
            </a:r>
            <a:r>
              <a:rPr lang="it-IT" dirty="0" smtClean="0"/>
              <a:t> (Kripke, </a:t>
            </a:r>
            <a:r>
              <a:rPr lang="it-IT" dirty="0" err="1" smtClean="0"/>
              <a:t>Kaplan</a:t>
            </a:r>
            <a:r>
              <a:rPr lang="it-IT" dirty="0" smtClean="0"/>
              <a:t>) vs. descrittivismo (Frege, Russell)</a:t>
            </a:r>
          </a:p>
          <a:p>
            <a:r>
              <a:rPr lang="it-IT" dirty="0" smtClean="0"/>
              <a:t>(1) Napoleone è stato un grande generale</a:t>
            </a:r>
          </a:p>
          <a:p>
            <a:r>
              <a:rPr lang="it-IT" dirty="0" smtClean="0"/>
              <a:t>(2) ogni generale ammira Napoleone</a:t>
            </a:r>
          </a:p>
          <a:p>
            <a:r>
              <a:rPr lang="it-IT" dirty="0" smtClean="0"/>
              <a:t>Se hanno ragione i </a:t>
            </a:r>
            <a:r>
              <a:rPr lang="it-IT" dirty="0" err="1" smtClean="0"/>
              <a:t>referenzialisti</a:t>
            </a:r>
            <a:r>
              <a:rPr lang="it-IT" dirty="0" smtClean="0"/>
              <a:t> queste proposizioni comportano l'esistenza di individui passati</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Risposte</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Opzione 1: </a:t>
            </a:r>
            <a:r>
              <a:rPr lang="it-IT" dirty="0" smtClean="0">
                <a:solidFill>
                  <a:srgbClr val="FF0000"/>
                </a:solidFill>
              </a:rPr>
              <a:t>descrittivismo</a:t>
            </a:r>
            <a:r>
              <a:rPr lang="it-IT" dirty="0" smtClean="0"/>
              <a:t>. I nomi propri sono "descrizioni camuffate" e quindi hanno come significato contenuti descrittivi o concetti individuali, per es. [IL battezzato con il nome "Paolo Rossi" nel posto p nel momento m]</a:t>
            </a:r>
          </a:p>
          <a:p>
            <a:r>
              <a:rPr lang="it-IT" dirty="0" smtClean="0"/>
              <a:t>Opzione 2: </a:t>
            </a:r>
            <a:r>
              <a:rPr lang="it-IT" dirty="0" err="1" smtClean="0">
                <a:solidFill>
                  <a:srgbClr val="FF0000"/>
                </a:solidFill>
              </a:rPr>
              <a:t>ecceitismo</a:t>
            </a:r>
            <a:r>
              <a:rPr lang="it-IT" dirty="0" smtClean="0"/>
              <a:t>. I nomi propri fanno riferimento a ecceità o essenze individuali, ossia proprietà esemplificabili soltanto da uno specifico individuo, per es. '</a:t>
            </a:r>
            <a:r>
              <a:rPr lang="it-IT" dirty="0" err="1" smtClean="0"/>
              <a:t>socraticità</a:t>
            </a:r>
            <a:r>
              <a:rPr lang="it-IT" dirty="0" smtClean="0"/>
              <a:t>' (</a:t>
            </a:r>
            <a:r>
              <a:rPr lang="it-IT" dirty="0" err="1" smtClean="0"/>
              <a:t>Plantinga</a:t>
            </a:r>
            <a:r>
              <a:rPr lang="it-IT" dirty="0" smtClean="0"/>
              <a:t> 1974)</a:t>
            </a:r>
          </a:p>
          <a:p>
            <a:r>
              <a:rPr lang="it-IT" dirty="0" smtClean="0"/>
              <a:t>Opzione 3: </a:t>
            </a:r>
            <a:r>
              <a:rPr lang="it-IT" dirty="0" smtClean="0">
                <a:solidFill>
                  <a:srgbClr val="FF0000"/>
                </a:solidFill>
              </a:rPr>
              <a:t>ex-concretismo</a:t>
            </a:r>
            <a:r>
              <a:rPr lang="it-IT" dirty="0" smtClean="0"/>
              <a:t>. Gli individui concreti non cessano realmente di esistere, ma diventano astratti (</a:t>
            </a:r>
            <a:r>
              <a:rPr lang="it-IT" dirty="0" err="1" smtClean="0"/>
              <a:t>Williamson</a:t>
            </a:r>
            <a:r>
              <a:rPr lang="it-IT" dirty="0" smtClean="0"/>
              <a:t> 2002). (</a:t>
            </a:r>
            <a:r>
              <a:rPr lang="it-IT" dirty="0" smtClean="0">
                <a:solidFill>
                  <a:srgbClr val="FF0000"/>
                </a:solidFill>
              </a:rPr>
              <a:t>E' ancora </a:t>
            </a:r>
            <a:r>
              <a:rPr lang="it-IT" dirty="0" err="1" smtClean="0">
                <a:solidFill>
                  <a:srgbClr val="FF0000"/>
                </a:solidFill>
              </a:rPr>
              <a:t>presentismo</a:t>
            </a:r>
            <a:r>
              <a:rPr lang="it-IT" dirty="0" smtClean="0">
                <a:solidFill>
                  <a:srgbClr val="FF0000"/>
                </a:solidFill>
              </a:rPr>
              <a:t>?</a:t>
            </a:r>
            <a:r>
              <a:rPr lang="it-IT" dirty="0" smtClean="0"/>
              <a:t>)</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problema dei fattori di verità</a:t>
            </a:r>
            <a:endParaRPr lang="it-IT" dirty="0"/>
          </a:p>
        </p:txBody>
      </p:sp>
      <p:sp>
        <p:nvSpPr>
          <p:cNvPr id="3" name="Segnaposto contenuto 2"/>
          <p:cNvSpPr>
            <a:spLocks noGrp="1"/>
          </p:cNvSpPr>
          <p:nvPr>
            <p:ph idx="1"/>
          </p:nvPr>
        </p:nvSpPr>
        <p:spPr/>
        <p:txBody>
          <a:bodyPr>
            <a:normAutofit lnSpcReduction="10000"/>
          </a:bodyPr>
          <a:lstStyle/>
          <a:p>
            <a:r>
              <a:rPr lang="it-IT" dirty="0"/>
              <a:t>(</a:t>
            </a:r>
            <a:r>
              <a:rPr lang="it-IT" dirty="0" smtClean="0"/>
              <a:t>FV) </a:t>
            </a:r>
            <a:r>
              <a:rPr lang="it-IT" i="1" dirty="0" smtClean="0"/>
              <a:t>Il </a:t>
            </a:r>
            <a:r>
              <a:rPr lang="it-IT" i="1" dirty="0"/>
              <a:t>principio del Fattore di Verità</a:t>
            </a:r>
            <a:r>
              <a:rPr lang="it-IT" dirty="0"/>
              <a:t>. Se una proposizione è vera, deve avere un </a:t>
            </a:r>
            <a:r>
              <a:rPr lang="it-IT" i="1" dirty="0"/>
              <a:t>fattore di verità</a:t>
            </a:r>
            <a:r>
              <a:rPr lang="it-IT" dirty="0"/>
              <a:t>, ossia un ente nella realtà che la rende </a:t>
            </a:r>
            <a:r>
              <a:rPr lang="it-IT" dirty="0" smtClean="0"/>
              <a:t>vera</a:t>
            </a:r>
          </a:p>
          <a:p>
            <a:r>
              <a:rPr lang="it-IT" dirty="0" smtClean="0"/>
              <a:t>(P) Tutto ciò che esiste è presente</a:t>
            </a:r>
          </a:p>
          <a:p>
            <a:r>
              <a:rPr lang="it-IT" dirty="0"/>
              <a:t>(1)	Garibaldi e Vittorio Emanuele II si sono incontrati a </a:t>
            </a:r>
            <a:r>
              <a:rPr lang="it-IT" dirty="0" smtClean="0"/>
              <a:t>Teano (il 26/10/1860 alle 12,30)</a:t>
            </a:r>
          </a:p>
          <a:p>
            <a:r>
              <a:rPr lang="it-IT" dirty="0" smtClean="0"/>
              <a:t>Come fa ad esserci un fattore di verità, dato (P)?</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Risposte</a:t>
            </a:r>
            <a:endParaRPr lang="it-IT" dirty="0"/>
          </a:p>
        </p:txBody>
      </p:sp>
      <p:sp>
        <p:nvSpPr>
          <p:cNvPr id="3" name="Segnaposto contenuto 2"/>
          <p:cNvSpPr>
            <a:spLocks noGrp="1"/>
          </p:cNvSpPr>
          <p:nvPr>
            <p:ph idx="1"/>
          </p:nvPr>
        </p:nvSpPr>
        <p:spPr/>
        <p:txBody>
          <a:bodyPr>
            <a:normAutofit fontScale="92500"/>
          </a:bodyPr>
          <a:lstStyle/>
          <a:p>
            <a:r>
              <a:rPr lang="it-IT" dirty="0" err="1" smtClean="0"/>
              <a:t>Lucrezianesimo</a:t>
            </a:r>
            <a:r>
              <a:rPr lang="it-IT" dirty="0" smtClean="0"/>
              <a:t> (Lucrezio (94-50 </a:t>
            </a:r>
            <a:r>
              <a:rPr lang="it-IT" dirty="0" err="1" smtClean="0"/>
              <a:t>A.C.</a:t>
            </a:r>
            <a:r>
              <a:rPr lang="it-IT" dirty="0" smtClean="0"/>
              <a:t>), </a:t>
            </a:r>
            <a:r>
              <a:rPr lang="it-IT" i="1" dirty="0" smtClean="0"/>
              <a:t>De rerum </a:t>
            </a:r>
            <a:r>
              <a:rPr lang="it-IT" i="1" dirty="0" err="1" smtClean="0"/>
              <a:t>naturae</a:t>
            </a:r>
            <a:r>
              <a:rPr lang="it-IT" dirty="0" smtClean="0"/>
              <a:t>), </a:t>
            </a:r>
            <a:r>
              <a:rPr lang="it-IT" dirty="0" err="1" smtClean="0"/>
              <a:t>Bigelow</a:t>
            </a:r>
            <a:r>
              <a:rPr lang="it-IT" dirty="0" smtClean="0"/>
              <a:t> 1996): il mondo ha la proprietà </a:t>
            </a:r>
            <a:r>
              <a:rPr lang="it-IT" dirty="0"/>
              <a:t>‘esser tale che Garibaldi e Vittorio Emanuele II si sono incontrati a </a:t>
            </a:r>
            <a:r>
              <a:rPr lang="it-IT" dirty="0" smtClean="0"/>
              <a:t>Teano il 26/10/1860 alle12,30’</a:t>
            </a:r>
          </a:p>
          <a:p>
            <a:pPr lvl="1"/>
            <a:r>
              <a:rPr lang="it-IT" dirty="0" smtClean="0"/>
              <a:t>sono proprietà primitive? Se no, non presuppongono l'esistenza di oggetti e moment i passati?</a:t>
            </a:r>
          </a:p>
          <a:p>
            <a:r>
              <a:rPr lang="it-IT" dirty="0" err="1" smtClean="0"/>
              <a:t>Ecceitismo</a:t>
            </a:r>
            <a:r>
              <a:rPr lang="it-IT" dirty="0" smtClean="0"/>
              <a:t> (Keller 2004): le ecceità </a:t>
            </a:r>
            <a:r>
              <a:rPr lang="it-IT" dirty="0" err="1" smtClean="0"/>
              <a:t>gar</a:t>
            </a:r>
            <a:r>
              <a:rPr lang="it-IT" dirty="0" smtClean="0"/>
              <a:t>, </a:t>
            </a:r>
            <a:r>
              <a:rPr lang="it-IT" dirty="0" err="1" smtClean="0"/>
              <a:t>vitt</a:t>
            </a:r>
            <a:r>
              <a:rPr lang="it-IT" dirty="0" smtClean="0"/>
              <a:t>, </a:t>
            </a:r>
            <a:r>
              <a:rPr lang="it-IT" dirty="0" err="1" smtClean="0"/>
              <a:t>tean</a:t>
            </a:r>
            <a:r>
              <a:rPr lang="it-IT" dirty="0" smtClean="0"/>
              <a:t>, 26/10/1860_12,30 sono nella relazione </a:t>
            </a:r>
            <a:r>
              <a:rPr lang="it-IT" dirty="0" err="1" smtClean="0"/>
              <a:t>incontrarsi*</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Presentismo</a:t>
            </a:r>
            <a:r>
              <a:rPr lang="it-IT" dirty="0" smtClean="0"/>
              <a:t> sostanzialista</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Ammette i momenti, anche passati e futuri come enti primitivi e quindi non ha bisogno di ecceità di momenti</a:t>
            </a:r>
          </a:p>
          <a:p>
            <a:r>
              <a:rPr lang="it-IT" dirty="0" smtClean="0"/>
              <a:t>I momenti passati e futuri si contraddistinguono perché "vuoti": non ospitano eventi effettivi</a:t>
            </a:r>
          </a:p>
          <a:p>
            <a:r>
              <a:rPr lang="it-IT" dirty="0" smtClean="0"/>
              <a:t>vi è ORA una relazione @* tra [Garibaldi e Vittorio Emanuele II si incontrano a Teano] ed un certo momento t: ciò dà il fattore di verità per:</a:t>
            </a:r>
          </a:p>
          <a:p>
            <a:r>
              <a:rPr lang="it-IT" dirty="0" smtClean="0"/>
              <a:t>(1) Garibaldi e Vittorio Emanuele II si sono incontrati a Teano (il 26/10/1860 alle 12,30)</a:t>
            </a:r>
          </a:p>
          <a:p>
            <a:pPr lvl="1"/>
            <a:r>
              <a:rPr lang="it-IT" dirty="0" smtClean="0"/>
              <a:t>versione </a:t>
            </a:r>
            <a:r>
              <a:rPr lang="it-IT" dirty="0" err="1" smtClean="0"/>
              <a:t>ecceitista</a:t>
            </a:r>
            <a:endParaRPr lang="it-IT" dirty="0" smtClean="0"/>
          </a:p>
          <a:p>
            <a:pPr lvl="1"/>
            <a:r>
              <a:rPr lang="it-IT" dirty="0" smtClean="0"/>
              <a:t>versione </a:t>
            </a:r>
            <a:r>
              <a:rPr lang="it-IT" dirty="0" err="1" smtClean="0"/>
              <a:t>descrittivista</a:t>
            </a:r>
            <a:endParaRPr lang="it-IT" dirty="0" smtClean="0"/>
          </a:p>
          <a:p>
            <a:pPr lvl="1"/>
            <a:r>
              <a:rPr lang="it-IT" dirty="0" smtClean="0"/>
              <a:t>versione ex-concretista (forma MINIMALE di </a:t>
            </a:r>
            <a:r>
              <a:rPr lang="it-IT" dirty="0" err="1" smtClean="0"/>
              <a:t>presentismo</a:t>
            </a:r>
            <a:r>
              <a:rPr lang="it-IT" dirty="0" smtClean="0"/>
              <a:t>)</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DIAPOSITIVE CHE SEGUONO SONO EXTRA</a:t>
            </a:r>
          </a:p>
          <a:p>
            <a:r>
              <a:rPr lang="it-IT" smtClean="0"/>
              <a:t>TRATTANO ARGOMENTI NON DISCUSSI NELLA LEZIONE</a:t>
            </a:r>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t>Implausibili</a:t>
            </a:r>
            <a:r>
              <a:rPr lang="it-IT" dirty="0" smtClean="0"/>
              <a:t> conseguenze del </a:t>
            </a:r>
            <a:r>
              <a:rPr lang="it-IT" dirty="0" err="1" smtClean="0"/>
              <a:t>presentismo</a:t>
            </a:r>
            <a:r>
              <a:rPr lang="it-IT" dirty="0" smtClean="0"/>
              <a:t>?</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(P) tutto ciò che esiste  è presente</a:t>
            </a:r>
          </a:p>
          <a:p>
            <a:r>
              <a:rPr lang="it-IT" dirty="0" smtClean="0"/>
              <a:t>Quindi (sembrerebbe)</a:t>
            </a:r>
          </a:p>
          <a:p>
            <a:r>
              <a:rPr lang="it-IT" dirty="0" smtClean="0"/>
              <a:t>Non esistono eventi passati o futuri</a:t>
            </a:r>
          </a:p>
          <a:p>
            <a:r>
              <a:rPr lang="it-IT" dirty="0" smtClean="0"/>
              <a:t>Non esistono momenti passati o futuri</a:t>
            </a:r>
          </a:p>
          <a:p>
            <a:r>
              <a:rPr lang="it-IT" dirty="0" smtClean="0"/>
              <a:t>Non esistono oggetti passati o futuri</a:t>
            </a:r>
          </a:p>
          <a:p>
            <a:r>
              <a:rPr lang="it-IT" dirty="0" smtClean="0">
                <a:solidFill>
                  <a:srgbClr val="FF0000"/>
                </a:solidFill>
              </a:rPr>
              <a:t>Ma che dire allora di:</a:t>
            </a:r>
          </a:p>
          <a:p>
            <a:r>
              <a:rPr lang="it-IT" dirty="0" smtClean="0"/>
              <a:t>la nascita di Socrate</a:t>
            </a:r>
          </a:p>
          <a:p>
            <a:r>
              <a:rPr lang="it-IT" dirty="0" smtClean="0"/>
              <a:t>il momento della nascita di Socrate</a:t>
            </a:r>
          </a:p>
          <a:p>
            <a:r>
              <a:rPr lang="it-IT" dirty="0" smtClean="0"/>
              <a:t>Socrate</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Non esistono eventi passati o futuri</a:t>
            </a:r>
            <a:endParaRPr lang="it-IT" dirty="0"/>
          </a:p>
        </p:txBody>
      </p:sp>
      <p:sp>
        <p:nvSpPr>
          <p:cNvPr id="3" name="Segnaposto contenuto 2"/>
          <p:cNvSpPr>
            <a:spLocks noGrp="1"/>
          </p:cNvSpPr>
          <p:nvPr>
            <p:ph idx="1"/>
          </p:nvPr>
        </p:nvSpPr>
        <p:spPr/>
        <p:txBody>
          <a:bodyPr/>
          <a:lstStyle/>
          <a:p>
            <a:r>
              <a:rPr lang="it-IT" dirty="0" smtClean="0"/>
              <a:t>D'accordo, ma il </a:t>
            </a:r>
            <a:r>
              <a:rPr lang="it-IT" dirty="0" err="1" smtClean="0"/>
              <a:t>presentista</a:t>
            </a:r>
            <a:r>
              <a:rPr lang="it-IT" dirty="0" smtClean="0"/>
              <a:t> può ammettere</a:t>
            </a:r>
          </a:p>
          <a:p>
            <a:r>
              <a:rPr lang="it-IT" dirty="0" smtClean="0"/>
              <a:t>eventi VIRTUALI che</a:t>
            </a:r>
          </a:p>
          <a:p>
            <a:r>
              <a:rPr lang="it-IT" dirty="0" smtClean="0"/>
              <a:t>sono "passati" nel senso che sono stati veri</a:t>
            </a:r>
          </a:p>
          <a:p>
            <a:r>
              <a:rPr lang="it-IT" dirty="0" smtClean="0"/>
              <a:t>sono "futuri" nel senso che saranno veri</a:t>
            </a:r>
          </a:p>
          <a:p>
            <a:r>
              <a:rPr lang="it-IT" dirty="0" smtClean="0"/>
              <a:t>Questa risposta però rimanda al problema dei fattori di verità</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Non esistono momenti passati o futuri</a:t>
            </a:r>
            <a:br>
              <a:rPr lang="it-IT" dirty="0" smtClean="0"/>
            </a:b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Eppure il riferimento a momenti sembra inevitabile</a:t>
            </a:r>
          </a:p>
          <a:p>
            <a:r>
              <a:rPr lang="it-IT" dirty="0" smtClean="0"/>
              <a:t>Opzione 1 (</a:t>
            </a:r>
            <a:r>
              <a:rPr lang="it-IT" dirty="0" err="1" smtClean="0"/>
              <a:t>Prior</a:t>
            </a:r>
            <a:r>
              <a:rPr lang="it-IT" dirty="0" smtClean="0"/>
              <a:t>): i momenti sono "giganteschi" eventi virtuali; "P è vera nel momento t" significa: t implica P</a:t>
            </a:r>
          </a:p>
          <a:p>
            <a:r>
              <a:rPr lang="it-IT" dirty="0" smtClean="0"/>
              <a:t>Opzione 2: accettare il sostanzialismo e sostenere che i momenti passati e futuri sono tali nel senso che sono "vuoti" (non contengono eventi effettivi) e tuttavia sono presenti nel senso in cui sono presenti perché, per quanto vuoti, anch'essi esistono </a:t>
            </a:r>
            <a:r>
              <a:rPr lang="it-IT" i="1" dirty="0" smtClean="0"/>
              <a:t>ora </a:t>
            </a:r>
            <a:r>
              <a:rPr lang="it-IT" dirty="0" smtClean="0"/>
              <a:t>(come i numeri)</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non esistono oggetti passati o futuri</a:t>
            </a:r>
            <a:endParaRPr lang="it-IT" dirty="0"/>
          </a:p>
        </p:txBody>
      </p:sp>
      <p:sp>
        <p:nvSpPr>
          <p:cNvPr id="3" name="Segnaposto contenuto 2"/>
          <p:cNvSpPr>
            <a:spLocks noGrp="1"/>
          </p:cNvSpPr>
          <p:nvPr>
            <p:ph idx="1"/>
          </p:nvPr>
        </p:nvSpPr>
        <p:spPr/>
        <p:txBody>
          <a:bodyPr/>
          <a:lstStyle/>
          <a:p>
            <a:r>
              <a:rPr lang="it-IT" dirty="0" smtClean="0"/>
              <a:t>Che dire di Socrate?</a:t>
            </a:r>
          </a:p>
          <a:p>
            <a:r>
              <a:rPr lang="it-IT" dirty="0" smtClean="0"/>
              <a:t>nomi propri e descrizioni definite</a:t>
            </a:r>
          </a:p>
          <a:p>
            <a:r>
              <a:rPr lang="it-IT" dirty="0" smtClean="0"/>
              <a:t>descrittivismo</a:t>
            </a:r>
          </a:p>
          <a:p>
            <a:r>
              <a:rPr lang="it-IT" dirty="0" smtClean="0"/>
              <a:t>ecceità</a:t>
            </a:r>
          </a:p>
          <a:p>
            <a:r>
              <a:rPr lang="it-IT" dirty="0" smtClean="0"/>
              <a:t>oggetti </a:t>
            </a:r>
            <a:r>
              <a:rPr lang="it-IT" smtClean="0"/>
              <a:t>ex-concreti</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p:cNvSpPr>
            <a:spLocks noGrp="1"/>
          </p:cNvSpPr>
          <p:nvPr>
            <p:ph type="title"/>
          </p:nvPr>
        </p:nvSpPr>
        <p:spPr/>
        <p:txBody>
          <a:bodyPr/>
          <a:lstStyle/>
          <a:p>
            <a:r>
              <a:rPr lang="it-IT" smtClean="0"/>
              <a:t>Tommaso</a:t>
            </a:r>
          </a:p>
        </p:txBody>
      </p:sp>
      <p:sp>
        <p:nvSpPr>
          <p:cNvPr id="26627" name="Segnaposto contenuto 2"/>
          <p:cNvSpPr>
            <a:spLocks noGrp="1"/>
          </p:cNvSpPr>
          <p:nvPr>
            <p:ph idx="1"/>
          </p:nvPr>
        </p:nvSpPr>
        <p:spPr/>
        <p:txBody>
          <a:bodyPr>
            <a:normAutofit fontScale="77500" lnSpcReduction="20000"/>
          </a:bodyPr>
          <a:lstStyle/>
          <a:p>
            <a:pPr>
              <a:buFont typeface="Arial" charset="0"/>
              <a:buNone/>
              <a:defRPr/>
            </a:pPr>
            <a:endParaRPr lang="it-IT" dirty="0" smtClean="0"/>
          </a:p>
          <a:p>
            <a:pPr>
              <a:defRPr/>
            </a:pPr>
            <a:r>
              <a:rPr lang="en-US" dirty="0" smtClean="0"/>
              <a:t>God had from eternity an infallible knowledge of contingent singulars, and yet they do not cease to be contingent ...  If each thing is known by God as seen by Him in the present, what is known by God will then have to be. Thus, it is necessary that Socrates be seated from the fact that he is seen seated. But this is not absolutely necessary or, as some say, with the necessity of the consequent; it is necessary conditionally, or with the necessity of the consequence. For this is a necessary conditional proposition: if he is seen sitting, he is sitting (Summa contra Gentiles, I, 67 (</a:t>
            </a:r>
            <a:r>
              <a:rPr lang="en-US" dirty="0" smtClean="0">
                <a:hlinkClick r:id="rId3"/>
              </a:rPr>
              <a:t>http://www.josephkenny.joyeurs.com/CDtexts/ContraGentiles1.htm#67)</a:t>
            </a:r>
            <a:r>
              <a:rPr lang="en-US" dirty="0" smtClean="0"/>
              <a:t>) (v. </a:t>
            </a:r>
            <a:r>
              <a:rPr lang="en-US" dirty="0" err="1" smtClean="0"/>
              <a:t>Kneale</a:t>
            </a:r>
            <a:r>
              <a:rPr lang="en-US" dirty="0" smtClean="0"/>
              <a:t> &amp; </a:t>
            </a:r>
            <a:r>
              <a:rPr lang="en-US" dirty="0" err="1" smtClean="0"/>
              <a:t>Kneale</a:t>
            </a:r>
            <a:r>
              <a:rPr lang="en-US" dirty="0" smtClean="0"/>
              <a:t>, p. 276)</a:t>
            </a:r>
            <a:endParaRPr lang="it-IT" dirty="0" smtClean="0"/>
          </a:p>
          <a:p>
            <a:pPr>
              <a:buFont typeface="Arial" charset="0"/>
              <a:buNone/>
              <a:defRPr/>
            </a:pPr>
            <a:endParaRPr lang="it-IT"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Ockham</a:t>
            </a:r>
            <a:endParaRPr lang="it-IT" dirty="0"/>
          </a:p>
        </p:txBody>
      </p:sp>
      <p:sp>
        <p:nvSpPr>
          <p:cNvPr id="3" name="Segnaposto contenuto 2"/>
          <p:cNvSpPr>
            <a:spLocks noGrp="1"/>
          </p:cNvSpPr>
          <p:nvPr>
            <p:ph idx="1"/>
          </p:nvPr>
        </p:nvSpPr>
        <p:spPr/>
        <p:txBody>
          <a:bodyPr>
            <a:normAutofit fontScale="62500" lnSpcReduction="20000"/>
          </a:bodyPr>
          <a:lstStyle/>
          <a:p>
            <a:r>
              <a:rPr lang="en-US" b="1" dirty="0" smtClean="0">
                <a:hlinkClick r:id="rId3"/>
              </a:rPr>
              <a:t>On Ockham's Way Out</a:t>
            </a:r>
            <a:endParaRPr lang="en-US" b="1" dirty="0" smtClean="0"/>
          </a:p>
          <a:p>
            <a:r>
              <a:rPr lang="en-US" b="1" dirty="0" smtClean="0">
                <a:hlinkClick r:id="rId4" tooltip="View other works by Alvin Plantinga"/>
              </a:rPr>
              <a:t>Alvin </a:t>
            </a:r>
            <a:r>
              <a:rPr lang="en-US" b="1" dirty="0" err="1" smtClean="0">
                <a:hlinkClick r:id="rId4" tooltip="View other works by Alvin Plantinga"/>
              </a:rPr>
              <a:t>Plantinga</a:t>
            </a:r>
            <a:endParaRPr lang="en-US" b="1" dirty="0" smtClean="0"/>
          </a:p>
          <a:p>
            <a:r>
              <a:rPr lang="en-US" i="1" dirty="0" smtClean="0">
                <a:hlinkClick r:id="rId5"/>
              </a:rPr>
              <a:t>Faith and Philosophy</a:t>
            </a:r>
            <a:r>
              <a:rPr lang="en-US" dirty="0" smtClean="0"/>
              <a:t> 3 (3):235-269 (1986)</a:t>
            </a:r>
          </a:p>
          <a:p>
            <a:r>
              <a:rPr lang="en-US" dirty="0" err="1" smtClean="0"/>
              <a:t>AbstractIn</a:t>
            </a:r>
            <a:r>
              <a:rPr lang="en-US" dirty="0" smtClean="0"/>
              <a:t> Part I, I present two traditional arguments for the incompatibility of divine foreknowledge with human freedom; the first of these is clearly fallacious; but the second, the argument from the necessity of the past, is much stronger. In the second section I explain and partly endorse Ockham’s response to the second argument: that only propositions strictly about the past are accidentally necessary, and past propositions about God’s knowledge of the future are not strictly about the past. In the third part I point out some startling implications of Ockham’s way out; and finally in part IV I offer an account of accidental necessity according to which propositions about the past are accidentally necessary if and only if they are strictly about the past</a:t>
            </a:r>
          </a:p>
          <a:p>
            <a:r>
              <a:rPr lang="it-IT" smtClean="0">
                <a:hlinkClick r:id="rId6"/>
              </a:rPr>
              <a:t>http://spot.colorado.edu/~heathwoo/phil3600/plantinga-ockham.pdf</a:t>
            </a:r>
            <a:endParaRPr lang="it-IT" smtClean="0"/>
          </a:p>
          <a:p>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739</Words>
  <Application>Microsoft Office PowerPoint</Application>
  <PresentationFormat>Presentazione su schermo (4:3)</PresentationFormat>
  <Paragraphs>85</Paragraphs>
  <Slides>14</Slides>
  <Notes>14</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Tema di Office</vt:lpstr>
      <vt:lpstr>Fil Ling 12-13</vt:lpstr>
      <vt:lpstr>ANNUNCI</vt:lpstr>
      <vt:lpstr>Il problema dei nomi propri</vt:lpstr>
      <vt:lpstr>Risposte</vt:lpstr>
      <vt:lpstr>Il problema dei fattori di verità</vt:lpstr>
      <vt:lpstr>Risposte</vt:lpstr>
      <vt:lpstr>Presentismo sostanzialista</vt:lpstr>
      <vt:lpstr>Diapositiva 8</vt:lpstr>
      <vt:lpstr>Implausibili conseguenze del presentismo?</vt:lpstr>
      <vt:lpstr>Non esistono eventi passati o futuri</vt:lpstr>
      <vt:lpstr>Non esistono momenti passati o futuri </vt:lpstr>
      <vt:lpstr>non esistono oggetti passati o futuri</vt:lpstr>
      <vt:lpstr>Tommaso</vt:lpstr>
      <vt:lpstr>Ockham</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 Ling 12-13</dc:title>
  <dc:creator>Francesco Orilia</dc:creator>
  <cp:lastModifiedBy>Francesco Orilia</cp:lastModifiedBy>
  <cp:revision>15</cp:revision>
  <dcterms:created xsi:type="dcterms:W3CDTF">2012-12-14T05:54:02Z</dcterms:created>
  <dcterms:modified xsi:type="dcterms:W3CDTF">2012-12-16T15:24:10Z</dcterms:modified>
</cp:coreProperties>
</file>