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70" r:id="rId3"/>
    <p:sldId id="257" r:id="rId4"/>
    <p:sldId id="258" r:id="rId5"/>
    <p:sldId id="259" r:id="rId6"/>
    <p:sldId id="260" r:id="rId7"/>
    <p:sldId id="262" r:id="rId8"/>
    <p:sldId id="263" r:id="rId9"/>
    <p:sldId id="261" r:id="rId10"/>
    <p:sldId id="271" r:id="rId11"/>
    <p:sldId id="265" r:id="rId12"/>
    <p:sldId id="272" r:id="rId13"/>
    <p:sldId id="281" r:id="rId14"/>
    <p:sldId id="273" r:id="rId15"/>
    <p:sldId id="274" r:id="rId16"/>
    <p:sldId id="275" r:id="rId17"/>
    <p:sldId id="276" r:id="rId18"/>
    <p:sldId id="277" r:id="rId19"/>
    <p:sldId id="282" r:id="rId20"/>
    <p:sldId id="278" r:id="rId21"/>
    <p:sldId id="279" r:id="rId22"/>
    <p:sldId id="280" r:id="rId23"/>
    <p:sldId id="285" r:id="rId24"/>
    <p:sldId id="283" r:id="rId25"/>
    <p:sldId id="286" r:id="rId26"/>
    <p:sldId id="287" r:id="rId27"/>
    <p:sldId id="288" r:id="rId28"/>
    <p:sldId id="284" r:id="rId29"/>
    <p:sldId id="289" r:id="rId3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43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065A3-7A3E-4AFA-8107-67CB525A4DC5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FAAEC-F117-4C77-BCD7-97FEA3D6FE7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2FAAEC-F117-4C77-BCD7-97FEA3D6FE76}" type="slidenum">
              <a:rPr lang="it-IT" smtClean="0"/>
              <a:pPr/>
              <a:t>29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00BC9-5E48-4844-88CA-5746881A44E7}" type="datetimeFigureOut">
              <a:rPr lang="it-IT" smtClean="0"/>
              <a:pPr/>
              <a:t>14/12/2012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68225-9AEE-43FD-AB12-0E46DC191A2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Fil </a:t>
            </a:r>
            <a:r>
              <a:rPr lang="it-IT" dirty="0" err="1" smtClean="0"/>
              <a:t>Ling</a:t>
            </a:r>
            <a:r>
              <a:rPr lang="it-IT" dirty="0" smtClean="0"/>
              <a:t> 12-13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Lezioni 22-26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22 </a:t>
            </a:r>
          </a:p>
          <a:p>
            <a:r>
              <a:rPr lang="it-IT" dirty="0" smtClean="0"/>
              <a:t>(28 Nov. 2012)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avvisi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Dobbiamo saltare la lezione di venerdì 30 novembre</a:t>
            </a:r>
          </a:p>
          <a:p>
            <a:r>
              <a:rPr lang="it-IT" dirty="0" smtClean="0"/>
              <a:t>La recupereremo appena possibile</a:t>
            </a:r>
          </a:p>
          <a:p>
            <a:r>
              <a:rPr lang="it-IT" dirty="0" smtClean="0"/>
              <a:t>Ho messo in rete le diapositive delle </a:t>
            </a:r>
            <a:r>
              <a:rPr lang="it-IT" smtClean="0"/>
              <a:t>ultime lezioni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determinismo fisico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le leggi di natura e lo stato del mondo in un qualsiasi momento determinano fisicamente lo stato del mondo in qualsiasi altro momento, passato o futuro che sia. Ossia:</a:t>
            </a:r>
          </a:p>
          <a:p>
            <a:r>
              <a:rPr lang="it-IT" dirty="0" smtClean="0"/>
              <a:t>Sia </a:t>
            </a:r>
            <a:r>
              <a:rPr lang="it-IT" dirty="0" err="1" smtClean="0"/>
              <a:t>t*</a:t>
            </a:r>
            <a:r>
              <a:rPr lang="it-IT" dirty="0" smtClean="0"/>
              <a:t> un momento che precede (o segue) t, L la proposizione che descrive le leggi di natura ed S una proposizione che descrive l’intero stato dell’universo. Allora, data una qualsiasi proposizione datata e neutra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), la proposizione (</a:t>
            </a:r>
            <a:r>
              <a:rPr lang="it-IT" i="1" dirty="0" smtClean="0"/>
              <a:t>L</a:t>
            </a:r>
            <a:r>
              <a:rPr lang="it-IT" dirty="0" smtClean="0"/>
              <a:t> &amp; @(</a:t>
            </a:r>
            <a:r>
              <a:rPr lang="it-IT" i="1" dirty="0" err="1" smtClean="0"/>
              <a:t>t</a:t>
            </a:r>
            <a:r>
              <a:rPr lang="it-IT" dirty="0" err="1" smtClean="0"/>
              <a:t>*</a:t>
            </a:r>
            <a:r>
              <a:rPr lang="it-IT" dirty="0" smtClean="0"/>
              <a:t>, </a:t>
            </a:r>
            <a:r>
              <a:rPr lang="it-IT" i="1" dirty="0" smtClean="0"/>
              <a:t>S</a:t>
            </a:r>
            <a:r>
              <a:rPr lang="it-IT" dirty="0" smtClean="0"/>
              <a:t>)) implica logicamente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), oppure la sua negazione interna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dirty="0" err="1" smtClean="0"/>
              <a:t>~</a:t>
            </a:r>
            <a:r>
              <a:rPr lang="it-IT" i="1" dirty="0" err="1" smtClean="0"/>
              <a:t>D</a:t>
            </a:r>
            <a:r>
              <a:rPr lang="it-IT" dirty="0" smtClean="0"/>
              <a:t>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determinismo≠fatalismo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 smtClean="0"/>
              <a:t>Il determinismo fisico sembra implicare il fatalismo logico, però si può essere fatalisti logici senza essere deterministi fisici. Si può, per esempio, ritenere che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M</a:t>
            </a:r>
            <a:r>
              <a:rPr lang="it-IT" dirty="0" smtClean="0"/>
              <a:t>) abbia immutabilmente il valore di verità V, senza per questo credere che tale valore sia determinato causalmente dalle leggi di natura e dallo stato attuale del mondo</a:t>
            </a:r>
          </a:p>
          <a:p>
            <a:r>
              <a:rPr lang="it-IT" dirty="0" smtClean="0"/>
              <a:t>E si può essere deterministi fisici senza essere fatalisti logici, </a:t>
            </a:r>
            <a:r>
              <a:rPr lang="it-IT" dirty="0" smtClean="0">
                <a:solidFill>
                  <a:srgbClr val="FF0000"/>
                </a:solidFill>
              </a:rPr>
              <a:t>accettando il </a:t>
            </a:r>
            <a:r>
              <a:rPr lang="it-IT" dirty="0" err="1" smtClean="0">
                <a:solidFill>
                  <a:srgbClr val="FF0000"/>
                </a:solidFill>
              </a:rPr>
              <a:t>tensionalismo</a:t>
            </a:r>
            <a:r>
              <a:rPr lang="it-IT" dirty="0" smtClean="0"/>
              <a:t>. Si può ritenere cioè che qualsiasi proposizione datata neutra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), pur non avendo un valore di verità </a:t>
            </a:r>
            <a:r>
              <a:rPr lang="it-IT" dirty="0" err="1" smtClean="0"/>
              <a:t>atensionalmente</a:t>
            </a:r>
            <a:r>
              <a:rPr lang="it-IT" dirty="0" smtClean="0"/>
              <a:t>, </a:t>
            </a:r>
            <a:r>
              <a:rPr lang="it-IT" dirty="0" err="1" smtClean="0"/>
              <a:t>ha</a:t>
            </a:r>
            <a:r>
              <a:rPr lang="it-IT" baseline="-25000" dirty="0" err="1" smtClean="0"/>
              <a:t>t</a:t>
            </a:r>
            <a:r>
              <a:rPr lang="it-IT" dirty="0" smtClean="0"/>
              <a:t> </a:t>
            </a:r>
            <a:r>
              <a:rPr lang="it-IT" i="1" dirty="0" smtClean="0"/>
              <a:t>ora</a:t>
            </a:r>
            <a:r>
              <a:rPr lang="it-IT" dirty="0" smtClean="0"/>
              <a:t> il valore V o il valore F, a seconda dei casi, per il fatto che lo stato del mondo in questo momento e le leggi di natura implicano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), o @(</a:t>
            </a:r>
            <a:r>
              <a:rPr lang="it-IT" i="1" dirty="0" smtClean="0"/>
              <a:t>t</a:t>
            </a:r>
            <a:r>
              <a:rPr lang="it-IT" dirty="0" smtClean="0"/>
              <a:t>,</a:t>
            </a:r>
            <a:r>
              <a:rPr lang="it-IT" dirty="0" err="1" smtClean="0"/>
              <a:t>~</a:t>
            </a:r>
            <a:r>
              <a:rPr lang="it-IT" i="1" dirty="0" err="1" smtClean="0"/>
              <a:t>D</a:t>
            </a:r>
            <a:r>
              <a:rPr lang="it-IT" dirty="0" smtClean="0"/>
              <a:t>), a seconda dei casi </a:t>
            </a:r>
            <a:r>
              <a:rPr lang="it-IT" dirty="0" smtClean="0">
                <a:solidFill>
                  <a:srgbClr val="FF0000"/>
                </a:solidFill>
              </a:rPr>
              <a:t>(e non per il fatto che, come vuole l’</a:t>
            </a:r>
            <a:r>
              <a:rPr lang="it-IT" dirty="0" err="1" smtClean="0">
                <a:solidFill>
                  <a:srgbClr val="FF0000"/>
                </a:solidFill>
              </a:rPr>
              <a:t>eternalismo</a:t>
            </a:r>
            <a:r>
              <a:rPr lang="it-IT" dirty="0" smtClean="0">
                <a:solidFill>
                  <a:srgbClr val="FF0000"/>
                </a:solidFill>
              </a:rPr>
              <a:t>, esiste già l’evento descritto da @(</a:t>
            </a:r>
            <a:r>
              <a:rPr lang="it-IT" i="1" dirty="0" smtClean="0">
                <a:solidFill>
                  <a:srgbClr val="FF0000"/>
                </a:solidFill>
              </a:rPr>
              <a:t>t</a:t>
            </a:r>
            <a:r>
              <a:rPr lang="it-IT" dirty="0" smtClean="0">
                <a:solidFill>
                  <a:srgbClr val="FF0000"/>
                </a:solidFill>
              </a:rPr>
              <a:t>, </a:t>
            </a:r>
            <a:r>
              <a:rPr lang="it-IT" i="1" dirty="0" smtClean="0">
                <a:solidFill>
                  <a:srgbClr val="FF0000"/>
                </a:solidFill>
              </a:rPr>
              <a:t>D</a:t>
            </a:r>
            <a:r>
              <a:rPr lang="it-IT" dirty="0" smtClean="0">
                <a:solidFill>
                  <a:srgbClr val="FF0000"/>
                </a:solidFill>
              </a:rPr>
              <a:t>) o @(</a:t>
            </a:r>
            <a:r>
              <a:rPr lang="it-IT" i="1" dirty="0" smtClean="0">
                <a:solidFill>
                  <a:srgbClr val="FF0000"/>
                </a:solidFill>
              </a:rPr>
              <a:t>t</a:t>
            </a:r>
            <a:r>
              <a:rPr lang="it-IT" dirty="0" smtClean="0">
                <a:solidFill>
                  <a:srgbClr val="FF0000"/>
                </a:solidFill>
              </a:rPr>
              <a:t>,</a:t>
            </a:r>
            <a:r>
              <a:rPr lang="it-IT" dirty="0" err="1" smtClean="0">
                <a:solidFill>
                  <a:srgbClr val="FF0000"/>
                </a:solidFill>
              </a:rPr>
              <a:t>~</a:t>
            </a:r>
            <a:r>
              <a:rPr lang="it-IT" i="1" dirty="0" err="1" smtClean="0">
                <a:solidFill>
                  <a:srgbClr val="FF0000"/>
                </a:solidFill>
              </a:rPr>
              <a:t>D</a:t>
            </a:r>
            <a:r>
              <a:rPr lang="it-IT" dirty="0" smtClean="0">
                <a:solidFill>
                  <a:srgbClr val="FF0000"/>
                </a:solidFill>
              </a:rPr>
              <a:t>))</a:t>
            </a:r>
            <a:r>
              <a:rPr lang="it-IT" dirty="0" smtClean="0"/>
              <a:t> .</a:t>
            </a:r>
          </a:p>
          <a:p>
            <a:r>
              <a:rPr lang="it-IT" dirty="0" smtClean="0"/>
              <a:t>Si noti però che nel secondo caso le proposizioni datate neutre , anche se </a:t>
            </a:r>
            <a:r>
              <a:rPr lang="it-IT" dirty="0" err="1" smtClean="0"/>
              <a:t>tensionali</a:t>
            </a:r>
            <a:r>
              <a:rPr lang="it-IT" dirty="0" smtClean="0"/>
              <a:t> e quindi in linea di principio soggette al cambiamento </a:t>
            </a:r>
            <a:r>
              <a:rPr lang="it-IT" dirty="0" err="1" smtClean="0"/>
              <a:t>aletico</a:t>
            </a:r>
            <a:r>
              <a:rPr lang="it-IT" dirty="0" smtClean="0"/>
              <a:t>, </a:t>
            </a:r>
            <a:r>
              <a:rPr lang="it-IT" sz="2200" dirty="0" err="1" smtClean="0"/>
              <a:t>DI</a:t>
            </a:r>
            <a:r>
              <a:rPr lang="it-IT" sz="2200" dirty="0" smtClean="0"/>
              <a:t> FATTO </a:t>
            </a:r>
            <a:r>
              <a:rPr lang="it-IT" dirty="0" smtClean="0"/>
              <a:t>non cambiamo valore di verità nel tempo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Passato chiuso e Futuro aperto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il passato è CHIUSO: se t è passato, ogni </a:t>
            </a:r>
            <a:r>
              <a:rPr lang="it-IT" dirty="0" err="1" smtClean="0"/>
              <a:t>prop</a:t>
            </a:r>
            <a:r>
              <a:rPr lang="it-IT" dirty="0" smtClean="0"/>
              <a:t>. Datata neutra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 ha un valore di verità immutabile </a:t>
            </a:r>
          </a:p>
          <a:p>
            <a:r>
              <a:rPr lang="it-IT" dirty="0" smtClean="0"/>
              <a:t>Il futuro è aperto:  almeno qualche proposizione datata neutra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 è </a:t>
            </a:r>
            <a:r>
              <a:rPr lang="it-IT" i="1" dirty="0" smtClean="0"/>
              <a:t>indeterminata </a:t>
            </a:r>
            <a:r>
              <a:rPr lang="it-IT" dirty="0" smtClean="0"/>
              <a:t>in un certo momento precedente a t, ma, essendo soggetta a cambiamento </a:t>
            </a:r>
            <a:r>
              <a:rPr lang="it-IT" dirty="0" err="1" smtClean="0"/>
              <a:t>aletico</a:t>
            </a:r>
            <a:r>
              <a:rPr lang="it-IT" dirty="0" smtClean="0"/>
              <a:t>, diventa non indeterminata e vera o falsa  ( a seconda dei casi) nel  momento 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Opzione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una proposizione datata neutra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 è </a:t>
            </a:r>
            <a:r>
              <a:rPr lang="it-IT" i="1" dirty="0" smtClean="0"/>
              <a:t>indeterminata</a:t>
            </a:r>
            <a:r>
              <a:rPr lang="it-IT" dirty="0" smtClean="0"/>
              <a:t> nel momento </a:t>
            </a:r>
            <a:r>
              <a:rPr lang="it-IT" i="1" dirty="0" err="1" smtClean="0"/>
              <a:t>t*</a:t>
            </a:r>
            <a:r>
              <a:rPr lang="it-IT" i="1" dirty="0" smtClean="0"/>
              <a:t> </a:t>
            </a:r>
            <a:r>
              <a:rPr lang="it-IT" dirty="0" smtClean="0"/>
              <a:t>(precedente a </a:t>
            </a:r>
            <a:r>
              <a:rPr lang="it-IT" i="1" dirty="0" smtClean="0"/>
              <a:t>t</a:t>
            </a:r>
            <a:r>
              <a:rPr lang="it-IT" dirty="0" smtClean="0"/>
              <a:t>) perché non ha in </a:t>
            </a:r>
            <a:r>
              <a:rPr lang="it-IT" i="1" dirty="0" smtClean="0"/>
              <a:t>t</a:t>
            </a:r>
            <a:r>
              <a:rPr lang="it-IT" dirty="0" smtClean="0"/>
              <a:t> né il valore V, né il valore F, bensì un terzo valore di verità, ossia l’</a:t>
            </a:r>
            <a:r>
              <a:rPr lang="it-IT" i="1" dirty="0" smtClean="0"/>
              <a:t>indeterminato</a:t>
            </a:r>
            <a:r>
              <a:rPr lang="it-IT" dirty="0" smtClean="0"/>
              <a:t> (I)</a:t>
            </a:r>
          </a:p>
          <a:p>
            <a:r>
              <a:rPr lang="it-IT" dirty="0" smtClean="0"/>
              <a:t>Assumendo il cambiamento </a:t>
            </a:r>
            <a:r>
              <a:rPr lang="it-IT" dirty="0" err="1" smtClean="0"/>
              <a:t>aletico</a:t>
            </a:r>
            <a:r>
              <a:rPr lang="it-IT" dirty="0" smtClean="0"/>
              <a:t>, una proposizione da I può passare a V</a:t>
            </a:r>
          </a:p>
          <a:p>
            <a:r>
              <a:rPr lang="it-IT" dirty="0" smtClean="0"/>
              <a:t>prospettiva difesa da Jan </a:t>
            </a:r>
            <a:r>
              <a:rPr lang="it-IT" dirty="0" err="1" smtClean="0"/>
              <a:t>Łukasiewicz</a:t>
            </a:r>
            <a:r>
              <a:rPr lang="it-IT" dirty="0" smtClean="0"/>
              <a:t>  (1878-1956)</a:t>
            </a:r>
          </a:p>
          <a:p>
            <a:r>
              <a:rPr lang="it-IT" dirty="0" smtClean="0"/>
              <a:t>Comporta il sacrificio della bivalenza e ANCHE del terzo escluso (le due cose sono difficilmente separabili).</a:t>
            </a:r>
          </a:p>
        </p:txBody>
      </p:sp>
      <p:pic>
        <p:nvPicPr>
          <p:cNvPr id="1026" name="Picture 2" descr="C:\Users\Ruggero\Desktop\FRANCESCO\Lukasiewicz__122x1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214290"/>
            <a:ext cx="1549400" cy="176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Opzione 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con cui salviamo bivalenza e terzo escluso</a:t>
            </a:r>
          </a:p>
          <a:p>
            <a:r>
              <a:rPr lang="it-IT" dirty="0" smtClean="0"/>
              <a:t>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 è </a:t>
            </a:r>
            <a:r>
              <a:rPr lang="it-IT" i="1" dirty="0" smtClean="0"/>
              <a:t>indeterminata</a:t>
            </a:r>
            <a:r>
              <a:rPr lang="it-IT" dirty="0" smtClean="0"/>
              <a:t> nel momento </a:t>
            </a:r>
            <a:r>
              <a:rPr lang="it-IT" i="1" dirty="0" err="1" smtClean="0"/>
              <a:t>t*</a:t>
            </a:r>
            <a:r>
              <a:rPr lang="it-IT" dirty="0" smtClean="0"/>
              <a:t>,</a:t>
            </a:r>
            <a:r>
              <a:rPr lang="it-IT" i="1" dirty="0" smtClean="0"/>
              <a:t> </a:t>
            </a:r>
            <a:r>
              <a:rPr lang="it-IT" dirty="0" smtClean="0"/>
              <a:t>perché sia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), che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dirty="0" err="1" smtClean="0"/>
              <a:t>~</a:t>
            </a:r>
            <a:r>
              <a:rPr lang="it-IT" i="1" dirty="0" err="1" smtClean="0"/>
              <a:t>D</a:t>
            </a:r>
            <a:r>
              <a:rPr lang="it-IT" dirty="0" smtClean="0"/>
              <a:t>) hanno il valore F nel momento </a:t>
            </a:r>
            <a:r>
              <a:rPr lang="it-IT" i="1" dirty="0" err="1" smtClean="0"/>
              <a:t>t*</a:t>
            </a:r>
            <a:r>
              <a:rPr lang="it-IT" i="1" dirty="0" smtClean="0"/>
              <a:t> </a:t>
            </a:r>
            <a:r>
              <a:rPr lang="it-IT" dirty="0" smtClean="0"/>
              <a:t>(non essendovi né un fatto che rende vera l’una, né un fatto che rende vera l’altra)</a:t>
            </a:r>
            <a:endParaRPr lang="it-IT" i="1" dirty="0" smtClean="0"/>
          </a:p>
          <a:p>
            <a:r>
              <a:rPr lang="it-IT" i="1" dirty="0" smtClean="0"/>
              <a:t>NB</a:t>
            </a:r>
            <a:r>
              <a:rPr lang="it-IT" dirty="0" smtClean="0"/>
              <a:t>: la falsità di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 implica la verità di ~@(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), che è quindi non equivalente a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dirty="0" err="1" smtClean="0"/>
              <a:t>~</a:t>
            </a:r>
            <a:r>
              <a:rPr lang="it-IT" i="1" dirty="0" err="1" smtClean="0"/>
              <a:t>D</a:t>
            </a:r>
            <a:r>
              <a:rPr lang="it-IT" dirty="0" smtClean="0"/>
              <a:t>)</a:t>
            </a:r>
          </a:p>
          <a:p>
            <a:r>
              <a:rPr lang="it-IT" dirty="0" smtClean="0"/>
              <a:t>Si tollera ~@(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  &amp; ~@(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dirty="0" err="1" smtClean="0"/>
              <a:t>~</a:t>
            </a:r>
            <a:r>
              <a:rPr lang="it-IT" i="1" dirty="0" err="1" smtClean="0"/>
              <a:t>D</a:t>
            </a:r>
            <a:r>
              <a:rPr lang="it-IT" dirty="0" smtClean="0"/>
              <a:t>) e quindi ~(@(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  v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dirty="0" err="1" smtClean="0"/>
              <a:t>~</a:t>
            </a:r>
            <a:r>
              <a:rPr lang="it-IT" i="1" dirty="0" err="1" smtClean="0"/>
              <a:t>D</a:t>
            </a:r>
            <a:r>
              <a:rPr lang="it-IT" dirty="0" smtClean="0"/>
              <a:t>) ). Ma questo non è negare il terzo escluso</a:t>
            </a:r>
          </a:p>
          <a:p>
            <a:r>
              <a:rPr lang="it-IT" dirty="0" smtClean="0"/>
              <a:t>Si accetta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 v ~@(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</a:t>
            </a:r>
          </a:p>
          <a:p>
            <a:r>
              <a:rPr lang="it-IT" dirty="0" smtClean="0"/>
              <a:t>Si può anche accettare 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 v </a:t>
            </a:r>
            <a:r>
              <a:rPr lang="it-IT" dirty="0" err="1" smtClean="0"/>
              <a:t>~</a:t>
            </a:r>
            <a:r>
              <a:rPr lang="it-IT" i="1" dirty="0" err="1" smtClean="0"/>
              <a:t>D</a:t>
            </a:r>
            <a:r>
              <a:rPr lang="it-IT" dirty="0" smtClean="0"/>
              <a:t>)</a:t>
            </a:r>
          </a:p>
          <a:p>
            <a:r>
              <a:rPr lang="it-IT" dirty="0" smtClean="0"/>
              <a:t>Assumendo il cambiamento </a:t>
            </a:r>
            <a:r>
              <a:rPr lang="it-IT" dirty="0" err="1" smtClean="0"/>
              <a:t>aletico</a:t>
            </a:r>
            <a:r>
              <a:rPr lang="it-IT" dirty="0" smtClean="0"/>
              <a:t>, una proposizione indeterminata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 può diventare determinata. Per es., se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i="1" dirty="0" smtClean="0"/>
              <a:t>D</a:t>
            </a:r>
            <a:r>
              <a:rPr lang="it-IT" dirty="0" smtClean="0"/>
              <a:t>) diventa vera, oppure se @(</a:t>
            </a:r>
            <a:r>
              <a:rPr lang="it-IT" i="1" dirty="0" smtClean="0"/>
              <a:t>t</a:t>
            </a:r>
            <a:r>
              <a:rPr lang="it-IT" dirty="0" smtClean="0"/>
              <a:t>, </a:t>
            </a:r>
            <a:r>
              <a:rPr lang="it-IT" dirty="0" err="1" smtClean="0"/>
              <a:t>~</a:t>
            </a:r>
            <a:r>
              <a:rPr lang="it-IT" i="1" dirty="0" err="1" smtClean="0"/>
              <a:t>D</a:t>
            </a:r>
            <a:r>
              <a:rPr lang="it-IT" dirty="0" smtClean="0"/>
              <a:t>) diventa vera 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(T)	Garibaldi e Vittorio Emanuele II si incontrano a Teano;</a:t>
            </a:r>
          </a:p>
          <a:p>
            <a:r>
              <a:rPr lang="it-IT" dirty="0" smtClean="0"/>
              <a:t>(</a:t>
            </a:r>
            <a:r>
              <a:rPr lang="it-IT" dirty="0" err="1" smtClean="0"/>
              <a:t>~T</a:t>
            </a:r>
            <a:r>
              <a:rPr lang="it-IT" dirty="0" smtClean="0"/>
              <a:t>)	Garibaldi e Vittorio Emanuele II non si incontrano a Teano;</a:t>
            </a:r>
          </a:p>
          <a:p>
            <a:r>
              <a:rPr lang="it-IT" dirty="0" smtClean="0"/>
              <a:t>(2T)	Garibaldi e Vittorio Emanuele II si incontrano a Teano il 26 Ottobre 1860 alle ore 8,30;</a:t>
            </a:r>
          </a:p>
          <a:p>
            <a:r>
              <a:rPr lang="it-IT" dirty="0" smtClean="0"/>
              <a:t>(2~T)	il 26 Ottobre 1860 alle ore 8,30 accade che Garibaldi e Vittorio Emanuele II non si incontrano a Teano.</a:t>
            </a:r>
          </a:p>
          <a:p>
            <a:r>
              <a:rPr lang="it-IT" dirty="0" smtClean="0"/>
              <a:t>(~2T)	non si dà il caso che Garibaldi e Vittorio Emanuele II si incontrano a Teano il 26 Ottobre 1860 alle ore 8,30.</a:t>
            </a:r>
          </a:p>
          <a:p>
            <a:r>
              <a:rPr lang="it-IT" dirty="0" smtClean="0"/>
              <a:t>APRIRE FILE WORD E GUARDARE INSIEME TABELLA </a:t>
            </a:r>
            <a:r>
              <a:rPr lang="it-IT" dirty="0" err="1" smtClean="0"/>
              <a:t>DI</a:t>
            </a:r>
            <a:r>
              <a:rPr lang="it-IT" dirty="0" smtClean="0"/>
              <a:t> P. 85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Fil </a:t>
            </a:r>
            <a:r>
              <a:rPr lang="it-IT" dirty="0" err="1" smtClean="0"/>
              <a:t>Ling</a:t>
            </a:r>
            <a:r>
              <a:rPr lang="it-IT" dirty="0" smtClean="0"/>
              <a:t> 12-13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23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Tiriamo le somme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teoria A, PURCHE’ NON ETERNALISTA E NON DETERMINISTA, può accettare la tesi del futuro aperto, in sintonia con il </a:t>
            </a:r>
            <a:r>
              <a:rPr lang="it-IT" smtClean="0"/>
              <a:t>senso comune</a:t>
            </a:r>
            <a:endParaRPr lang="it-IT" dirty="0" smtClean="0"/>
          </a:p>
          <a:p>
            <a:r>
              <a:rPr lang="it-IT" dirty="0" smtClean="0"/>
              <a:t>E può farlo senza sacrificare terzo escluso e bivalenza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teoria B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non esiste una </a:t>
            </a:r>
            <a:r>
              <a:rPr lang="it-IT" dirty="0" err="1" smtClean="0"/>
              <a:t>presentezza</a:t>
            </a:r>
            <a:r>
              <a:rPr lang="it-IT" dirty="0" smtClean="0"/>
              <a:t> oggettiva di cui certi elementi temporali, un momento e gli eventi in esso collocati, godono a discapito di altri</a:t>
            </a:r>
          </a:p>
          <a:p>
            <a:r>
              <a:rPr lang="it-IT" dirty="0" smtClean="0"/>
              <a:t>accetta l’</a:t>
            </a:r>
            <a:r>
              <a:rPr lang="it-IT" dirty="0" err="1" smtClean="0"/>
              <a:t>atensionalismo</a:t>
            </a:r>
            <a:r>
              <a:rPr lang="it-IT" dirty="0" smtClean="0"/>
              <a:t> ontologico, motivo per il quale è spesso chiamata teoria </a:t>
            </a:r>
            <a:r>
              <a:rPr lang="it-IT" i="1" dirty="0" err="1" smtClean="0"/>
              <a:t>atensionale</a:t>
            </a:r>
            <a:r>
              <a:rPr lang="it-IT" dirty="0" smtClean="0"/>
              <a:t> del tempo</a:t>
            </a:r>
          </a:p>
          <a:p>
            <a:r>
              <a:rPr lang="it-IT" dirty="0" smtClean="0"/>
              <a:t>La vecchia teoria B accetta l'</a:t>
            </a:r>
            <a:r>
              <a:rPr lang="it-IT" dirty="0" err="1" smtClean="0"/>
              <a:t>atensionalismo</a:t>
            </a:r>
            <a:r>
              <a:rPr lang="it-IT" dirty="0" smtClean="0"/>
              <a:t> semantico</a:t>
            </a:r>
          </a:p>
          <a:p>
            <a:r>
              <a:rPr lang="it-IT" dirty="0" smtClean="0"/>
              <a:t>ammette fatti </a:t>
            </a:r>
            <a:r>
              <a:rPr lang="it-IT" dirty="0" err="1" smtClean="0"/>
              <a:t>B-relazionali</a:t>
            </a:r>
            <a:r>
              <a:rPr lang="it-IT" dirty="0" smtClean="0"/>
              <a:t> </a:t>
            </a:r>
            <a:r>
              <a:rPr lang="it-IT" dirty="0" err="1" smtClean="0"/>
              <a:t>atensionali</a:t>
            </a:r>
            <a:endParaRPr lang="it-IT" dirty="0" smtClean="0"/>
          </a:p>
          <a:p>
            <a:r>
              <a:rPr lang="it-IT" dirty="0" smtClean="0"/>
              <a:t>“spazializza” il tempo</a:t>
            </a:r>
          </a:p>
          <a:p>
            <a:r>
              <a:rPr lang="it-IT" dirty="0" smtClean="0"/>
              <a:t>nega il cambiamento </a:t>
            </a:r>
            <a:r>
              <a:rPr lang="it-IT" dirty="0" err="1" smtClean="0"/>
              <a:t>tensionale</a:t>
            </a:r>
            <a:r>
              <a:rPr lang="it-IT" dirty="0" smtClean="0"/>
              <a:t>, ed è perciò spesso chiamata teoria </a:t>
            </a:r>
            <a:r>
              <a:rPr lang="it-IT" i="1" dirty="0" smtClean="0"/>
              <a:t>statica </a:t>
            </a:r>
            <a:r>
              <a:rPr lang="it-IT" dirty="0" smtClean="0"/>
              <a:t>del tempo</a:t>
            </a:r>
          </a:p>
          <a:p>
            <a:r>
              <a:rPr lang="it-IT" dirty="0" smtClean="0"/>
              <a:t>implica l’</a:t>
            </a:r>
            <a:r>
              <a:rPr lang="it-IT" i="1" dirty="0" err="1" smtClean="0"/>
              <a:t>eternalismo</a:t>
            </a:r>
            <a:endParaRPr lang="it-IT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Fil </a:t>
            </a:r>
            <a:r>
              <a:rPr lang="it-IT" dirty="0" err="1" smtClean="0"/>
              <a:t>Ling</a:t>
            </a:r>
            <a:r>
              <a:rPr lang="it-IT" dirty="0" smtClean="0"/>
              <a:t> 12-13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24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Sostenitori della teoria B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Molti altri illustri filosofi l’hanno sostenuta nel secolo scorso, per esempio </a:t>
            </a:r>
            <a:r>
              <a:rPr lang="it-IT" dirty="0" err="1" smtClean="0"/>
              <a:t>Bergmann</a:t>
            </a:r>
            <a:r>
              <a:rPr lang="it-IT" dirty="0" smtClean="0"/>
              <a:t> (1960, pp. pp. 237-38), Broad (1921), </a:t>
            </a:r>
            <a:r>
              <a:rPr lang="it-IT" dirty="0" err="1" smtClean="0"/>
              <a:t>Goodman</a:t>
            </a:r>
            <a:r>
              <a:rPr lang="it-IT" dirty="0" smtClean="0"/>
              <a:t> (1951, CAP. 11), Quine (1960, PAR. 36), Reichenbach (1947, PAR.  50-51).</a:t>
            </a:r>
          </a:p>
          <a:p>
            <a:r>
              <a:rPr lang="it-IT" dirty="0" smtClean="0"/>
              <a:t>Tra i moltissimi i filosofi attualmente schierati a favore della teoria B, troviamo, per esempio, Dorato (1997), Le </a:t>
            </a:r>
            <a:r>
              <a:rPr lang="it-IT" dirty="0" err="1" smtClean="0"/>
              <a:t>Poidevin</a:t>
            </a:r>
            <a:r>
              <a:rPr lang="it-IT" dirty="0" smtClean="0"/>
              <a:t> (1991),Oaklander (2004)</a:t>
            </a:r>
          </a:p>
          <a:p>
            <a:r>
              <a:rPr lang="it-IT" dirty="0" smtClean="0"/>
              <a:t>and Mellor (1981, 1998) ....</a:t>
            </a:r>
            <a:endParaRPr lang="it-IT" dirty="0"/>
          </a:p>
        </p:txBody>
      </p:sp>
      <p:pic>
        <p:nvPicPr>
          <p:cNvPr id="4" name="Immagine 3" descr="http://t3.gstatic.com/images?q=tbn:ANd9GcQh3M8ZMinR8H58R8WRhmvhOQSFt277BArywGuYET5H1W45Tv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6672"/>
            <a:ext cx="129614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SUDDENLY LAST SUMMER </a:t>
            </a:r>
            <a:r>
              <a:rPr lang="en-US" i="1" dirty="0" smtClean="0"/>
              <a:t>(as Dr </a:t>
            </a:r>
            <a:r>
              <a:rPr lang="en-US" i="1" dirty="0" err="1" smtClean="0"/>
              <a:t>Cukrowicz</a:t>
            </a:r>
            <a:r>
              <a:rPr lang="en-US" i="1" dirty="0" smtClean="0"/>
              <a:t>)</a:t>
            </a:r>
            <a:endParaRPr lang="it-IT" dirty="0"/>
          </a:p>
        </p:txBody>
      </p:sp>
      <p:pic>
        <p:nvPicPr>
          <p:cNvPr id="1026" name="Picture 2" descr="C:\Users\utente\Desktop\hm_s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060848"/>
            <a:ext cx="4554674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Argomenti per la teoria B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Come sostenerla a dispetto del principio del credito iniziale?</a:t>
            </a:r>
          </a:p>
          <a:p>
            <a:r>
              <a:rPr lang="it-IT" dirty="0" smtClean="0"/>
              <a:t>Uso dell'argomento di </a:t>
            </a:r>
            <a:r>
              <a:rPr lang="it-IT" dirty="0" err="1" smtClean="0"/>
              <a:t>McTaggart</a:t>
            </a:r>
            <a:r>
              <a:rPr lang="it-IT" dirty="0" smtClean="0"/>
              <a:t>: rinnegando le </a:t>
            </a:r>
            <a:r>
              <a:rPr lang="it-IT" dirty="0" err="1" smtClean="0"/>
              <a:t>A-proprietà</a:t>
            </a:r>
            <a:r>
              <a:rPr lang="it-IT" dirty="0" smtClean="0"/>
              <a:t>, non c'è il problema della loro incompatibilità</a:t>
            </a:r>
          </a:p>
          <a:p>
            <a:r>
              <a:rPr lang="it-IT" dirty="0" smtClean="0"/>
              <a:t>A che velocità scorre il tempo?</a:t>
            </a:r>
          </a:p>
          <a:p>
            <a:r>
              <a:rPr lang="it-IT" dirty="0" smtClean="0"/>
              <a:t>Teoria della relatività (ci torneremo)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vecchia teoria B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err="1" smtClean="0"/>
              <a:t>Atensionalismo</a:t>
            </a:r>
            <a:r>
              <a:rPr lang="it-IT" dirty="0" smtClean="0"/>
              <a:t> semantico. Perché accettarlo. Sembra presupposta l'idea che il linguaggio rispecchia la realtà in modo molto diretto</a:t>
            </a:r>
          </a:p>
          <a:p>
            <a:r>
              <a:rPr lang="it-IT" dirty="0" smtClean="0"/>
              <a:t>(1)	Elisabetta II è seduta sul trono;</a:t>
            </a:r>
          </a:p>
          <a:p>
            <a:r>
              <a:rPr lang="it-IT" dirty="0" smtClean="0"/>
              <a:t>(2)	Elisabetta II è stata seduta sul trono; </a:t>
            </a:r>
          </a:p>
          <a:p>
            <a:r>
              <a:rPr lang="it-IT" dirty="0" smtClean="0"/>
              <a:t>(3)	Elisabetta II sarà seduta sul trono.</a:t>
            </a:r>
          </a:p>
          <a:p>
            <a:r>
              <a:rPr lang="it-IT" dirty="0" smtClean="0"/>
              <a:t>L’ipotetico teorico A potrebbe così argomentare per arrivare al </a:t>
            </a:r>
            <a:r>
              <a:rPr lang="it-IT" dirty="0" err="1" smtClean="0"/>
              <a:t>tensionalismo</a:t>
            </a:r>
            <a:r>
              <a:rPr lang="it-IT" dirty="0" smtClean="0"/>
              <a:t> ontologico a partire da quello semantico: se l’enunciato (1) è vero </a:t>
            </a:r>
            <a:r>
              <a:rPr lang="it-IT" i="1" dirty="0" smtClean="0"/>
              <a:t>ora</a:t>
            </a:r>
            <a:r>
              <a:rPr lang="it-IT" dirty="0" smtClean="0"/>
              <a:t>, ma sarà falso in seguito, questo è perché ha come fattore di verità non soltanto l’evento effettivo che è l’esser seduta sul trono di Elisabetta II, che chiamiamo in breve </a:t>
            </a:r>
            <a:r>
              <a:rPr lang="it-IT" i="1" dirty="0" smtClean="0"/>
              <a:t>e</a:t>
            </a:r>
            <a:r>
              <a:rPr lang="it-IT" dirty="0" smtClean="0"/>
              <a:t>, ma anche l’evento effettivo </a:t>
            </a:r>
            <a:r>
              <a:rPr lang="it-IT" dirty="0" err="1" smtClean="0"/>
              <a:t>tensionale</a:t>
            </a:r>
            <a:r>
              <a:rPr lang="it-IT" dirty="0" smtClean="0"/>
              <a:t> {</a:t>
            </a:r>
            <a:r>
              <a:rPr lang="it-IT" i="1" dirty="0" smtClean="0"/>
              <a:t>e </a:t>
            </a:r>
            <a:r>
              <a:rPr lang="it-IT" dirty="0" smtClean="0"/>
              <a:t>è presente}; se poi è vera (2), questo è perché vi è invece l’evento </a:t>
            </a:r>
            <a:r>
              <a:rPr lang="it-IT" dirty="0" err="1" smtClean="0"/>
              <a:t>tensionale</a:t>
            </a:r>
            <a:r>
              <a:rPr lang="it-IT" dirty="0" smtClean="0"/>
              <a:t> {</a:t>
            </a:r>
            <a:r>
              <a:rPr lang="it-IT" i="1" dirty="0" smtClean="0"/>
              <a:t>e </a:t>
            </a:r>
            <a:r>
              <a:rPr lang="it-IT" dirty="0" smtClean="0"/>
              <a:t>è passato} a fungere da fattore di verità; se infine è vera (3), questo è perché {</a:t>
            </a:r>
            <a:r>
              <a:rPr lang="it-IT" i="1" dirty="0" smtClean="0"/>
              <a:t>e </a:t>
            </a:r>
            <a:r>
              <a:rPr lang="it-IT" dirty="0" smtClean="0"/>
              <a:t>è futuro} funge da fattore di verità.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Approccio della data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Frege (1918), Russell (1906), </a:t>
            </a:r>
            <a:r>
              <a:rPr lang="it-IT" dirty="0" err="1" smtClean="0"/>
              <a:t>Goodman</a:t>
            </a:r>
            <a:r>
              <a:rPr lang="it-IT" dirty="0" smtClean="0"/>
              <a:t> (1951) e Quine (1960)</a:t>
            </a:r>
          </a:p>
          <a:p>
            <a:r>
              <a:rPr lang="it-IT" dirty="0" smtClean="0"/>
              <a:t>(2)	Elisabetta II è stata seduta sul trono (proferito il 2 Luglio 2010 a mezzogiorno)</a:t>
            </a:r>
          </a:p>
          <a:p>
            <a:r>
              <a:rPr lang="it-IT" dirty="0" smtClean="0"/>
              <a:t>(2a) Elisabetta II è seduta sul trono in un momento che </a:t>
            </a:r>
            <a:r>
              <a:rPr lang="it-IT" dirty="0" err="1" smtClean="0"/>
              <a:t>precede</a:t>
            </a:r>
            <a:r>
              <a:rPr lang="it-IT" baseline="-25000" dirty="0" err="1" smtClean="0"/>
              <a:t>a</a:t>
            </a:r>
            <a:r>
              <a:rPr lang="it-IT" dirty="0" smtClean="0"/>
              <a:t> il 2 Luglio 2010 a mezzogiorno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Fil </a:t>
            </a:r>
            <a:r>
              <a:rPr lang="it-IT" dirty="0" err="1" smtClean="0"/>
              <a:t>Ling</a:t>
            </a:r>
            <a:r>
              <a:rPr lang="it-IT" dirty="0" smtClean="0"/>
              <a:t> 12-13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25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Approccio </a:t>
            </a:r>
            <a:r>
              <a:rPr lang="it-IT" dirty="0" err="1" smtClean="0"/>
              <a:t>token-riflessivo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attribuito a Russell in </a:t>
            </a:r>
            <a:r>
              <a:rPr lang="it-IT" dirty="0" err="1" smtClean="0"/>
              <a:t>McTaggart</a:t>
            </a:r>
            <a:r>
              <a:rPr lang="it-IT" dirty="0" smtClean="0"/>
              <a:t> (1927), Reichenbach (1947)</a:t>
            </a:r>
          </a:p>
          <a:p>
            <a:r>
              <a:rPr lang="it-IT" dirty="0" smtClean="0"/>
              <a:t>(2)	Elisabetta II è stata seduta sul trono (proferito il 2 Luglio 2010 a mezzogiorno)</a:t>
            </a:r>
          </a:p>
          <a:p>
            <a:r>
              <a:rPr lang="it-IT" dirty="0" smtClean="0"/>
              <a:t>(2a) l’essere seduta sul trono di Elisabetta II precede il proferimento di </a:t>
            </a:r>
            <a:r>
              <a:rPr lang="it-IT" i="1" dirty="0" smtClean="0"/>
              <a:t>e</a:t>
            </a:r>
            <a:r>
              <a:rPr lang="it-IT" dirty="0" smtClean="0"/>
              <a:t>.</a:t>
            </a:r>
          </a:p>
          <a:p>
            <a:r>
              <a:rPr lang="it-IT" dirty="0" smtClean="0"/>
              <a:t>(2a') l’essere seduta sul trono di Elisabetta II precede il proferimento di </a:t>
            </a:r>
            <a:r>
              <a:rPr lang="it-IT" i="1" dirty="0" smtClean="0"/>
              <a:t>questo enunciato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Approccio psicologico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Russell in vari scritti (per esempio, 1915)</a:t>
            </a:r>
          </a:p>
          <a:p>
            <a:r>
              <a:rPr lang="it-IT" dirty="0" smtClean="0"/>
              <a:t>(2)	Elisabetta II è stata seduta sul trono (proferito il 2 Luglio 2010 a mezzogiorno)</a:t>
            </a:r>
          </a:p>
          <a:p>
            <a:r>
              <a:rPr lang="it-IT" dirty="0" smtClean="0"/>
              <a:t>(2a) l’essere seduta sul trono di Elisabetta II precede l'occorrenza del dato sensoriale </a:t>
            </a:r>
            <a:r>
              <a:rPr lang="it-IT" i="1" dirty="0" smtClean="0"/>
              <a:t>d</a:t>
            </a:r>
          </a:p>
          <a:p>
            <a:r>
              <a:rPr lang="it-IT" dirty="0" smtClean="0"/>
              <a:t>significato del parlante </a:t>
            </a:r>
            <a:r>
              <a:rPr lang="it-IT" dirty="0" smtClean="0">
                <a:sym typeface="Symbol"/>
              </a:rPr>
              <a:t></a:t>
            </a:r>
            <a:r>
              <a:rPr lang="it-IT" dirty="0" smtClean="0"/>
              <a:t> significato dell'ascoltatore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problema del valore cognitivo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Gale (1962)</a:t>
            </a:r>
          </a:p>
          <a:p>
            <a:r>
              <a:rPr lang="it-IT" dirty="0" smtClean="0"/>
              <a:t>(1)	il nemico è in vista.</a:t>
            </a:r>
          </a:p>
          <a:p>
            <a:r>
              <a:rPr lang="it-IT" dirty="0" smtClean="0"/>
              <a:t>(1a)  il nemico è in vista il 23 Luglio 2011 alle 23,30</a:t>
            </a:r>
          </a:p>
          <a:p>
            <a:r>
              <a:rPr lang="it-IT" dirty="0" smtClean="0"/>
              <a:t>la proposizione espressa da (1a) non ha lo stesso valore cognitivo di quella espressa da (1) e non si può quindi affermare che i due enunciati esprimono la stessa proposizione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nuova teoria B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Ci sono proposizioni </a:t>
            </a:r>
            <a:r>
              <a:rPr lang="it-IT" dirty="0" err="1" smtClean="0"/>
              <a:t>tensionali</a:t>
            </a:r>
            <a:r>
              <a:rPr lang="it-IT" dirty="0" smtClean="0"/>
              <a:t> (per es. [il nemico </a:t>
            </a:r>
            <a:r>
              <a:rPr lang="it-IT" dirty="0" err="1" smtClean="0"/>
              <a:t>è</a:t>
            </a:r>
            <a:r>
              <a:rPr lang="it-IT" baseline="-25000" dirty="0" err="1" smtClean="0"/>
              <a:t>t</a:t>
            </a:r>
            <a:r>
              <a:rPr lang="it-IT" dirty="0" smtClean="0"/>
              <a:t> in vista]</a:t>
            </a:r>
          </a:p>
          <a:p>
            <a:r>
              <a:rPr lang="it-IT" dirty="0" smtClean="0"/>
              <a:t>Ma ciò non significa che ci sono anche fatti </a:t>
            </a:r>
            <a:r>
              <a:rPr lang="it-IT" dirty="0" err="1" smtClean="0"/>
              <a:t>tensionali</a:t>
            </a:r>
            <a:r>
              <a:rPr lang="it-IT" dirty="0" smtClean="0"/>
              <a:t> (</a:t>
            </a:r>
            <a:r>
              <a:rPr lang="it-IT" dirty="0" err="1" smtClean="0"/>
              <a:t>Amart</a:t>
            </a:r>
            <a:r>
              <a:rPr lang="it-IT" dirty="0" smtClean="0"/>
              <a:t> 1980, Mellor 1981, </a:t>
            </a:r>
            <a:r>
              <a:rPr lang="it-IT" dirty="0" err="1" smtClean="0"/>
              <a:t>Oakalander</a:t>
            </a:r>
            <a:r>
              <a:rPr lang="it-IT" dirty="0" smtClean="0"/>
              <a:t> 2004)</a:t>
            </a:r>
          </a:p>
          <a:p>
            <a:r>
              <a:rPr lang="it-IT" dirty="0" smtClean="0"/>
              <a:t>La sentinella ha una credenza vera se e solo se, nel momento in cui ce l'ha occorre il fatto (</a:t>
            </a:r>
            <a:r>
              <a:rPr lang="it-IT" dirty="0" err="1" smtClean="0"/>
              <a:t>atensionale</a:t>
            </a:r>
            <a:r>
              <a:rPr lang="it-IT" dirty="0" smtClean="0"/>
              <a:t>) che è l'essere in vista del nemico</a:t>
            </a:r>
          </a:p>
          <a:p>
            <a:r>
              <a:rPr lang="it-IT" dirty="0" smtClean="0"/>
              <a:t>Viene ammesso il cambiamento </a:t>
            </a:r>
            <a:r>
              <a:rPr lang="it-IT" dirty="0" err="1" smtClean="0"/>
              <a:t>aletico</a:t>
            </a:r>
            <a:r>
              <a:rPr lang="it-IT" dirty="0" smtClean="0"/>
              <a:t> per certe proposizioni (</a:t>
            </a:r>
            <a:r>
              <a:rPr lang="it-IT" dirty="0" smtClean="0">
                <a:solidFill>
                  <a:srgbClr val="FF0000"/>
                </a:solidFill>
              </a:rPr>
              <a:t>ma non per quelle datate neutre!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token-riflessività</a:t>
            </a:r>
            <a:r>
              <a:rPr lang="it-IT" dirty="0" smtClean="0"/>
              <a:t> e valore cognitivo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(1/</a:t>
            </a:r>
            <a:r>
              <a:rPr lang="it-IT" dirty="0" err="1" smtClean="0"/>
              <a:t>tr</a:t>
            </a:r>
            <a:r>
              <a:rPr lang="it-IT" dirty="0" smtClean="0"/>
              <a:t>)  l'essere in vista del nemico è simultaneo con questo enunciato</a:t>
            </a:r>
          </a:p>
          <a:p>
            <a:r>
              <a:rPr lang="it-IT" dirty="0" smtClean="0"/>
              <a:t>Ha il giusto valore cognitivo?</a:t>
            </a:r>
          </a:p>
          <a:p>
            <a:r>
              <a:rPr lang="it-IT" dirty="0" smtClean="0"/>
              <a:t>Altri problemi con la </a:t>
            </a:r>
            <a:r>
              <a:rPr lang="it-IT" dirty="0" err="1" smtClean="0"/>
              <a:t>token-riflessività</a:t>
            </a:r>
            <a:r>
              <a:rPr lang="it-IT" dirty="0" smtClean="0"/>
              <a:t>? (Q. Smith)</a:t>
            </a:r>
          </a:p>
          <a:p>
            <a:r>
              <a:rPr lang="it-IT" dirty="0" smtClean="0"/>
              <a:t>(a) Giovanni si sta sposando (per la prima volta)</a:t>
            </a:r>
          </a:p>
          <a:p>
            <a:pPr lvl="1">
              <a:buNone/>
            </a:pPr>
            <a:r>
              <a:rPr lang="it-IT" dirty="0" smtClean="0"/>
              <a:t>implica</a:t>
            </a:r>
          </a:p>
          <a:p>
            <a:r>
              <a:rPr lang="it-IT" dirty="0" smtClean="0"/>
              <a:t>(b) Giovanni sta cessando di essere scapolo</a:t>
            </a:r>
          </a:p>
          <a:p>
            <a:r>
              <a:rPr lang="it-IT" dirty="0" smtClean="0"/>
              <a:t>Ma se sono </a:t>
            </a:r>
            <a:r>
              <a:rPr lang="it-IT" dirty="0" err="1" smtClean="0"/>
              <a:t>token-riflessive</a:t>
            </a:r>
            <a:r>
              <a:rPr lang="it-IT" dirty="0" smtClean="0"/>
              <a:t>, (a) implica (b)?</a:t>
            </a: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Altri tipi di cambiamento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cambiamento </a:t>
            </a:r>
            <a:r>
              <a:rPr lang="it-IT" dirty="0" err="1" smtClean="0"/>
              <a:t>tensionale</a:t>
            </a:r>
            <a:r>
              <a:rPr lang="it-IT" dirty="0" smtClean="0"/>
              <a:t>: non c'è (abbiamo l'impressione che ci sia perché le nostre credenze </a:t>
            </a:r>
            <a:r>
              <a:rPr lang="it-IT" dirty="0" err="1" smtClean="0"/>
              <a:t>tensionali</a:t>
            </a:r>
            <a:r>
              <a:rPr lang="it-IT" dirty="0" smtClean="0"/>
              <a:t> cambiano in continuazione (Mellor))</a:t>
            </a:r>
          </a:p>
          <a:p>
            <a:r>
              <a:rPr lang="it-IT" dirty="0" smtClean="0"/>
              <a:t>cambiamento assoluto: solo in senso relativo, ossia venire all'essere nel momento t significa essere simultanei a t senza essere simultanei a momenti precedenti a t (Dorato)</a:t>
            </a:r>
          </a:p>
          <a:p>
            <a:r>
              <a:rPr lang="it-IT" dirty="0" smtClean="0"/>
              <a:t>cambiamento qualitativo: fasi temporali di oggetti.</a:t>
            </a:r>
          </a:p>
          <a:p>
            <a:pPr lvl="1"/>
            <a:r>
              <a:rPr lang="it-IT" dirty="0" smtClean="0"/>
              <a:t>La mela da acerba diventa matura nel senso che ha due "parti temporali", una acerba e l'altra matura (Quine 1960)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26 (7 Dicembre 2012)</a:t>
            </a:r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AVVISI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Domande d preparazione: le metterò in rete nel primo pomeriggio</a:t>
            </a:r>
          </a:p>
          <a:p>
            <a:r>
              <a:rPr lang="it-IT" dirty="0" smtClean="0"/>
              <a:t>Lezioni rimanenti:</a:t>
            </a:r>
          </a:p>
          <a:p>
            <a:pPr lvl="1"/>
            <a:r>
              <a:rPr lang="it-IT" dirty="0" smtClean="0"/>
              <a:t>Lunedì 10 Dicembre (2 ore)</a:t>
            </a:r>
          </a:p>
          <a:p>
            <a:pPr lvl="1"/>
            <a:r>
              <a:rPr lang="it-IT" dirty="0" smtClean="0"/>
              <a:t>Mercoledì 12 Dicembre (lezione di Achille Varzi)</a:t>
            </a:r>
          </a:p>
          <a:p>
            <a:pPr lvl="1"/>
            <a:r>
              <a:rPr lang="it-IT" dirty="0" smtClean="0"/>
              <a:t>Venerdì 14 Dicembre</a:t>
            </a:r>
          </a:p>
          <a:p>
            <a:pPr lvl="1"/>
            <a:r>
              <a:rPr lang="it-IT" dirty="0" smtClean="0"/>
              <a:t>Lunedì 17 Dicembre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Esame finale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Mercoledì 19 Dicembre, orario da decidere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Teoria B, Futuro chiuso e libero arbitrio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La tesi del futuro chiuso implica la negazione del liberto arbitrio? Dipende</a:t>
            </a:r>
          </a:p>
          <a:p>
            <a:r>
              <a:rPr lang="it-IT" dirty="0" smtClean="0"/>
              <a:t>Se si accetta l'essenzialità per il libero arbitrio del "avrebbe potuto fare diversamente", la risposta sembra essere: NO.  (in che senso Caino avrebbe potuto non uccidere Abele, se l'evento dell'uccisione c'era già (esiste </a:t>
            </a:r>
            <a:r>
              <a:rPr lang="it-IT" dirty="0" err="1" smtClean="0"/>
              <a:t>atemporalmente</a:t>
            </a:r>
            <a:r>
              <a:rPr lang="it-IT" dirty="0" smtClean="0"/>
              <a:t>) prima di </a:t>
            </a:r>
            <a:r>
              <a:rPr lang="it-IT" smtClean="0"/>
              <a:t>avvenire?)</a:t>
            </a:r>
            <a:endParaRPr lang="it-IT" dirty="0" smtClean="0"/>
          </a:p>
          <a:p>
            <a:r>
              <a:rPr lang="it-IT" dirty="0" smtClean="0"/>
              <a:t>Se si accetta il </a:t>
            </a:r>
            <a:r>
              <a:rPr lang="it-IT" dirty="0" err="1" smtClean="0"/>
              <a:t>compatibilismo</a:t>
            </a:r>
            <a:r>
              <a:rPr lang="it-IT" dirty="0" smtClean="0"/>
              <a:t>, la risposta è sì: Caino ha agito liberamente nel senso che l'uccisione è causata da una sua volizione, dal suo carattere, ecc.</a:t>
            </a:r>
          </a:p>
          <a:p>
            <a:r>
              <a:rPr lang="it-IT" dirty="0" smtClean="0"/>
              <a:t>Secondo il </a:t>
            </a:r>
            <a:r>
              <a:rPr lang="it-IT" dirty="0" err="1" smtClean="0"/>
              <a:t>compatibilismo</a:t>
            </a:r>
            <a:r>
              <a:rPr lang="it-IT" dirty="0" smtClean="0"/>
              <a:t>, il libero arbitrio è compatibile con il determinismo e con il fatalismo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vantaggi del </a:t>
            </a:r>
            <a:r>
              <a:rPr lang="it-IT" dirty="0" err="1" smtClean="0"/>
              <a:t>presentismo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risparmio ontologico</a:t>
            </a:r>
          </a:p>
          <a:p>
            <a:r>
              <a:rPr lang="it-IT" dirty="0" smtClean="0"/>
              <a:t>cambiamento qualitativo e </a:t>
            </a:r>
            <a:r>
              <a:rPr lang="it-IT" dirty="0" err="1" smtClean="0"/>
              <a:t>tridimensionalismo</a:t>
            </a:r>
            <a:endParaRPr lang="it-IT" dirty="0" smtClean="0"/>
          </a:p>
          <a:p>
            <a:r>
              <a:rPr lang="it-IT" dirty="0" smtClean="0"/>
              <a:t>divenire assoluto</a:t>
            </a:r>
          </a:p>
          <a:p>
            <a:r>
              <a:rPr lang="it-IT" dirty="0" smtClean="0"/>
              <a:t>Per fortuna è finita!</a:t>
            </a:r>
          </a:p>
          <a:p>
            <a:r>
              <a:rPr lang="it-IT" dirty="0" smtClean="0"/>
              <a:t>L'argomento di </a:t>
            </a:r>
            <a:r>
              <a:rPr lang="it-IT" dirty="0" err="1" smtClean="0"/>
              <a:t>Bourne</a:t>
            </a:r>
            <a:r>
              <a:rPr lang="it-IT" dirty="0" smtClean="0"/>
              <a:t>: So di essere nel presente, ma come faccio a saperlo se non è vero il </a:t>
            </a:r>
            <a:r>
              <a:rPr lang="it-IT" dirty="0" err="1" smtClean="0"/>
              <a:t>presentismo</a:t>
            </a:r>
            <a:r>
              <a:rPr lang="it-IT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1563</Words>
  <Application>Microsoft Office PowerPoint</Application>
  <PresentationFormat>Presentazione su schermo (4:3)</PresentationFormat>
  <Paragraphs>158</Paragraphs>
  <Slides>29</Slides>
  <Notes>29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0" baseType="lpstr">
      <vt:lpstr>Tema di Office</vt:lpstr>
      <vt:lpstr>Fil Ling 12-13</vt:lpstr>
      <vt:lpstr>Diapositiva 2</vt:lpstr>
      <vt:lpstr>avvisi</vt:lpstr>
      <vt:lpstr>determinismo fisico</vt:lpstr>
      <vt:lpstr>determinismo≠fatalismo</vt:lpstr>
      <vt:lpstr>Passato chiuso e Futuro aperto</vt:lpstr>
      <vt:lpstr>Opzione 1</vt:lpstr>
      <vt:lpstr>Opzione 2</vt:lpstr>
      <vt:lpstr>ESEMPIO</vt:lpstr>
      <vt:lpstr>Fil Ling 12-13</vt:lpstr>
      <vt:lpstr>Tiriamo le somme</vt:lpstr>
      <vt:lpstr>La teoria B</vt:lpstr>
      <vt:lpstr>Fil Ling 12-13</vt:lpstr>
      <vt:lpstr>Sostenitori della teoria B</vt:lpstr>
      <vt:lpstr>SUDDENLY LAST SUMMER (as Dr Cukrowicz)</vt:lpstr>
      <vt:lpstr>Argomenti per la teoria B</vt:lpstr>
      <vt:lpstr>La vecchia teoria B</vt:lpstr>
      <vt:lpstr>Approccio della data</vt:lpstr>
      <vt:lpstr>Fil Ling 12-13</vt:lpstr>
      <vt:lpstr>Approccio token-riflessivo</vt:lpstr>
      <vt:lpstr>Approccio psicologico</vt:lpstr>
      <vt:lpstr>Il problema del valore cognitivo</vt:lpstr>
      <vt:lpstr>La nuova teoria B</vt:lpstr>
      <vt:lpstr>token-riflessività e valore cognitivo</vt:lpstr>
      <vt:lpstr>Altri tipi di cambiamento</vt:lpstr>
      <vt:lpstr>Diapositiva 26</vt:lpstr>
      <vt:lpstr>AVVISI</vt:lpstr>
      <vt:lpstr>Teoria B, Futuro chiuso e libero arbitrio</vt:lpstr>
      <vt:lpstr>I vantaggi del presentismo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 Ling 12-13</dc:title>
  <dc:creator>Ruggero</dc:creator>
  <cp:lastModifiedBy>Francesco Orilia</cp:lastModifiedBy>
  <cp:revision>63</cp:revision>
  <dcterms:created xsi:type="dcterms:W3CDTF">2012-11-27T08:13:56Z</dcterms:created>
  <dcterms:modified xsi:type="dcterms:W3CDTF">2012-12-14T08:52:12Z</dcterms:modified>
</cp:coreProperties>
</file>