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theme/themeOverride1.xml" ContentType="application/vnd.openxmlformats-officedocument.themeOverride+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7"/>
  </p:notesMasterIdLst>
  <p:sldIdLst>
    <p:sldId id="261" r:id="rId3"/>
    <p:sldId id="259" r:id="rId4"/>
    <p:sldId id="258" r:id="rId5"/>
    <p:sldId id="256" r:id="rId6"/>
    <p:sldId id="257" r:id="rId7"/>
    <p:sldId id="260"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576" autoAdjust="0"/>
  </p:normalViewPr>
  <p:slideViewPr>
    <p:cSldViewPr>
      <p:cViewPr varScale="1">
        <p:scale>
          <a:sx n="52" d="100"/>
          <a:sy n="52" d="100"/>
        </p:scale>
        <p:origin x="-1195" y="-77"/>
      </p:cViewPr>
      <p:guideLst>
        <p:guide orient="horz" pos="2160"/>
        <p:guide pos="2880"/>
      </p:guideLst>
    </p:cSldViewPr>
  </p:slideViewPr>
  <p:outlineViewPr>
    <p:cViewPr>
      <p:scale>
        <a:sx n="33" d="100"/>
        <a:sy n="33" d="100"/>
      </p:scale>
      <p:origin x="0" y="1482"/>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7D991F0-BCA5-45BE-86F5-9DE579D0578D}" type="datetimeFigureOut">
              <a:rPr lang="it-IT" smtClean="0"/>
              <a:pPr/>
              <a:t>11/12/2013</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8EA744D-F960-41C8-AE32-4788C4AC9E9A}"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78EA744D-F960-41C8-AE32-4788C4AC9E9A}" type="slidenum">
              <a:rPr lang="it-IT" smtClean="0"/>
              <a:pPr/>
              <a:t>1</a:t>
            </a:fld>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78EA744D-F960-41C8-AE32-4788C4AC9E9A}" type="slidenum">
              <a:rPr lang="it-IT" smtClean="0"/>
              <a:pPr/>
              <a:t>2</a:t>
            </a:fld>
            <a:endParaRPr 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6A0193BA-F6B8-4108-91D9-86D7B5993CFC}" type="slidenum">
              <a:rPr lang="it-IT" smtClean="0"/>
              <a:pPr/>
              <a:t>3</a:t>
            </a:fld>
            <a:endParaRPr lang="it-I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78EA744D-F960-41C8-AE32-4788C4AC9E9A}" type="slidenum">
              <a:rPr lang="it-IT" smtClean="0"/>
              <a:pPr/>
              <a:t>4</a:t>
            </a:fld>
            <a:endParaRPr lang="it-IT"/>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78EA744D-F960-41C8-AE32-4788C4AC9E9A}" type="slidenum">
              <a:rPr lang="it-IT" smtClean="0"/>
              <a:pPr/>
              <a:t>5</a:t>
            </a:fld>
            <a:endParaRPr lang="it-IT"/>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78EA744D-F960-41C8-AE32-4788C4AC9E9A}" type="slidenum">
              <a:rPr lang="it-IT" smtClean="0"/>
              <a:pPr/>
              <a:t>6</a:t>
            </a:fld>
            <a:endParaRPr lang="it-IT"/>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78EA744D-F960-41C8-AE32-4788C4AC9E9A}" type="slidenum">
              <a:rPr lang="it-IT" smtClean="0"/>
              <a:pPr/>
              <a:t>7</a:t>
            </a:fld>
            <a:endParaRPr lang="it-IT"/>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78EA744D-F960-41C8-AE32-4788C4AC9E9A}" type="slidenum">
              <a:rPr lang="it-IT" smtClean="0"/>
              <a:pPr/>
              <a:t>8</a:t>
            </a:fld>
            <a:endParaRPr lang="it-IT"/>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78EA744D-F960-41C8-AE32-4788C4AC9E9A}" type="slidenum">
              <a:rPr lang="it-IT" smtClean="0"/>
              <a:pPr/>
              <a:t>9</a:t>
            </a:fld>
            <a:endParaRPr lang="it-IT"/>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78EA744D-F960-41C8-AE32-4788C4AC9E9A}" type="slidenum">
              <a:rPr lang="it-IT" smtClean="0"/>
              <a:pPr/>
              <a:t>10</a:t>
            </a:fld>
            <a:endParaRPr lang="it-IT"/>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78EA744D-F960-41C8-AE32-4788C4AC9E9A}" type="slidenum">
              <a:rPr lang="it-IT" smtClean="0"/>
              <a:pPr/>
              <a:t>11</a:t>
            </a:fld>
            <a:endParaRPr lang="it-IT"/>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78EA744D-F960-41C8-AE32-4788C4AC9E9A}" type="slidenum">
              <a:rPr lang="it-IT" smtClean="0"/>
              <a:pPr/>
              <a:t>12</a:t>
            </a:fld>
            <a:endParaRPr lang="it-IT"/>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78EA744D-F960-41C8-AE32-4788C4AC9E9A}" type="slidenum">
              <a:rPr lang="it-IT" smtClean="0"/>
              <a:pPr/>
              <a:t>13</a:t>
            </a:fld>
            <a:endParaRPr lang="it-IT"/>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78EA744D-F960-41C8-AE32-4788C4AC9E9A}" type="slidenum">
              <a:rPr lang="it-IT" smtClean="0"/>
              <a:pPr/>
              <a:t>14</a:t>
            </a:fld>
            <a:endParaRPr lang="it-IT"/>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78EA744D-F960-41C8-AE32-4788C4AC9E9A}" type="slidenum">
              <a:rPr lang="it-IT" smtClean="0"/>
              <a:pPr/>
              <a:t>15</a:t>
            </a:fld>
            <a:endParaRPr lang="it-IT"/>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78EA744D-F960-41C8-AE32-4788C4AC9E9A}" type="slidenum">
              <a:rPr lang="it-IT" smtClean="0"/>
              <a:pPr/>
              <a:t>16</a:t>
            </a:fld>
            <a:endParaRPr lang="it-IT"/>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78EA744D-F960-41C8-AE32-4788C4AC9E9A}" type="slidenum">
              <a:rPr lang="it-IT" smtClean="0"/>
              <a:pPr/>
              <a:t>17</a:t>
            </a:fld>
            <a:endParaRPr lang="it-IT"/>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78EA744D-F960-41C8-AE32-4788C4AC9E9A}" type="slidenum">
              <a:rPr lang="it-IT" smtClean="0"/>
              <a:pPr/>
              <a:t>18</a:t>
            </a:fld>
            <a:endParaRPr lang="it-IT"/>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78EA744D-F960-41C8-AE32-4788C4AC9E9A}" type="slidenum">
              <a:rPr lang="it-IT" smtClean="0"/>
              <a:pPr/>
              <a:t>19</a:t>
            </a:fld>
            <a:endParaRPr lang="it-IT"/>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78EA744D-F960-41C8-AE32-4788C4AC9E9A}" type="slidenum">
              <a:rPr lang="it-IT" smtClean="0"/>
              <a:pPr/>
              <a:t>20</a:t>
            </a:fld>
            <a:endParaRPr lang="it-IT"/>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78EA744D-F960-41C8-AE32-4788C4AC9E9A}" type="slidenum">
              <a:rPr lang="it-IT" smtClean="0"/>
              <a:pPr/>
              <a:t>21</a:t>
            </a:fld>
            <a:endParaRPr lang="it-IT"/>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78EA744D-F960-41C8-AE32-4788C4AC9E9A}" type="slidenum">
              <a:rPr lang="it-IT" smtClean="0"/>
              <a:pPr/>
              <a:t>22</a:t>
            </a:fld>
            <a:endParaRPr lang="it-IT"/>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78EA744D-F960-41C8-AE32-4788C4AC9E9A}" type="slidenum">
              <a:rPr lang="it-IT" smtClean="0"/>
              <a:pPr/>
              <a:t>23</a:t>
            </a:fld>
            <a:endParaRPr lang="it-IT"/>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78EA744D-F960-41C8-AE32-4788C4AC9E9A}" type="slidenum">
              <a:rPr lang="it-IT" smtClean="0"/>
              <a:pPr/>
              <a:t>24</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4D66D6A9-C8C6-40C7-88F1-8E84EBA056C3}" type="datetime1">
              <a:rPr lang="it-IT" smtClean="0"/>
              <a:pPr/>
              <a:t>11/12/2013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3BDA643-D377-4E63-B945-72BECB104BC4}"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966CCBED-6F91-4339-84DB-E973D4A6E145}" type="datetime1">
              <a:rPr lang="it-IT" smtClean="0"/>
              <a:pPr/>
              <a:t>11/12/2013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3BDA643-D377-4E63-B945-72BECB104BC4}"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A93E5E5E-1A04-489B-80D5-5F038D223F8B}" type="datetime1">
              <a:rPr lang="it-IT" smtClean="0"/>
              <a:pPr/>
              <a:t>11/12/2013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3BDA643-D377-4E63-B945-72BECB104BC4}"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4BE4F7CC-0E4D-4B60-920D-E3FBD52B8D5D}" type="datetime1">
              <a:rPr lang="it-IT" smtClean="0"/>
              <a:pPr/>
              <a:t>11/12/2013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13BDA643-D377-4E63-B945-72BECB104BC4}"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DDED516F-F632-49BD-BD84-910EB88AB080}" type="datetime1">
              <a:rPr lang="it-IT" smtClean="0"/>
              <a:pPr/>
              <a:t>11/12/2013</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13BDA643-D377-4E63-B945-72BECB104BC4}"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2B56DAC2-EFC1-43E4-BBF9-ABCAFE081A79}" type="datetime1">
              <a:rPr lang="it-IT" smtClean="0"/>
              <a:pPr/>
              <a:t>11/12/2013</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13BDA643-D377-4E63-B945-72BECB104BC4}"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5EBC99B8-7B5F-4934-B0A5-C74246965300}" type="datetime1">
              <a:rPr lang="it-IT" smtClean="0"/>
              <a:pPr/>
              <a:t>11/12/2013</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13BDA643-D377-4E63-B945-72BECB104BC4}"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2D268B06-7B3E-4539-A86B-EA68E4C55F0A}" type="datetime1">
              <a:rPr lang="it-IT" smtClean="0"/>
              <a:pPr/>
              <a:t>11/12/2013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13BDA643-D377-4E63-B945-72BECB104BC4}"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12AC0F6F-1E8E-428E-B781-177D9FA7EBD4}" type="datetime1">
              <a:rPr lang="it-IT" smtClean="0"/>
              <a:pPr/>
              <a:t>11/12/2013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13BDA643-D377-4E63-B945-72BECB104BC4}"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A0281D0F-4C31-4E95-9288-E5AB2FB3B86A}" type="datetime1">
              <a:rPr lang="it-IT" smtClean="0"/>
              <a:pPr/>
              <a:t>11/12/2013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3BDA643-D377-4E63-B945-72BECB104BC4}"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199B394D-DA62-4E4B-8779-FCFF9A1060DB}" type="datetime1">
              <a:rPr lang="it-IT" smtClean="0"/>
              <a:pPr/>
              <a:t>11/12/2013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3BDA643-D377-4E63-B945-72BECB104BC4}" type="slidenum">
              <a:rPr lang="it-IT" smtClean="0"/>
              <a:pPr/>
              <a:t>‹N›</a:t>
            </a:fld>
            <a:endParaRPr lang="it-IT"/>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28" name="Segnaposto data 27"/>
          <p:cNvSpPr>
            <a:spLocks noGrp="1"/>
          </p:cNvSpPr>
          <p:nvPr>
            <p:ph type="dt" sz="half" idx="10"/>
          </p:nvPr>
        </p:nvSpPr>
        <p:spPr/>
        <p:txBody>
          <a:bodyPr/>
          <a:lstStyle>
            <a:extLst/>
          </a:lstStyle>
          <a:p>
            <a:fld id="{4D66D6A9-C8C6-40C7-88F1-8E84EBA056C3}" type="datetime1">
              <a:rPr lang="it-IT" smtClean="0"/>
              <a:pPr/>
              <a:t>11/12/2013</a:t>
            </a:fld>
            <a:endParaRPr lang="it-IT"/>
          </a:p>
        </p:txBody>
      </p:sp>
      <p:sp>
        <p:nvSpPr>
          <p:cNvPr id="17" name="Segnaposto piè di pagina 16"/>
          <p:cNvSpPr>
            <a:spLocks noGrp="1"/>
          </p:cNvSpPr>
          <p:nvPr>
            <p:ph type="ftr" sz="quarter" idx="11"/>
          </p:nvPr>
        </p:nvSpPr>
        <p:spPr/>
        <p:txBody>
          <a:bodyPr/>
          <a:lstStyle>
            <a:extLst/>
          </a:lstStyle>
          <a:p>
            <a:endParaRPr lang="it-IT"/>
          </a:p>
        </p:txBody>
      </p:sp>
      <p:sp>
        <p:nvSpPr>
          <p:cNvPr id="29" name="Segnaposto numero diapositiva 28"/>
          <p:cNvSpPr>
            <a:spLocks noGrp="1"/>
          </p:cNvSpPr>
          <p:nvPr>
            <p:ph type="sldNum" sz="quarter" idx="12"/>
          </p:nvPr>
        </p:nvSpPr>
        <p:spPr/>
        <p:txBody>
          <a:bodyPr/>
          <a:lstStyle>
            <a:extLst/>
          </a:lstStyle>
          <a:p>
            <a:fld id="{13BDA643-D377-4E63-B945-72BECB104BC4}" type="slidenum">
              <a:rPr lang="it-IT" smtClean="0"/>
              <a:pPr/>
              <a:t>‹N›</a:t>
            </a:fld>
            <a:endParaRPr lang="it-IT"/>
          </a:p>
        </p:txBody>
      </p:sp>
      <p:sp>
        <p:nvSpPr>
          <p:cNvPr id="32" name="Rettangolo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ttangolo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ttangolo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ttangolo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ttangolo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olo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it-IT" smtClean="0"/>
              <a:t>Fare clic per modificare lo stile del titolo</a:t>
            </a:r>
            <a:endParaRPr kumimoji="0" lang="en-US"/>
          </a:p>
        </p:txBody>
      </p:sp>
      <p:sp>
        <p:nvSpPr>
          <p:cNvPr id="9" name="Sottotitolo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it-IT" smtClean="0"/>
              <a:t>Fare clic per modificare lo stile del sottotitolo dello schema</a:t>
            </a:r>
            <a:endParaRPr kumimoji="0" lang="en-US"/>
          </a:p>
        </p:txBody>
      </p:sp>
      <p:sp>
        <p:nvSpPr>
          <p:cNvPr id="56" name="Rettangolo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ttangolo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ttangolo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ttangolo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extLst/>
          </a:lstStyle>
          <a:p>
            <a:r>
              <a:rPr kumimoji="0" lang="it-IT" smtClean="0"/>
              <a:t>Fare clic per modificare lo stile del titolo</a:t>
            </a:r>
            <a:endParaRPr kumimoji="0" lang="en-US"/>
          </a:p>
        </p:txBody>
      </p:sp>
      <p:sp>
        <p:nvSpPr>
          <p:cNvPr id="3" name="Segnaposto contenuto 2"/>
          <p:cNvSpPr>
            <a:spLocks noGrp="1"/>
          </p:cNvSpPr>
          <p:nvPr>
            <p:ph idx="1"/>
          </p:nvPr>
        </p:nvSpPr>
        <p:spPr/>
        <p:txBody>
          <a:bodyPr/>
          <a:lstStyle>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extLst/>
          </a:lstStyle>
          <a:p>
            <a:fld id="{966CCBED-6F91-4339-84DB-E973D4A6E145}" type="datetime1">
              <a:rPr lang="it-IT" smtClean="0"/>
              <a:pPr/>
              <a:t>11/12/2013</a:t>
            </a:fld>
            <a:endParaRPr lang="it-IT"/>
          </a:p>
        </p:txBody>
      </p:sp>
      <p:sp>
        <p:nvSpPr>
          <p:cNvPr id="5" name="Segnaposto piè di pagina 4"/>
          <p:cNvSpPr>
            <a:spLocks noGrp="1"/>
          </p:cNvSpPr>
          <p:nvPr>
            <p:ph type="ftr" sz="quarter" idx="11"/>
          </p:nvPr>
        </p:nvSpPr>
        <p:spPr/>
        <p:txBody>
          <a:bodyPr/>
          <a:lstStyle>
            <a:extLst/>
          </a:lstStyle>
          <a:p>
            <a:endParaRPr lang="it-IT"/>
          </a:p>
        </p:txBody>
      </p:sp>
      <p:sp>
        <p:nvSpPr>
          <p:cNvPr id="6" name="Segnaposto numero diapositiva 5"/>
          <p:cNvSpPr>
            <a:spLocks noGrp="1"/>
          </p:cNvSpPr>
          <p:nvPr>
            <p:ph type="sldNum" sz="quarter" idx="12"/>
          </p:nvPr>
        </p:nvSpPr>
        <p:spPr/>
        <p:txBody>
          <a:bodyPr/>
          <a:lstStyle>
            <a:extLst/>
          </a:lstStyle>
          <a:p>
            <a:fld id="{13BDA643-D377-4E63-B945-72BECB104BC4}" type="slidenum">
              <a:rPr lang="it-IT" smtClean="0"/>
              <a:pPr/>
              <a:t>‹N›</a:t>
            </a:fld>
            <a:endParaRPr lang="it-IT"/>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14" name="Figura a mano libera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igura a mano libera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igura a mano libera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igura a mano libera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igura a mano libera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igura a mano libera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igura a mano libera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igura a mano libera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igura a mano libera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igura a mano libera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igura a mano libera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igura a mano libera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igura a mano libera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igura a mano libera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igura a mano libera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Segnaposto testo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extLst/>
          </a:lstStyle>
          <a:p>
            <a:fld id="{A93E5E5E-1A04-489B-80D5-5F038D223F8B}" type="datetime1">
              <a:rPr lang="it-IT" smtClean="0"/>
              <a:pPr/>
              <a:t>11/12/2013</a:t>
            </a:fld>
            <a:endParaRPr lang="it-IT"/>
          </a:p>
        </p:txBody>
      </p:sp>
      <p:sp>
        <p:nvSpPr>
          <p:cNvPr id="5" name="Segnaposto piè di pagina 4"/>
          <p:cNvSpPr>
            <a:spLocks noGrp="1"/>
          </p:cNvSpPr>
          <p:nvPr>
            <p:ph type="ftr" sz="quarter" idx="11"/>
          </p:nvPr>
        </p:nvSpPr>
        <p:spPr/>
        <p:txBody>
          <a:bodyPr/>
          <a:lstStyle>
            <a:extLst/>
          </a:lstStyle>
          <a:p>
            <a:endParaRPr lang="it-IT"/>
          </a:p>
        </p:txBody>
      </p:sp>
      <p:sp>
        <p:nvSpPr>
          <p:cNvPr id="6" name="Segnaposto numero diapositiva 5"/>
          <p:cNvSpPr>
            <a:spLocks noGrp="1"/>
          </p:cNvSpPr>
          <p:nvPr>
            <p:ph type="sldNum" sz="quarter" idx="12"/>
          </p:nvPr>
        </p:nvSpPr>
        <p:spPr/>
        <p:txBody>
          <a:bodyPr/>
          <a:lstStyle>
            <a:extLst/>
          </a:lstStyle>
          <a:p>
            <a:fld id="{13BDA643-D377-4E63-B945-72BECB104BC4}" type="slidenum">
              <a:rPr lang="it-IT" smtClean="0"/>
              <a:pPr/>
              <a:t>‹N›</a:t>
            </a:fld>
            <a:endParaRPr lang="it-IT"/>
          </a:p>
        </p:txBody>
      </p:sp>
      <p:sp>
        <p:nvSpPr>
          <p:cNvPr id="7" name="Rettangolo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olo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it-IT" smtClean="0"/>
              <a:t>Fare clic per modificare lo stile del titolo</a:t>
            </a:r>
            <a:endParaRPr kumimoji="0" lang="en-US"/>
          </a:p>
        </p:txBody>
      </p:sp>
      <p:sp>
        <p:nvSpPr>
          <p:cNvPr id="8" name="Rettangolo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ttangolo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ttangolo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ttangolo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ttangolo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57200" y="512064"/>
            <a:ext cx="8229600" cy="914400"/>
          </a:xfrm>
        </p:spPr>
        <p:txBody>
          <a:bodyPr/>
          <a:lstStyle>
            <a:extLst/>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extLst/>
          </a:lstStyle>
          <a:p>
            <a:fld id="{4BE4F7CC-0E4D-4B60-920D-E3FBD52B8D5D}" type="datetime1">
              <a:rPr lang="it-IT" smtClean="0"/>
              <a:pPr/>
              <a:t>11/12/2013</a:t>
            </a:fld>
            <a:endParaRPr lang="it-IT"/>
          </a:p>
        </p:txBody>
      </p:sp>
      <p:sp>
        <p:nvSpPr>
          <p:cNvPr id="6" name="Segnaposto piè di pagina 5"/>
          <p:cNvSpPr>
            <a:spLocks noGrp="1"/>
          </p:cNvSpPr>
          <p:nvPr>
            <p:ph type="ftr" sz="quarter" idx="11"/>
          </p:nvPr>
        </p:nvSpPr>
        <p:spPr/>
        <p:txBody>
          <a:bodyPr/>
          <a:lstStyle>
            <a:extLst/>
          </a:lstStyle>
          <a:p>
            <a:endParaRPr lang="it-IT"/>
          </a:p>
        </p:txBody>
      </p:sp>
      <p:sp>
        <p:nvSpPr>
          <p:cNvPr id="7" name="Segnaposto numero diapositiva 6"/>
          <p:cNvSpPr>
            <a:spLocks noGrp="1"/>
          </p:cNvSpPr>
          <p:nvPr>
            <p:ph type="sldNum" sz="quarter" idx="12"/>
          </p:nvPr>
        </p:nvSpPr>
        <p:spPr/>
        <p:txBody>
          <a:bodyPr/>
          <a:lstStyle>
            <a:extLst/>
          </a:lstStyle>
          <a:p>
            <a:fld id="{13BDA643-D377-4E63-B945-72BECB104BC4}" type="slidenum">
              <a:rPr lang="it-IT" smtClean="0"/>
              <a:pPr/>
              <a:t>‹N›</a:t>
            </a:fld>
            <a:endParaRPr lang="it-IT"/>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nfronto">
    <p:spTree>
      <p:nvGrpSpPr>
        <p:cNvPr id="1" name=""/>
        <p:cNvGrpSpPr/>
        <p:nvPr/>
      </p:nvGrpSpPr>
      <p:grpSpPr>
        <a:xfrm>
          <a:off x="0" y="0"/>
          <a:ext cx="0" cy="0"/>
          <a:chOff x="0" y="0"/>
          <a:chExt cx="0" cy="0"/>
        </a:xfrm>
      </p:grpSpPr>
      <p:sp>
        <p:nvSpPr>
          <p:cNvPr id="25" name="Rettangolo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olo 1"/>
          <p:cNvSpPr>
            <a:spLocks noGrp="1"/>
          </p:cNvSpPr>
          <p:nvPr>
            <p:ph type="title"/>
          </p:nvPr>
        </p:nvSpPr>
        <p:spPr>
          <a:xfrm>
            <a:off x="504824" y="512064"/>
            <a:ext cx="7772400" cy="914400"/>
          </a:xfrm>
        </p:spPr>
        <p:txBody>
          <a:bodyPr anchor="t"/>
          <a:lstStyle>
            <a:lvl1pPr>
              <a:defRPr sz="4000"/>
            </a:lvl1pPr>
            <a:extLst/>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p:txBody>
          <a:bodyPr/>
          <a:lstStyle>
            <a:extLst/>
          </a:lstStyle>
          <a:p>
            <a:fld id="{DDED516F-F632-49BD-BD84-910EB88AB080}" type="datetime1">
              <a:rPr lang="it-IT" smtClean="0"/>
              <a:pPr/>
              <a:t>11/12/2013</a:t>
            </a:fld>
            <a:endParaRPr lang="it-IT"/>
          </a:p>
        </p:txBody>
      </p:sp>
      <p:sp>
        <p:nvSpPr>
          <p:cNvPr id="8" name="Segnaposto piè di pagina 7"/>
          <p:cNvSpPr>
            <a:spLocks noGrp="1"/>
          </p:cNvSpPr>
          <p:nvPr>
            <p:ph type="ftr" sz="quarter" idx="11"/>
          </p:nvPr>
        </p:nvSpPr>
        <p:spPr/>
        <p:txBody>
          <a:bodyPr/>
          <a:lstStyle>
            <a:extLst/>
          </a:lstStyle>
          <a:p>
            <a:endParaRPr lang="it-IT"/>
          </a:p>
        </p:txBody>
      </p:sp>
      <p:sp>
        <p:nvSpPr>
          <p:cNvPr id="9" name="Segnaposto numero diapositiva 8"/>
          <p:cNvSpPr>
            <a:spLocks noGrp="1"/>
          </p:cNvSpPr>
          <p:nvPr>
            <p:ph type="sldNum" sz="quarter" idx="12"/>
          </p:nvPr>
        </p:nvSpPr>
        <p:spPr/>
        <p:txBody>
          <a:bodyPr/>
          <a:lstStyle>
            <a:extLst/>
          </a:lstStyle>
          <a:p>
            <a:fld id="{13BDA643-D377-4E63-B945-72BECB104BC4}" type="slidenum">
              <a:rPr lang="it-IT" smtClean="0"/>
              <a:pPr/>
              <a:t>‹N›</a:t>
            </a:fld>
            <a:endParaRPr lang="it-IT"/>
          </a:p>
        </p:txBody>
      </p:sp>
      <p:sp>
        <p:nvSpPr>
          <p:cNvPr id="16" name="Rettangolo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ttangolo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ttangolo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ttangolo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ttangolo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ttangolo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ttangolo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ttangolo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ttangolo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914400" y="512064"/>
            <a:ext cx="7772400" cy="914400"/>
          </a:xfrm>
        </p:spPr>
        <p:txBody>
          <a:bodyPr/>
          <a:lstStyle>
            <a:lvl1pPr>
              <a:defRPr sz="4000" cap="none" baseline="0"/>
            </a:lvl1pPr>
            <a:extLst/>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extLst/>
          </a:lstStyle>
          <a:p>
            <a:fld id="{2B56DAC2-EFC1-43E4-BBF9-ABCAFE081A79}" type="datetime1">
              <a:rPr lang="it-IT" smtClean="0"/>
              <a:pPr/>
              <a:t>11/12/2013</a:t>
            </a:fld>
            <a:endParaRPr lang="it-IT"/>
          </a:p>
        </p:txBody>
      </p:sp>
      <p:sp>
        <p:nvSpPr>
          <p:cNvPr id="4" name="Segnaposto piè di pagina 3"/>
          <p:cNvSpPr>
            <a:spLocks noGrp="1"/>
          </p:cNvSpPr>
          <p:nvPr>
            <p:ph type="ftr" sz="quarter" idx="11"/>
          </p:nvPr>
        </p:nvSpPr>
        <p:spPr/>
        <p:txBody>
          <a:bodyPr/>
          <a:lstStyle>
            <a:extLst/>
          </a:lstStyle>
          <a:p>
            <a:endParaRPr lang="it-IT"/>
          </a:p>
        </p:txBody>
      </p:sp>
      <p:sp>
        <p:nvSpPr>
          <p:cNvPr id="5" name="Segnaposto numero diapositiva 4"/>
          <p:cNvSpPr>
            <a:spLocks noGrp="1"/>
          </p:cNvSpPr>
          <p:nvPr>
            <p:ph type="sldNum" sz="quarter" idx="12"/>
          </p:nvPr>
        </p:nvSpPr>
        <p:spPr/>
        <p:txBody>
          <a:bodyPr/>
          <a:lstStyle>
            <a:extLst/>
          </a:lstStyle>
          <a:p>
            <a:fld id="{13BDA643-D377-4E63-B945-72BECB104BC4}" type="slidenum">
              <a:rPr lang="it-IT" smtClean="0"/>
              <a:pPr/>
              <a:t>‹N›</a:t>
            </a:fld>
            <a:endParaRPr lang="it-IT"/>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extLst/>
          </a:lstStyle>
          <a:p>
            <a:fld id="{5EBC99B8-7B5F-4934-B0A5-C74246965300}" type="datetime1">
              <a:rPr lang="it-IT" smtClean="0"/>
              <a:pPr/>
              <a:t>11/12/2013</a:t>
            </a:fld>
            <a:endParaRPr lang="it-IT"/>
          </a:p>
        </p:txBody>
      </p:sp>
      <p:sp>
        <p:nvSpPr>
          <p:cNvPr id="3" name="Segnaposto piè di pagina 2"/>
          <p:cNvSpPr>
            <a:spLocks noGrp="1"/>
          </p:cNvSpPr>
          <p:nvPr>
            <p:ph type="ftr" sz="quarter" idx="11"/>
          </p:nvPr>
        </p:nvSpPr>
        <p:spPr/>
        <p:txBody>
          <a:bodyPr/>
          <a:lstStyle>
            <a:extLst/>
          </a:lstStyle>
          <a:p>
            <a:endParaRPr lang="it-IT"/>
          </a:p>
        </p:txBody>
      </p:sp>
      <p:sp>
        <p:nvSpPr>
          <p:cNvPr id="4" name="Segnaposto numero diapositiva 3"/>
          <p:cNvSpPr>
            <a:spLocks noGrp="1"/>
          </p:cNvSpPr>
          <p:nvPr>
            <p:ph type="sldNum" sz="quarter" idx="12"/>
          </p:nvPr>
        </p:nvSpPr>
        <p:spPr/>
        <p:txBody>
          <a:bodyPr/>
          <a:lstStyle>
            <a:extLst/>
          </a:lstStyle>
          <a:p>
            <a:fld id="{13BDA643-D377-4E63-B945-72BECB104BC4}" type="slidenum">
              <a:rPr lang="it-IT" smtClean="0"/>
              <a:pPr/>
              <a:t>‹N›</a:t>
            </a:fld>
            <a:endParaRPr lang="it-IT"/>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85800" y="273050"/>
            <a:ext cx="8229600" cy="1162050"/>
          </a:xfrm>
        </p:spPr>
        <p:txBody>
          <a:bodyPr anchor="ctr"/>
          <a:lstStyle>
            <a:lvl1pPr algn="l">
              <a:buNone/>
              <a:defRPr sz="3600" b="0"/>
            </a:lvl1pPr>
            <a:extLst/>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extLst/>
          </a:lstStyle>
          <a:p>
            <a:fld id="{2D268B06-7B3E-4539-A86B-EA68E4C55F0A}" type="datetime1">
              <a:rPr lang="it-IT" smtClean="0"/>
              <a:pPr/>
              <a:t>11/12/2013</a:t>
            </a:fld>
            <a:endParaRPr lang="it-IT"/>
          </a:p>
        </p:txBody>
      </p:sp>
      <p:sp>
        <p:nvSpPr>
          <p:cNvPr id="6" name="Segnaposto piè di pagina 5"/>
          <p:cNvSpPr>
            <a:spLocks noGrp="1"/>
          </p:cNvSpPr>
          <p:nvPr>
            <p:ph type="ftr" sz="quarter" idx="11"/>
          </p:nvPr>
        </p:nvSpPr>
        <p:spPr/>
        <p:txBody>
          <a:bodyPr/>
          <a:lstStyle>
            <a:extLst/>
          </a:lstStyle>
          <a:p>
            <a:endParaRPr lang="it-IT"/>
          </a:p>
        </p:txBody>
      </p:sp>
      <p:sp>
        <p:nvSpPr>
          <p:cNvPr id="7" name="Segnaposto numero diapositiva 6"/>
          <p:cNvSpPr>
            <a:spLocks noGrp="1"/>
          </p:cNvSpPr>
          <p:nvPr>
            <p:ph type="sldNum" sz="quarter" idx="12"/>
          </p:nvPr>
        </p:nvSpPr>
        <p:spPr/>
        <p:txBody>
          <a:bodyPr/>
          <a:lstStyle>
            <a:extLst/>
          </a:lstStyle>
          <a:p>
            <a:fld id="{13BDA643-D377-4E63-B945-72BECB104BC4}" type="slidenum">
              <a:rPr lang="it-IT" smtClean="0"/>
              <a:pPr/>
              <a:t>‹N›</a:t>
            </a:fld>
            <a:endParaRPr lang="it-IT"/>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8" name="Rettangolo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Connettore 1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uppo 9"/>
          <p:cNvGrpSpPr/>
          <p:nvPr/>
        </p:nvGrpSpPr>
        <p:grpSpPr>
          <a:xfrm rot="5400000">
            <a:off x="8514581" y="1219200"/>
            <a:ext cx="132763" cy="128466"/>
            <a:chOff x="6668087" y="1297746"/>
            <a:chExt cx="161840" cy="156602"/>
          </a:xfrm>
        </p:grpSpPr>
        <p:cxnSp>
          <p:nvCxnSpPr>
            <p:cNvPr id="15" name="Connettore 1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Connettore 1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Connettore 1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olo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it-IT" smtClean="0"/>
              <a:t>Fare clic per modificare lo stile del titolo</a:t>
            </a:r>
            <a:endParaRPr kumimoji="0" lang="en-US"/>
          </a:p>
        </p:txBody>
      </p:sp>
      <p:sp>
        <p:nvSpPr>
          <p:cNvPr id="3" name="Segnaposto immagine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it-IT" smtClean="0"/>
              <a:t>Fare clic sull'icona per inserire un'immagine</a:t>
            </a:r>
            <a:endParaRPr kumimoji="0" lang="en-US"/>
          </a:p>
        </p:txBody>
      </p:sp>
      <p:sp>
        <p:nvSpPr>
          <p:cNvPr id="4" name="Segnaposto testo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it-IT" smtClean="0"/>
              <a:t>Fare clic per modificare stili del testo dello schema</a:t>
            </a:r>
          </a:p>
        </p:txBody>
      </p:sp>
      <p:grpSp>
        <p:nvGrpSpPr>
          <p:cNvPr id="14" name="Gruppo 13"/>
          <p:cNvGrpSpPr/>
          <p:nvPr/>
        </p:nvGrpSpPr>
        <p:grpSpPr>
          <a:xfrm rot="5400000">
            <a:off x="8666981" y="1371600"/>
            <a:ext cx="132763" cy="128466"/>
            <a:chOff x="6668087" y="1297746"/>
            <a:chExt cx="161840" cy="156602"/>
          </a:xfrm>
        </p:grpSpPr>
        <p:cxnSp>
          <p:nvCxnSpPr>
            <p:cNvPr id="11" name="Connettore 1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Connettore 1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Connettore 1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uppo 17"/>
          <p:cNvGrpSpPr/>
          <p:nvPr/>
        </p:nvGrpSpPr>
        <p:grpSpPr>
          <a:xfrm rot="5400000">
            <a:off x="8320088" y="1474763"/>
            <a:ext cx="132763" cy="128466"/>
            <a:chOff x="6668087" y="1297746"/>
            <a:chExt cx="161840" cy="156602"/>
          </a:xfrm>
        </p:grpSpPr>
        <p:cxnSp>
          <p:nvCxnSpPr>
            <p:cNvPr id="19" name="Connettore 1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Connettore 1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Connettore 1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Segnaposto data 4"/>
          <p:cNvSpPr>
            <a:spLocks noGrp="1"/>
          </p:cNvSpPr>
          <p:nvPr>
            <p:ph type="dt" sz="half" idx="10"/>
          </p:nvPr>
        </p:nvSpPr>
        <p:spPr>
          <a:xfrm>
            <a:off x="6477000" y="55499"/>
            <a:ext cx="2133600" cy="365125"/>
          </a:xfrm>
        </p:spPr>
        <p:txBody>
          <a:bodyPr/>
          <a:lstStyle>
            <a:extLst/>
          </a:lstStyle>
          <a:p>
            <a:fld id="{12AC0F6F-1E8E-428E-B781-177D9FA7EBD4}" type="datetime1">
              <a:rPr lang="it-IT" smtClean="0"/>
              <a:pPr/>
              <a:t>11/12/2013</a:t>
            </a:fld>
            <a:endParaRPr lang="it-IT"/>
          </a:p>
        </p:txBody>
      </p:sp>
      <p:sp>
        <p:nvSpPr>
          <p:cNvPr id="6" name="Segnaposto piè di pagina 5"/>
          <p:cNvSpPr>
            <a:spLocks noGrp="1"/>
          </p:cNvSpPr>
          <p:nvPr>
            <p:ph type="ftr" sz="quarter" idx="11"/>
          </p:nvPr>
        </p:nvSpPr>
        <p:spPr>
          <a:xfrm>
            <a:off x="914400" y="55499"/>
            <a:ext cx="5562600" cy="365125"/>
          </a:xfrm>
        </p:spPr>
        <p:txBody>
          <a:bodyPr/>
          <a:lstStyle>
            <a:extLst/>
          </a:lstStyle>
          <a:p>
            <a:endParaRPr lang="it-IT"/>
          </a:p>
        </p:txBody>
      </p:sp>
      <p:sp>
        <p:nvSpPr>
          <p:cNvPr id="7" name="Segnaposto numero diapositiva 6"/>
          <p:cNvSpPr>
            <a:spLocks noGrp="1"/>
          </p:cNvSpPr>
          <p:nvPr>
            <p:ph type="sldNum" sz="quarter" idx="12"/>
          </p:nvPr>
        </p:nvSpPr>
        <p:spPr>
          <a:xfrm>
            <a:off x="8610600" y="55499"/>
            <a:ext cx="457200" cy="365125"/>
          </a:xfrm>
        </p:spPr>
        <p:txBody>
          <a:bodyPr/>
          <a:lstStyle>
            <a:extLst/>
          </a:lstStyle>
          <a:p>
            <a:fld id="{13BDA643-D377-4E63-B945-72BECB104BC4}" type="slidenum">
              <a:rPr lang="it-IT" smtClean="0"/>
              <a:pPr/>
              <a:t>‹N›</a:t>
            </a:fld>
            <a:endParaRPr lang="it-IT"/>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extLs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extLst/>
          </a:lstStyle>
          <a:p>
            <a:fld id="{A0281D0F-4C31-4E95-9288-E5AB2FB3B86A}" type="datetime1">
              <a:rPr lang="it-IT" smtClean="0"/>
              <a:pPr/>
              <a:t>11/12/2013</a:t>
            </a:fld>
            <a:endParaRPr lang="it-IT"/>
          </a:p>
        </p:txBody>
      </p:sp>
      <p:sp>
        <p:nvSpPr>
          <p:cNvPr id="5" name="Segnaposto piè di pagina 4"/>
          <p:cNvSpPr>
            <a:spLocks noGrp="1"/>
          </p:cNvSpPr>
          <p:nvPr>
            <p:ph type="ftr" sz="quarter" idx="11"/>
          </p:nvPr>
        </p:nvSpPr>
        <p:spPr/>
        <p:txBody>
          <a:bodyPr/>
          <a:lstStyle>
            <a:extLst/>
          </a:lstStyle>
          <a:p>
            <a:endParaRPr lang="it-IT"/>
          </a:p>
        </p:txBody>
      </p:sp>
      <p:sp>
        <p:nvSpPr>
          <p:cNvPr id="6" name="Segnaposto numero diapositiva 5"/>
          <p:cNvSpPr>
            <a:spLocks noGrp="1"/>
          </p:cNvSpPr>
          <p:nvPr>
            <p:ph type="sldNum" sz="quarter" idx="12"/>
          </p:nvPr>
        </p:nvSpPr>
        <p:spPr/>
        <p:txBody>
          <a:bodyPr/>
          <a:lstStyle>
            <a:extLst/>
          </a:lstStyle>
          <a:p>
            <a:fld id="{13BDA643-D377-4E63-B945-72BECB104BC4}" type="slidenum">
              <a:rPr lang="it-IT" smtClean="0"/>
              <a:pPr/>
              <a:t>‹N›</a:t>
            </a:fld>
            <a:endParaRPr lang="it-IT"/>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9"/>
            <a:ext cx="1981200" cy="5851525"/>
          </a:xfrm>
        </p:spPr>
        <p:txBody>
          <a:bodyPr vert="eaVert" anchor="ctr"/>
          <a:lstStyle>
            <a:extLs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609600" y="274639"/>
            <a:ext cx="5867400" cy="5851525"/>
          </a:xfrm>
        </p:spPr>
        <p:txBody>
          <a:bodyPr vert="eaVert"/>
          <a:lstStyle>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extLst/>
          </a:lstStyle>
          <a:p>
            <a:fld id="{D641AC99-DA2C-490D-8578-8396A08B43F0}" type="datetime1">
              <a:rPr lang="it-IT" smtClean="0"/>
              <a:pPr/>
              <a:t>11/12/2013</a:t>
            </a:fld>
            <a:endParaRPr lang="it-IT"/>
          </a:p>
        </p:txBody>
      </p:sp>
      <p:sp>
        <p:nvSpPr>
          <p:cNvPr id="5" name="Segnaposto piè di pagina 4"/>
          <p:cNvSpPr>
            <a:spLocks noGrp="1"/>
          </p:cNvSpPr>
          <p:nvPr>
            <p:ph type="ftr" sz="quarter" idx="11"/>
          </p:nvPr>
        </p:nvSpPr>
        <p:spPr/>
        <p:txBody>
          <a:bodyPr/>
          <a:lstStyle>
            <a:extLst/>
          </a:lstStyle>
          <a:p>
            <a:endParaRPr lang="it-IT"/>
          </a:p>
        </p:txBody>
      </p:sp>
      <p:sp>
        <p:nvSpPr>
          <p:cNvPr id="6" name="Segnaposto numero diapositiva 5"/>
          <p:cNvSpPr>
            <a:spLocks noGrp="1"/>
          </p:cNvSpPr>
          <p:nvPr>
            <p:ph type="sldNum" sz="quarter" idx="12"/>
          </p:nvPr>
        </p:nvSpPr>
        <p:spPr/>
        <p:txBody>
          <a:bodyPr/>
          <a:lstStyle>
            <a:extLst/>
          </a:lstStyle>
          <a:p>
            <a:fld id="{13BDA643-D377-4E63-B945-72BECB104BC4}" type="slidenum">
              <a:rPr lang="it-IT" smtClean="0"/>
              <a:pPr/>
              <a:t>‹N›</a:t>
            </a:fld>
            <a:endParaRPr lang="it-IT"/>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41AC99-DA2C-490D-8578-8396A08B43F0}" type="datetime1">
              <a:rPr lang="it-IT" smtClean="0"/>
              <a:pPr/>
              <a:t>11/12/2013</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BDA643-D377-4E63-B945-72BECB104BC4}"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ttangolo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ttangolo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ttangolo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ttangolo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ttangolo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ttangolo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ttangolo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ttangolo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ttangolo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Segnaposto titolo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it-IT" smtClean="0"/>
              <a:t>Fare clic per modificare lo stile del titolo</a:t>
            </a:r>
            <a:endParaRPr kumimoji="0" lang="en-US"/>
          </a:p>
        </p:txBody>
      </p:sp>
      <p:sp>
        <p:nvSpPr>
          <p:cNvPr id="13" name="Segnaposto testo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4" name="Segnaposto data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D641AC99-DA2C-490D-8578-8396A08B43F0}" type="datetime1">
              <a:rPr lang="it-IT" smtClean="0"/>
              <a:pPr/>
              <a:t>11/12/2013</a:t>
            </a:fld>
            <a:endParaRPr lang="it-IT"/>
          </a:p>
        </p:txBody>
      </p:sp>
      <p:sp>
        <p:nvSpPr>
          <p:cNvPr id="3" name="Segnaposto piè di pagina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it-IT"/>
          </a:p>
        </p:txBody>
      </p:sp>
      <p:sp>
        <p:nvSpPr>
          <p:cNvPr id="23" name="Segnaposto numero diapositiva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13BDA643-D377-4E63-B945-72BECB104BC4}" type="slidenum">
              <a:rPr lang="it-IT" smtClean="0"/>
              <a:pPr/>
              <a:t>‹N›</a:t>
            </a:fld>
            <a:endParaRPr lang="it-IT"/>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body" idx="1"/>
          </p:nvPr>
        </p:nvSpPr>
        <p:spPr>
          <a:xfrm>
            <a:off x="2195736" y="620688"/>
            <a:ext cx="4138737" cy="792088"/>
          </a:xfrm>
        </p:spPr>
        <p:txBody>
          <a:bodyPr>
            <a:normAutofit/>
          </a:bodyPr>
          <a:lstStyle/>
          <a:p>
            <a:pPr algn="ctr"/>
            <a:r>
              <a:rPr lang="it-IT" sz="2800" i="1" dirty="0" smtClean="0">
                <a:solidFill>
                  <a:schemeClr val="tx1"/>
                </a:solidFill>
              </a:rPr>
              <a:t>Michael Dummett</a:t>
            </a:r>
            <a:endParaRPr lang="it-IT" sz="2800" i="1" dirty="0">
              <a:solidFill>
                <a:schemeClr val="tx1"/>
              </a:solidFill>
            </a:endParaRPr>
          </a:p>
        </p:txBody>
      </p:sp>
      <p:sp>
        <p:nvSpPr>
          <p:cNvPr id="6" name="Segnaposto numero diapositiva 5"/>
          <p:cNvSpPr>
            <a:spLocks noGrp="1"/>
          </p:cNvSpPr>
          <p:nvPr>
            <p:ph type="sldNum" sz="quarter" idx="12"/>
          </p:nvPr>
        </p:nvSpPr>
        <p:spPr/>
        <p:txBody>
          <a:bodyPr/>
          <a:lstStyle/>
          <a:p>
            <a:fld id="{581FA0D6-A269-4C60-AEBE-CC85974E459B}" type="slidenum">
              <a:rPr lang="it-IT" sz="2000" b="1" i="1" smtClean="0"/>
              <a:pPr/>
              <a:t>1</a:t>
            </a:fld>
            <a:endParaRPr lang="it-IT" sz="2000" b="1" i="1" dirty="0"/>
          </a:p>
        </p:txBody>
      </p:sp>
      <p:sp>
        <p:nvSpPr>
          <p:cNvPr id="2" name="Titolo 1"/>
          <p:cNvSpPr>
            <a:spLocks noGrp="1"/>
          </p:cNvSpPr>
          <p:nvPr>
            <p:ph type="title"/>
          </p:nvPr>
        </p:nvSpPr>
        <p:spPr>
          <a:xfrm>
            <a:off x="611560" y="1628800"/>
            <a:ext cx="7560840" cy="2088231"/>
          </a:xfrm>
        </p:spPr>
        <p:txBody>
          <a:bodyPr>
            <a:normAutofit/>
          </a:bodyPr>
          <a:lstStyle/>
          <a:p>
            <a:pPr algn="ctr"/>
            <a:r>
              <a:rPr lang="it-IT" sz="4800" b="1" dirty="0" smtClean="0">
                <a:effectLst>
                  <a:outerShdw blurRad="38100" dist="38100" dir="2700000" algn="tl">
                    <a:srgbClr val="000000">
                      <a:alpha val="43137"/>
                    </a:srgbClr>
                  </a:outerShdw>
                </a:effectLst>
                <a:latin typeface="+mn-lt"/>
                <a:cs typeface="Estrangelo Edessa" pitchFamily="66" charset="0"/>
              </a:rPr>
              <a:t>UN EFFETTO PUÒ PRECEDERE LA SUA CAUSA?</a:t>
            </a:r>
            <a:endParaRPr lang="it-IT" sz="4800" b="1" dirty="0">
              <a:effectLst>
                <a:outerShdw blurRad="38100" dist="38100" dir="2700000" algn="tl">
                  <a:srgbClr val="000000">
                    <a:alpha val="43137"/>
                  </a:srgbClr>
                </a:outerShdw>
              </a:effectLst>
              <a:latin typeface="+mn-lt"/>
              <a:cs typeface="Estrangelo Edessa" pitchFamily="66" charset="0"/>
            </a:endParaRPr>
          </a:p>
        </p:txBody>
      </p:sp>
      <p:sp>
        <p:nvSpPr>
          <p:cNvPr id="4" name="Sottotitolo 2"/>
          <p:cNvSpPr txBox="1">
            <a:spLocks/>
          </p:cNvSpPr>
          <p:nvPr/>
        </p:nvSpPr>
        <p:spPr>
          <a:xfrm>
            <a:off x="827584" y="4941168"/>
            <a:ext cx="7560840" cy="1224136"/>
          </a:xfrm>
          <a:prstGeom prst="rect">
            <a:avLst/>
          </a:prstGeom>
        </p:spPr>
        <p:txBody>
          <a:bodyPr vert="horz" lIns="91440" tIns="45720" rIns="91440" bIns="45720" rtlCol="0" anchor="b">
            <a:normAutofit fontScale="92500" lnSpcReduction="200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it-IT" sz="2800" b="0" u="none" strike="noStrike" kern="1200" cap="none" spc="0" normalizeH="0" baseline="0" noProof="0" dirty="0" smtClean="0">
                <a:ln>
                  <a:noFill/>
                </a:ln>
                <a:solidFill>
                  <a:schemeClr val="tx1"/>
                </a:solidFill>
                <a:effectLst/>
                <a:uLnTx/>
                <a:uFillTx/>
                <a:latin typeface="+mn-lt"/>
                <a:ea typeface="+mn-ea"/>
                <a:cs typeface="+mn-cs"/>
              </a:rPr>
              <a:t>Filosofia analitica</a:t>
            </a:r>
            <a:r>
              <a:rPr kumimoji="0" lang="it-IT" sz="2800" b="0" u="none" strike="noStrike" kern="1200" cap="none" spc="0" normalizeH="0" noProof="0" dirty="0" smtClean="0">
                <a:ln>
                  <a:noFill/>
                </a:ln>
                <a:solidFill>
                  <a:schemeClr val="tx1"/>
                </a:solidFill>
                <a:effectLst/>
                <a:uLnTx/>
                <a:uFillTx/>
                <a:latin typeface="+mn-lt"/>
                <a:ea typeface="+mn-ea"/>
                <a:cs typeface="+mn-cs"/>
              </a:rPr>
              <a:t> del linguaggio mod. Ontologia</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it-IT" sz="2800" dirty="0" smtClean="0"/>
              <a:t>25 novembre </a:t>
            </a:r>
            <a:r>
              <a:rPr lang="it-IT" sz="2800" dirty="0" smtClean="0"/>
              <a:t>2013 </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it-IT" sz="2800" dirty="0" smtClean="0"/>
              <a:t>(presentazione del dott. </a:t>
            </a:r>
            <a:r>
              <a:rPr lang="it-IT" sz="2800" smtClean="0"/>
              <a:t>Buratti)</a:t>
            </a:r>
            <a:endParaRPr kumimoji="0" lang="it-IT" sz="2800" b="0" u="none" strike="noStrike" kern="1200" cap="none" spc="0" normalizeH="0" noProof="0" dirty="0" smtClean="0">
              <a:ln>
                <a:noFill/>
              </a:ln>
              <a:solidFill>
                <a:schemeClr val="tx1"/>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it-IT" sz="2800" b="0" u="none" strike="noStrike" kern="1200" cap="none" spc="0" normalizeH="0" baseline="0" noProof="0" dirty="0" smtClean="0">
              <a:ln>
                <a:noFill/>
              </a:ln>
              <a:solidFill>
                <a:schemeClr val="tx1"/>
              </a:solidFill>
              <a:effectLst/>
              <a:uLnTx/>
              <a:uFillTx/>
              <a:latin typeface="+mn-lt"/>
              <a:ea typeface="+mn-ea"/>
              <a:cs typeface="+mn-cs"/>
            </a:endParaRPr>
          </a:p>
        </p:txBody>
      </p:sp>
      <p:sp>
        <p:nvSpPr>
          <p:cNvPr id="5" name="Sottotitolo 2"/>
          <p:cNvSpPr txBox="1">
            <a:spLocks/>
          </p:cNvSpPr>
          <p:nvPr/>
        </p:nvSpPr>
        <p:spPr>
          <a:xfrm>
            <a:off x="827584" y="3429000"/>
            <a:ext cx="6048672" cy="792088"/>
          </a:xfrm>
          <a:prstGeom prst="rect">
            <a:avLst/>
          </a:prstGeom>
        </p:spPr>
        <p:txBody>
          <a:bodyPr vert="horz" lIns="91440" tIns="45720" rIns="91440" bIns="45720" rtlCol="0" anchor="b">
            <a:normAutofit fontScale="925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it-IT" sz="1900" b="0" u="none" strike="noStrike" kern="1200" cap="none" spc="0" normalizeH="0" baseline="0" noProof="0" dirty="0" smtClean="0">
                <a:ln>
                  <a:noFill/>
                </a:ln>
                <a:solidFill>
                  <a:schemeClr val="tx1">
                    <a:lumMod val="65000"/>
                  </a:schemeClr>
                </a:solidFill>
                <a:effectLst/>
                <a:uLnTx/>
                <a:uFillTx/>
                <a:latin typeface="+mn-lt"/>
                <a:ea typeface="+mn-ea"/>
                <a:cs typeface="+mn-cs"/>
              </a:rPr>
              <a:t>Titolo originale</a:t>
            </a:r>
            <a:r>
              <a:rPr kumimoji="0" lang="it-IT" sz="2800" b="0" i="1" u="none" strike="noStrike" kern="1200" cap="none" spc="0" normalizeH="0" baseline="0" noProof="0" dirty="0" smtClean="0">
                <a:ln>
                  <a:noFill/>
                </a:ln>
                <a:solidFill>
                  <a:schemeClr val="tx1">
                    <a:lumMod val="65000"/>
                  </a:schemeClr>
                </a:solidFill>
                <a:effectLst/>
                <a:uLnTx/>
                <a:uFillTx/>
                <a:latin typeface="+mn-lt"/>
                <a:ea typeface="+mn-ea"/>
                <a:cs typeface="+mn-cs"/>
              </a:rPr>
              <a:t>:</a:t>
            </a:r>
            <a:r>
              <a:rPr kumimoji="0" lang="it-IT" sz="2800" b="0" i="1" u="none" strike="noStrike" kern="1200" cap="none" spc="0" normalizeH="0" noProof="0" dirty="0" smtClean="0">
                <a:ln>
                  <a:noFill/>
                </a:ln>
                <a:solidFill>
                  <a:schemeClr val="tx1">
                    <a:lumMod val="65000"/>
                  </a:schemeClr>
                </a:solidFill>
                <a:effectLst/>
                <a:uLnTx/>
                <a:uFillTx/>
                <a:latin typeface="+mn-lt"/>
                <a:ea typeface="+mn-ea"/>
                <a:cs typeface="+mn-cs"/>
              </a:rPr>
              <a:t> </a:t>
            </a:r>
            <a:r>
              <a:rPr kumimoji="0" lang="it-IT" sz="2800" b="0" i="1" u="none" strike="noStrike" kern="1200" cap="none" spc="0" normalizeH="0" baseline="0" noProof="0" dirty="0" smtClean="0">
                <a:ln>
                  <a:noFill/>
                </a:ln>
                <a:solidFill>
                  <a:schemeClr val="tx1">
                    <a:lumMod val="65000"/>
                  </a:schemeClr>
                </a:solidFill>
                <a:effectLst/>
                <a:uLnTx/>
                <a:uFillTx/>
                <a:latin typeface="+mn-lt"/>
                <a:ea typeface="+mn-ea"/>
                <a:cs typeface="+mn-cs"/>
              </a:rPr>
              <a:t>Can</a:t>
            </a:r>
            <a:r>
              <a:rPr kumimoji="0" lang="it-IT" sz="2800" b="0" i="1" u="none" strike="noStrike" kern="1200" cap="none" spc="0" normalizeH="0" noProof="0" dirty="0" smtClean="0">
                <a:ln>
                  <a:noFill/>
                </a:ln>
                <a:solidFill>
                  <a:schemeClr val="tx1">
                    <a:lumMod val="65000"/>
                  </a:schemeClr>
                </a:solidFill>
                <a:effectLst/>
                <a:uLnTx/>
                <a:uFillTx/>
                <a:latin typeface="+mn-lt"/>
                <a:ea typeface="+mn-ea"/>
                <a:cs typeface="+mn-cs"/>
              </a:rPr>
              <a:t> </a:t>
            </a:r>
            <a:r>
              <a:rPr kumimoji="0" lang="it-IT" sz="2800" b="0" i="1" u="none" strike="noStrike" kern="1200" cap="none" spc="0" normalizeH="0" noProof="0" dirty="0" err="1" smtClean="0">
                <a:ln>
                  <a:noFill/>
                </a:ln>
                <a:solidFill>
                  <a:schemeClr val="tx1">
                    <a:lumMod val="65000"/>
                  </a:schemeClr>
                </a:solidFill>
                <a:effectLst/>
                <a:uLnTx/>
                <a:uFillTx/>
                <a:latin typeface="+mn-lt"/>
                <a:ea typeface="+mn-ea"/>
                <a:cs typeface="+mn-cs"/>
              </a:rPr>
              <a:t>an</a:t>
            </a:r>
            <a:r>
              <a:rPr kumimoji="0" lang="it-IT" sz="2800" b="0" i="1" u="none" strike="noStrike" kern="1200" cap="none" spc="0" normalizeH="0" noProof="0" dirty="0" smtClean="0">
                <a:ln>
                  <a:noFill/>
                </a:ln>
                <a:solidFill>
                  <a:schemeClr val="tx1">
                    <a:lumMod val="65000"/>
                  </a:schemeClr>
                </a:solidFill>
                <a:effectLst/>
                <a:uLnTx/>
                <a:uFillTx/>
                <a:latin typeface="+mn-lt"/>
                <a:ea typeface="+mn-ea"/>
                <a:cs typeface="+mn-cs"/>
              </a:rPr>
              <a:t> </a:t>
            </a:r>
            <a:r>
              <a:rPr kumimoji="0" lang="it-IT" sz="2800" b="0" i="1" u="none" strike="noStrike" kern="1200" cap="none" spc="0" normalizeH="0" noProof="0" dirty="0" err="1" smtClean="0">
                <a:ln>
                  <a:noFill/>
                </a:ln>
                <a:solidFill>
                  <a:schemeClr val="tx1">
                    <a:lumMod val="65000"/>
                  </a:schemeClr>
                </a:solidFill>
                <a:effectLst/>
                <a:uLnTx/>
                <a:uFillTx/>
                <a:latin typeface="+mn-lt"/>
                <a:ea typeface="+mn-ea"/>
                <a:cs typeface="+mn-cs"/>
              </a:rPr>
              <a:t>Effect</a:t>
            </a:r>
            <a:r>
              <a:rPr kumimoji="0" lang="it-IT" sz="2800" b="0" i="1" u="none" strike="noStrike" kern="1200" cap="none" spc="0" normalizeH="0" noProof="0" dirty="0" smtClean="0">
                <a:ln>
                  <a:noFill/>
                </a:ln>
                <a:solidFill>
                  <a:schemeClr val="tx1">
                    <a:lumMod val="65000"/>
                  </a:schemeClr>
                </a:solidFill>
                <a:effectLst/>
                <a:uLnTx/>
                <a:uFillTx/>
                <a:latin typeface="+mn-lt"/>
                <a:ea typeface="+mn-ea"/>
                <a:cs typeface="+mn-cs"/>
              </a:rPr>
              <a:t> Precede </a:t>
            </a:r>
            <a:r>
              <a:rPr kumimoji="0" lang="it-IT" sz="2800" b="0" i="1" u="none" strike="noStrike" kern="1200" cap="none" spc="0" normalizeH="0" noProof="0" dirty="0" err="1" smtClean="0">
                <a:ln>
                  <a:noFill/>
                </a:ln>
                <a:solidFill>
                  <a:schemeClr val="tx1">
                    <a:lumMod val="65000"/>
                  </a:schemeClr>
                </a:solidFill>
                <a:effectLst/>
                <a:uLnTx/>
                <a:uFillTx/>
                <a:latin typeface="+mn-lt"/>
                <a:ea typeface="+mn-ea"/>
                <a:cs typeface="+mn-cs"/>
              </a:rPr>
              <a:t>Its</a:t>
            </a:r>
            <a:r>
              <a:rPr kumimoji="0" lang="it-IT" sz="2800" b="0" i="1" u="none" strike="noStrike" kern="1200" cap="none" spc="0" normalizeH="0" noProof="0" dirty="0" smtClean="0">
                <a:ln>
                  <a:noFill/>
                </a:ln>
                <a:solidFill>
                  <a:schemeClr val="tx1">
                    <a:lumMod val="65000"/>
                  </a:schemeClr>
                </a:solidFill>
                <a:effectLst/>
                <a:uLnTx/>
                <a:uFillTx/>
                <a:latin typeface="+mn-lt"/>
                <a:ea typeface="+mn-ea"/>
                <a:cs typeface="+mn-cs"/>
              </a:rPr>
              <a:t> Cause?</a:t>
            </a:r>
            <a:endParaRPr kumimoji="0" lang="it-IT" sz="2800" b="0" i="1" u="none" strike="noStrike" kern="1200" cap="none" spc="0" normalizeH="0" baseline="0" noProof="0" dirty="0" smtClean="0">
              <a:ln>
                <a:noFill/>
              </a:ln>
              <a:solidFill>
                <a:schemeClr val="tx1">
                  <a:lumMod val="65000"/>
                </a:schemeClr>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testo 3"/>
          <p:cNvSpPr>
            <a:spLocks noGrp="1"/>
          </p:cNvSpPr>
          <p:nvPr>
            <p:ph type="body" idx="1"/>
          </p:nvPr>
        </p:nvSpPr>
        <p:spPr>
          <a:xfrm>
            <a:off x="683568" y="2060848"/>
            <a:ext cx="8041562" cy="4320480"/>
          </a:xfrm>
        </p:spPr>
        <p:txBody>
          <a:bodyPr>
            <a:noAutofit/>
          </a:bodyPr>
          <a:lstStyle/>
          <a:p>
            <a:pPr marL="512064" indent="-457200">
              <a:lnSpc>
                <a:spcPct val="150000"/>
              </a:lnSpc>
              <a:buClr>
                <a:schemeClr val="tx2">
                  <a:lumMod val="50000"/>
                </a:schemeClr>
              </a:buClr>
            </a:pPr>
            <a:r>
              <a:rPr lang="it-IT" sz="2400" dirty="0" smtClean="0">
                <a:solidFill>
                  <a:schemeClr val="tx1"/>
                </a:solidFill>
                <a:latin typeface="Estrangelo Edessa" pitchFamily="66" charset="0"/>
                <a:cs typeface="Estrangelo Edessa" pitchFamily="66" charset="0"/>
              </a:rPr>
              <a:t>1. Prima parte:</a:t>
            </a:r>
          </a:p>
          <a:p>
            <a:pPr marL="512064" indent="-457200">
              <a:lnSpc>
                <a:spcPct val="150000"/>
              </a:lnSpc>
              <a:buClr>
                <a:schemeClr val="tx2">
                  <a:lumMod val="50000"/>
                </a:schemeClr>
              </a:buClr>
            </a:pPr>
            <a:r>
              <a:rPr lang="it-IT" sz="2400" b="1" dirty="0" smtClean="0">
                <a:solidFill>
                  <a:schemeClr val="tx1"/>
                </a:solidFill>
                <a:latin typeface="Estrangelo Edessa" pitchFamily="66" charset="0"/>
                <a:cs typeface="Estrangelo Edessa" pitchFamily="66" charset="0"/>
              </a:rPr>
              <a:t>	Esposizione della tesi di Dummett riguardo l’argomento</a:t>
            </a:r>
          </a:p>
          <a:p>
            <a:pPr marL="512064" indent="-457200">
              <a:lnSpc>
                <a:spcPct val="150000"/>
              </a:lnSpc>
              <a:buClr>
                <a:schemeClr val="tx2">
                  <a:lumMod val="50000"/>
                </a:schemeClr>
              </a:buClr>
            </a:pPr>
            <a:r>
              <a:rPr lang="it-IT" sz="2400" dirty="0" smtClean="0">
                <a:solidFill>
                  <a:schemeClr val="tx1"/>
                </a:solidFill>
                <a:latin typeface="Estrangelo Edessa" pitchFamily="66" charset="0"/>
                <a:cs typeface="Estrangelo Edessa" pitchFamily="66" charset="0"/>
              </a:rPr>
              <a:t>2. Seconda parte:</a:t>
            </a:r>
          </a:p>
          <a:p>
            <a:pPr marL="512064" indent="-457200">
              <a:lnSpc>
                <a:spcPct val="150000"/>
              </a:lnSpc>
              <a:buClr>
                <a:schemeClr val="tx2">
                  <a:lumMod val="50000"/>
                </a:schemeClr>
              </a:buClr>
            </a:pPr>
            <a:r>
              <a:rPr lang="it-IT" sz="2400" b="1" dirty="0" smtClean="0">
                <a:solidFill>
                  <a:schemeClr val="tx1"/>
                </a:solidFill>
                <a:latin typeface="Estrangelo Edessa" pitchFamily="66" charset="0"/>
                <a:cs typeface="Estrangelo Edessa" pitchFamily="66" charset="0"/>
              </a:rPr>
              <a:t>	Trattazione delle motivazioni di Dummett a sostegno della sua tesi</a:t>
            </a:r>
          </a:p>
          <a:p>
            <a:pPr marL="512064" indent="-457200">
              <a:lnSpc>
                <a:spcPct val="150000"/>
              </a:lnSpc>
              <a:buClr>
                <a:schemeClr val="tx2">
                  <a:lumMod val="50000"/>
                </a:schemeClr>
              </a:buClr>
            </a:pPr>
            <a:r>
              <a:rPr lang="it-IT" sz="2400" dirty="0" smtClean="0">
                <a:solidFill>
                  <a:schemeClr val="tx1"/>
                </a:solidFill>
                <a:latin typeface="Estrangelo Edessa" pitchFamily="66" charset="0"/>
                <a:cs typeface="Estrangelo Edessa" pitchFamily="66" charset="0"/>
              </a:rPr>
              <a:t>3. Terza parte:</a:t>
            </a:r>
          </a:p>
          <a:p>
            <a:pPr>
              <a:lnSpc>
                <a:spcPct val="150000"/>
              </a:lnSpc>
            </a:pPr>
            <a:r>
              <a:rPr lang="it-IT" sz="2400" b="1" dirty="0" smtClean="0">
                <a:solidFill>
                  <a:schemeClr val="tx1"/>
                </a:solidFill>
                <a:latin typeface="Estrangelo Edessa" pitchFamily="66" charset="0"/>
                <a:cs typeface="Estrangelo Edessa" pitchFamily="66" charset="0"/>
              </a:rPr>
              <a:t>       </a:t>
            </a:r>
            <a:r>
              <a:rPr lang="it-IT" sz="2400" b="1" dirty="0">
                <a:solidFill>
                  <a:schemeClr val="tx1"/>
                </a:solidFill>
                <a:latin typeface="Estrangelo Edessa" pitchFamily="66" charset="0"/>
                <a:cs typeface="Estrangelo Edessa" pitchFamily="66" charset="0"/>
              </a:rPr>
              <a:t>C</a:t>
            </a:r>
            <a:r>
              <a:rPr lang="it-IT" sz="2400" b="1" dirty="0" smtClean="0">
                <a:solidFill>
                  <a:schemeClr val="tx1"/>
                </a:solidFill>
                <a:latin typeface="Estrangelo Edessa" pitchFamily="66" charset="0"/>
                <a:cs typeface="Estrangelo Edessa" pitchFamily="66" charset="0"/>
              </a:rPr>
              <a:t>onclusione</a:t>
            </a:r>
            <a:endParaRPr lang="it-IT" sz="3200" b="1" dirty="0" smtClean="0">
              <a:solidFill>
                <a:schemeClr val="tx1"/>
              </a:solidFill>
              <a:latin typeface="Estrangelo Edessa" pitchFamily="66" charset="0"/>
              <a:cs typeface="Estrangelo Edessa" pitchFamily="66" charset="0"/>
            </a:endParaRPr>
          </a:p>
        </p:txBody>
      </p:sp>
      <p:sp>
        <p:nvSpPr>
          <p:cNvPr id="2" name="Segnaposto numero diapositiva 1"/>
          <p:cNvSpPr>
            <a:spLocks noGrp="1"/>
          </p:cNvSpPr>
          <p:nvPr>
            <p:ph type="sldNum" sz="quarter" idx="12"/>
          </p:nvPr>
        </p:nvSpPr>
        <p:spPr/>
        <p:txBody>
          <a:bodyPr/>
          <a:lstStyle/>
          <a:p>
            <a:fld id="{581FA0D6-A269-4C60-AEBE-CC85974E459B}" type="slidenum">
              <a:rPr lang="it-IT" sz="2000" b="1" i="1">
                <a:solidFill>
                  <a:schemeClr val="tx1"/>
                </a:solidFill>
              </a:rPr>
              <a:pPr/>
              <a:t>2</a:t>
            </a:fld>
            <a:endParaRPr lang="it-IT" sz="2000" b="1" i="1" dirty="0">
              <a:solidFill>
                <a:schemeClr val="tx1"/>
              </a:solidFill>
            </a:endParaRPr>
          </a:p>
        </p:txBody>
      </p:sp>
      <p:sp>
        <p:nvSpPr>
          <p:cNvPr id="3" name="Titolo 2"/>
          <p:cNvSpPr>
            <a:spLocks noGrp="1"/>
          </p:cNvSpPr>
          <p:nvPr>
            <p:ph type="title"/>
          </p:nvPr>
        </p:nvSpPr>
        <p:spPr>
          <a:xfrm>
            <a:off x="755576" y="188640"/>
            <a:ext cx="7772400" cy="1173435"/>
          </a:xfrm>
        </p:spPr>
        <p:txBody>
          <a:bodyPr>
            <a:noAutofit/>
          </a:bodyPr>
          <a:lstStyle/>
          <a:p>
            <a:pPr algn="ctr"/>
            <a:r>
              <a:rPr lang="it-IT" sz="4400" dirty="0" smtClean="0">
                <a:solidFill>
                  <a:srgbClr val="FF0000"/>
                </a:solidFill>
                <a:effectLst>
                  <a:outerShdw blurRad="38100" dist="38100" dir="2700000" algn="tl">
                    <a:srgbClr val="000000">
                      <a:alpha val="43137"/>
                    </a:srgbClr>
                  </a:outerShdw>
                </a:effectLst>
                <a:latin typeface="+mn-lt"/>
              </a:rPr>
              <a:t>Struttura della relazione</a:t>
            </a:r>
            <a:br>
              <a:rPr lang="it-IT" sz="4400" dirty="0" smtClean="0">
                <a:solidFill>
                  <a:srgbClr val="FF0000"/>
                </a:solidFill>
                <a:effectLst>
                  <a:outerShdw blurRad="38100" dist="38100" dir="2700000" algn="tl">
                    <a:srgbClr val="000000">
                      <a:alpha val="43137"/>
                    </a:srgbClr>
                  </a:outerShdw>
                </a:effectLst>
                <a:latin typeface="+mn-lt"/>
              </a:rPr>
            </a:br>
            <a:endParaRPr lang="it-IT" sz="4400" dirty="0">
              <a:solidFill>
                <a:srgbClr val="FF0000"/>
              </a:solidFill>
              <a:effectLst>
                <a:outerShdw blurRad="38100" dist="38100" dir="2700000" algn="tl">
                  <a:srgbClr val="000000">
                    <a:alpha val="43137"/>
                  </a:srgbClr>
                </a:outerShdw>
              </a:effectLst>
              <a:latin typeface="+mn-lt"/>
            </a:endParaRPr>
          </a:p>
        </p:txBody>
      </p:sp>
      <p:sp>
        <p:nvSpPr>
          <p:cNvPr id="5" name="Titolo 2"/>
          <p:cNvSpPr txBox="1">
            <a:spLocks/>
          </p:cNvSpPr>
          <p:nvPr/>
        </p:nvSpPr>
        <p:spPr>
          <a:xfrm>
            <a:off x="539552" y="1340768"/>
            <a:ext cx="8156448" cy="777240"/>
          </a:xfrm>
          <a:prstGeom prst="rect">
            <a:avLst/>
          </a:prstGeom>
        </p:spPr>
        <p:txBody>
          <a:bodyPr vert="horz" tIns="64008" anchor="t">
            <a:no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it-IT" sz="3200" b="0" i="0" u="none" strike="noStrike" kern="1200" cap="none" spc="-150" normalizeH="0" baseline="0" noProof="0" dirty="0" smtClean="0">
                <a:ln>
                  <a:noFill/>
                </a:ln>
                <a:solidFill>
                  <a:srgbClr val="FF0000"/>
                </a:solidFill>
                <a:effectLst>
                  <a:outerShdw blurRad="38100" dist="38100" dir="2700000" algn="tl">
                    <a:srgbClr val="000000">
                      <a:alpha val="43137"/>
                    </a:srgbClr>
                  </a:outerShdw>
                </a:effectLst>
                <a:uLnTx/>
                <a:uFillTx/>
                <a:latin typeface="+mn-lt"/>
                <a:ea typeface="+mj-ea"/>
                <a:cs typeface="+mj-cs"/>
              </a:rPr>
              <a:t>La relazione consta di tre parti:</a:t>
            </a:r>
            <a:r>
              <a:rPr kumimoji="0" lang="it-IT" sz="4400" b="0" i="0" u="none" strike="noStrike" kern="1200" cap="none" spc="-150" normalizeH="0" baseline="0" noProof="0" dirty="0" smtClean="0">
                <a:ln>
                  <a:noFill/>
                </a:ln>
                <a:solidFill>
                  <a:schemeClr val="bg1"/>
                </a:solidFill>
                <a:effectLst>
                  <a:outerShdw blurRad="38100" dist="38100" dir="2700000" algn="tl">
                    <a:srgbClr val="000000">
                      <a:alpha val="43137"/>
                    </a:srgbClr>
                  </a:outerShdw>
                </a:effectLst>
                <a:uLnTx/>
                <a:uFillTx/>
                <a:latin typeface="+mn-lt"/>
                <a:ea typeface="+mj-ea"/>
                <a:cs typeface="+mj-cs"/>
              </a:rPr>
              <a:t/>
            </a:r>
            <a:br>
              <a:rPr kumimoji="0" lang="it-IT" sz="4400" b="0" i="0" u="none" strike="noStrike" kern="1200" cap="none" spc="-150" normalizeH="0" baseline="0" noProof="0" dirty="0" smtClean="0">
                <a:ln>
                  <a:noFill/>
                </a:ln>
                <a:solidFill>
                  <a:schemeClr val="bg1"/>
                </a:solidFill>
                <a:effectLst>
                  <a:outerShdw blurRad="38100" dist="38100" dir="2700000" algn="tl">
                    <a:srgbClr val="000000">
                      <a:alpha val="43137"/>
                    </a:srgbClr>
                  </a:outerShdw>
                </a:effectLst>
                <a:uLnTx/>
                <a:uFillTx/>
                <a:latin typeface="+mn-lt"/>
                <a:ea typeface="+mj-ea"/>
                <a:cs typeface="+mj-cs"/>
              </a:rPr>
            </a:br>
            <a:endParaRPr kumimoji="0" lang="it-IT" sz="4400" b="0" i="0" u="none" strike="noStrike" kern="1200" cap="none" spc="-150" normalizeH="0" baseline="0" noProof="0" dirty="0">
              <a:ln>
                <a:noFill/>
              </a:ln>
              <a:solidFill>
                <a:schemeClr val="bg1"/>
              </a:solidFill>
              <a:effectLst>
                <a:outerShdw blurRad="38100" dist="38100" dir="2700000" algn="tl">
                  <a:srgbClr val="000000">
                    <a:alpha val="43137"/>
                  </a:srgbClr>
                </a:outerShdw>
              </a:effectLst>
              <a:uLnTx/>
              <a:uFillTx/>
              <a:latin typeface="+mn-lt"/>
              <a:ea typeface="+mj-ea"/>
              <a:cs typeface="+mj-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581FA0D6-A269-4C60-AEBE-CC85974E459B}" type="slidenum">
              <a:rPr lang="it-IT" sz="2000" b="1" i="1" smtClean="0">
                <a:solidFill>
                  <a:schemeClr val="tx1"/>
                </a:solidFill>
              </a:rPr>
              <a:pPr/>
              <a:t>3</a:t>
            </a:fld>
            <a:endParaRPr lang="it-IT" sz="2000" b="1" i="1" dirty="0" smtClean="0">
              <a:solidFill>
                <a:schemeClr val="tx1"/>
              </a:solidFill>
            </a:endParaRPr>
          </a:p>
        </p:txBody>
      </p:sp>
      <p:sp>
        <p:nvSpPr>
          <p:cNvPr id="6" name="Sottotitolo 5"/>
          <p:cNvSpPr>
            <a:spLocks noGrp="1"/>
          </p:cNvSpPr>
          <p:nvPr>
            <p:ph type="subTitle" idx="1"/>
          </p:nvPr>
        </p:nvSpPr>
        <p:spPr>
          <a:xfrm>
            <a:off x="251520" y="1556792"/>
            <a:ext cx="8640960" cy="1152128"/>
          </a:xfrm>
        </p:spPr>
        <p:txBody>
          <a:bodyPr>
            <a:normAutofit/>
          </a:bodyPr>
          <a:lstStyle/>
          <a:p>
            <a:pPr algn="ctr">
              <a:lnSpc>
                <a:spcPct val="150000"/>
              </a:lnSpc>
            </a:pPr>
            <a:r>
              <a:rPr lang="it-IT" sz="2800" b="1" dirty="0" smtClean="0">
                <a:solidFill>
                  <a:schemeClr val="tx1"/>
                </a:solidFill>
                <a:latin typeface="Calibri" pitchFamily="34" charset="0"/>
              </a:rPr>
              <a:t>“È possibile che un effetto preceda la sua causa?”</a:t>
            </a:r>
          </a:p>
          <a:p>
            <a:endParaRPr lang="it-IT" sz="2400" dirty="0" smtClean="0">
              <a:solidFill>
                <a:schemeClr val="tx1"/>
              </a:solidFill>
            </a:endParaRPr>
          </a:p>
        </p:txBody>
      </p:sp>
      <p:sp>
        <p:nvSpPr>
          <p:cNvPr id="3" name="Titolo 2"/>
          <p:cNvSpPr txBox="1">
            <a:spLocks/>
          </p:cNvSpPr>
          <p:nvPr/>
        </p:nvSpPr>
        <p:spPr>
          <a:xfrm>
            <a:off x="706902" y="512064"/>
            <a:ext cx="8156448" cy="77724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4400" b="0" i="0" u="none" strike="noStrike" kern="1200" cap="none" spc="-100" normalizeH="0" baseline="0" noProof="0" dirty="0" smtClean="0">
                <a:ln>
                  <a:noFill/>
                </a:ln>
                <a:solidFill>
                  <a:srgbClr val="FF0000"/>
                </a:solidFill>
                <a:effectLst>
                  <a:outerShdw blurRad="38100" dist="38100" dir="2700000" algn="tl">
                    <a:srgbClr val="000000">
                      <a:alpha val="43137"/>
                    </a:srgbClr>
                  </a:outerShdw>
                </a:effectLst>
                <a:uLnTx/>
                <a:uFillTx/>
                <a:latin typeface="+mn-lt"/>
                <a:ea typeface="+mj-ea"/>
                <a:cs typeface="+mj-cs"/>
              </a:rPr>
              <a:t>PRIMA PARTE</a:t>
            </a:r>
            <a:br>
              <a:rPr kumimoji="0" lang="it-IT" sz="4400" b="0" i="0" u="none" strike="noStrike" kern="1200" cap="none" spc="-100" normalizeH="0" baseline="0" noProof="0" dirty="0" smtClean="0">
                <a:ln>
                  <a:noFill/>
                </a:ln>
                <a:solidFill>
                  <a:srgbClr val="FF0000"/>
                </a:solidFill>
                <a:effectLst>
                  <a:outerShdw blurRad="38100" dist="38100" dir="2700000" algn="tl">
                    <a:srgbClr val="000000">
                      <a:alpha val="43137"/>
                    </a:srgbClr>
                  </a:outerShdw>
                </a:effectLst>
                <a:uLnTx/>
                <a:uFillTx/>
                <a:latin typeface="+mn-lt"/>
                <a:ea typeface="+mj-ea"/>
                <a:cs typeface="+mj-cs"/>
              </a:rPr>
            </a:br>
            <a:endParaRPr kumimoji="0" lang="it-IT" sz="4400" b="0" i="0" u="none" strike="noStrike" kern="1200" cap="none" spc="-100" normalizeH="0" baseline="0" noProof="0" dirty="0">
              <a:ln>
                <a:noFill/>
              </a:ln>
              <a:solidFill>
                <a:srgbClr val="FF0000"/>
              </a:solidFill>
              <a:effectLst>
                <a:outerShdw blurRad="38100" dist="38100" dir="2700000" algn="tl">
                  <a:srgbClr val="000000">
                    <a:alpha val="43137"/>
                  </a:srgbClr>
                </a:outerShdw>
              </a:effectLst>
              <a:uLnTx/>
              <a:uFillTx/>
              <a:latin typeface="+mn-lt"/>
              <a:ea typeface="+mj-ea"/>
              <a:cs typeface="+mj-cs"/>
            </a:endParaRPr>
          </a:p>
        </p:txBody>
      </p:sp>
      <p:sp>
        <p:nvSpPr>
          <p:cNvPr id="9" name="Sottotitolo 5"/>
          <p:cNvSpPr txBox="1">
            <a:spLocks/>
          </p:cNvSpPr>
          <p:nvPr/>
        </p:nvSpPr>
        <p:spPr>
          <a:xfrm>
            <a:off x="899592" y="4797152"/>
            <a:ext cx="7772400" cy="792088"/>
          </a:xfrm>
          <a:prstGeom prst="rect">
            <a:avLst/>
          </a:prstGeom>
        </p:spPr>
        <p:txBody>
          <a:bodyPr vert="horz" lIns="100584" tIns="45720" anchor="b">
            <a:normAutofit/>
          </a:bodyPr>
          <a:lstStyle/>
          <a:p>
            <a:pPr marL="0" marR="0" lvl="0" indent="0" algn="l" defTabSz="914400" rtl="0" eaLnBrk="1" fontAlgn="auto" latinLnBrk="0" hangingPunct="1">
              <a:lnSpc>
                <a:spcPct val="100000"/>
              </a:lnSpc>
              <a:spcBef>
                <a:spcPts val="0"/>
              </a:spcBef>
              <a:spcAft>
                <a:spcPts val="0"/>
              </a:spcAft>
              <a:buClr>
                <a:schemeClr val="tx2"/>
              </a:buClr>
              <a:buSzPct val="95000"/>
              <a:buFont typeface="Wingdings"/>
              <a:buNone/>
              <a:tabLst/>
              <a:defRPr/>
            </a:pPr>
            <a:endParaRPr kumimoji="0" lang="it-IT" sz="2000" b="0" i="0" u="none" strike="noStrike" kern="1200" cap="none" spc="0" normalizeH="0" baseline="0" noProof="0" dirty="0" smtClean="0">
              <a:ln>
                <a:noFill/>
              </a:ln>
              <a:solidFill>
                <a:schemeClr val="bg1"/>
              </a:solidFill>
              <a:effectLst/>
              <a:uLnTx/>
              <a:uFillTx/>
              <a:latin typeface="+mn-lt"/>
              <a:ea typeface="+mn-ea"/>
              <a:cs typeface="+mn-cs"/>
            </a:endParaRPr>
          </a:p>
        </p:txBody>
      </p:sp>
      <p:sp>
        <p:nvSpPr>
          <p:cNvPr id="12" name="Sottotitolo 5"/>
          <p:cNvSpPr txBox="1">
            <a:spLocks/>
          </p:cNvSpPr>
          <p:nvPr/>
        </p:nvSpPr>
        <p:spPr>
          <a:xfrm>
            <a:off x="395536" y="2348880"/>
            <a:ext cx="8424936" cy="2232248"/>
          </a:xfrm>
          <a:prstGeom prst="rect">
            <a:avLst/>
          </a:prstGeom>
        </p:spPr>
        <p:txBody>
          <a:bodyPr vert="horz" lIns="100584" tIns="45720" anchor="b">
            <a:normAutofit/>
          </a:bodyPr>
          <a:lstStyle/>
          <a:p>
            <a:pPr marL="360363" marR="0" lvl="0" indent="-360363" algn="l" defTabSz="914400" rtl="0" eaLnBrk="1" fontAlgn="auto" latinLnBrk="0" hangingPunct="1">
              <a:lnSpc>
                <a:spcPct val="150000"/>
              </a:lnSpc>
              <a:spcBef>
                <a:spcPts val="0"/>
              </a:spcBef>
              <a:spcAft>
                <a:spcPts val="0"/>
              </a:spcAft>
              <a:buClr>
                <a:schemeClr val="tx1"/>
              </a:buClr>
              <a:buSzPct val="95000"/>
              <a:buFont typeface="Wingdings" pitchFamily="2" charset="2"/>
              <a:buChar char="§"/>
              <a:tabLst/>
              <a:defRPr/>
            </a:pPr>
            <a:r>
              <a:rPr kumimoji="0" lang="it-IT" sz="2200" b="0" i="0" u="none" strike="noStrike" kern="1200" cap="none" spc="0" normalizeH="0" baseline="0" noProof="0" dirty="0" smtClean="0">
                <a:ln>
                  <a:noFill/>
                </a:ln>
                <a:effectLst/>
                <a:uLnTx/>
                <a:uFillTx/>
                <a:latin typeface="Calibri" pitchFamily="34" charset="0"/>
                <a:ea typeface="+mn-ea"/>
                <a:cs typeface="+mn-cs"/>
              </a:rPr>
              <a:t>Questa  è la domanda che dà il titolo al contributo di Dummett a un convegno del 1954, e ritorna dieci anni dopo su “</a:t>
            </a:r>
            <a:r>
              <a:rPr kumimoji="0" lang="it-IT" sz="2200" b="0" i="1" u="none" strike="noStrike" kern="1200" cap="none" spc="0" normalizeH="0" baseline="0" noProof="0" dirty="0" smtClean="0">
                <a:ln>
                  <a:noFill/>
                </a:ln>
                <a:effectLst/>
                <a:uLnTx/>
                <a:uFillTx/>
                <a:latin typeface="Calibri" pitchFamily="34" charset="0"/>
                <a:ea typeface="+mn-ea"/>
                <a:cs typeface="+mn-cs"/>
              </a:rPr>
              <a:t>The </a:t>
            </a:r>
            <a:r>
              <a:rPr kumimoji="0" lang="it-IT" sz="2200" b="0" i="1" u="none" strike="noStrike" kern="1200" cap="none" spc="0" normalizeH="0" baseline="0" noProof="0" dirty="0" err="1" smtClean="0">
                <a:ln>
                  <a:noFill/>
                </a:ln>
                <a:effectLst/>
                <a:uLnTx/>
                <a:uFillTx/>
                <a:latin typeface="Calibri" pitchFamily="34" charset="0"/>
                <a:ea typeface="+mn-ea"/>
                <a:cs typeface="+mn-cs"/>
              </a:rPr>
              <a:t>philosophical</a:t>
            </a:r>
            <a:r>
              <a:rPr kumimoji="0" lang="it-IT" sz="2200" b="0" i="1" u="none" strike="noStrike" kern="1200" cap="none" spc="0" normalizeH="0" baseline="0" noProof="0" dirty="0" smtClean="0">
                <a:ln>
                  <a:noFill/>
                </a:ln>
                <a:effectLst/>
                <a:uLnTx/>
                <a:uFillTx/>
                <a:latin typeface="Calibri" pitchFamily="34" charset="0"/>
                <a:ea typeface="+mn-ea"/>
                <a:cs typeface="+mn-cs"/>
              </a:rPr>
              <a:t> </a:t>
            </a:r>
            <a:r>
              <a:rPr kumimoji="0" lang="it-IT" sz="2200" b="0" i="1" u="none" strike="noStrike" kern="1200" cap="none" spc="0" normalizeH="0" baseline="0" noProof="0" dirty="0" err="1" smtClean="0">
                <a:ln>
                  <a:noFill/>
                </a:ln>
                <a:effectLst/>
                <a:uLnTx/>
                <a:uFillTx/>
                <a:latin typeface="Calibri" pitchFamily="34" charset="0"/>
                <a:ea typeface="+mn-ea"/>
                <a:cs typeface="+mn-cs"/>
              </a:rPr>
              <a:t>Review</a:t>
            </a:r>
            <a:r>
              <a:rPr kumimoji="0" lang="it-IT" sz="2200" b="0" i="0" u="none" strike="noStrike" kern="1200" cap="none" spc="0" normalizeH="0" baseline="0" noProof="0" dirty="0" smtClean="0">
                <a:ln>
                  <a:noFill/>
                </a:ln>
                <a:effectLst/>
                <a:uLnTx/>
                <a:uFillTx/>
                <a:latin typeface="Calibri" pitchFamily="34" charset="0"/>
                <a:ea typeface="+mn-ea"/>
                <a:cs typeface="+mn-cs"/>
              </a:rPr>
              <a:t>” in “</a:t>
            </a:r>
            <a:r>
              <a:rPr kumimoji="0" lang="it-IT" sz="2200" b="0" i="1" u="none" strike="noStrike" kern="1200" cap="none" spc="0" normalizeH="0" baseline="0" noProof="0" dirty="0" err="1" smtClean="0">
                <a:ln>
                  <a:noFill/>
                </a:ln>
                <a:effectLst/>
                <a:uLnTx/>
                <a:uFillTx/>
                <a:latin typeface="Calibri" pitchFamily="34" charset="0"/>
                <a:ea typeface="+mn-ea"/>
                <a:cs typeface="+mn-cs"/>
              </a:rPr>
              <a:t>Bringing</a:t>
            </a:r>
            <a:r>
              <a:rPr kumimoji="0" lang="it-IT" sz="2200" b="0" i="1" u="none" strike="noStrike" kern="1200" cap="none" spc="0" normalizeH="0" baseline="0" noProof="0" dirty="0" smtClean="0">
                <a:ln>
                  <a:noFill/>
                </a:ln>
                <a:effectLst/>
                <a:uLnTx/>
                <a:uFillTx/>
                <a:latin typeface="Calibri" pitchFamily="34" charset="0"/>
                <a:ea typeface="+mn-ea"/>
                <a:cs typeface="+mn-cs"/>
              </a:rPr>
              <a:t> </a:t>
            </a:r>
            <a:r>
              <a:rPr kumimoji="0" lang="it-IT" sz="2200" b="0" i="1" u="none" strike="noStrike" kern="1200" cap="none" spc="0" normalizeH="0" baseline="0" noProof="0" dirty="0" err="1" smtClean="0">
                <a:ln>
                  <a:noFill/>
                </a:ln>
                <a:effectLst/>
                <a:uLnTx/>
                <a:uFillTx/>
                <a:latin typeface="Calibri" pitchFamily="34" charset="0"/>
                <a:ea typeface="+mn-ea"/>
                <a:cs typeface="+mn-cs"/>
              </a:rPr>
              <a:t>about</a:t>
            </a:r>
            <a:r>
              <a:rPr kumimoji="0" lang="it-IT" sz="2200" b="0" i="1" u="none" strike="noStrike" kern="1200" cap="none" spc="0" normalizeH="0" baseline="0" noProof="0" dirty="0" smtClean="0">
                <a:ln>
                  <a:noFill/>
                </a:ln>
                <a:effectLst/>
                <a:uLnTx/>
                <a:uFillTx/>
                <a:latin typeface="Calibri" pitchFamily="34" charset="0"/>
                <a:ea typeface="+mn-ea"/>
                <a:cs typeface="+mn-cs"/>
              </a:rPr>
              <a:t> the </a:t>
            </a:r>
            <a:r>
              <a:rPr kumimoji="0" lang="it-IT" sz="2200" b="0" i="1" u="none" strike="noStrike" kern="1200" cap="none" spc="0" normalizeH="0" baseline="0" noProof="0" dirty="0" err="1" smtClean="0">
                <a:ln>
                  <a:noFill/>
                </a:ln>
                <a:effectLst/>
                <a:uLnTx/>
                <a:uFillTx/>
                <a:latin typeface="Calibri" pitchFamily="34" charset="0"/>
                <a:ea typeface="+mn-ea"/>
                <a:cs typeface="+mn-cs"/>
              </a:rPr>
              <a:t>past</a:t>
            </a:r>
            <a:r>
              <a:rPr kumimoji="0" lang="it-IT" sz="2200" b="0" i="1" u="none" strike="noStrike" kern="1200" cap="none" spc="0" normalizeH="0" baseline="0" noProof="0" dirty="0" smtClean="0">
                <a:ln>
                  <a:noFill/>
                </a:ln>
                <a:effectLst/>
                <a:uLnTx/>
                <a:uFillTx/>
                <a:latin typeface="Calibri" pitchFamily="34" charset="0"/>
                <a:ea typeface="+mn-ea"/>
                <a:cs typeface="+mn-cs"/>
              </a:rPr>
              <a:t>”</a:t>
            </a:r>
            <a:r>
              <a:rPr kumimoji="0" lang="it-IT" sz="2200" b="0" i="0" u="none" strike="noStrike" kern="1200" cap="none" spc="0" normalizeH="0" baseline="0" noProof="0" dirty="0" smtClean="0">
                <a:ln>
                  <a:noFill/>
                </a:ln>
                <a:effectLst/>
                <a:uLnTx/>
                <a:uFillTx/>
                <a:latin typeface="Calibri" pitchFamily="34" charset="0"/>
                <a:ea typeface="+mn-ea"/>
                <a:cs typeface="+mn-cs"/>
              </a:rPr>
              <a:t>.</a:t>
            </a:r>
            <a:endParaRPr kumimoji="0" lang="it-IT" sz="2200" b="0" i="0" u="none" strike="noStrike" kern="1200" cap="none" spc="0" normalizeH="0" baseline="0" noProof="0" dirty="0" smtClean="0">
              <a:ln>
                <a:noFill/>
              </a:ln>
              <a:effectLst/>
              <a:uLnTx/>
              <a:uFillTx/>
              <a:latin typeface="+mn-lt"/>
              <a:ea typeface="+mn-ea"/>
              <a:cs typeface="+mn-cs"/>
            </a:endParaRPr>
          </a:p>
        </p:txBody>
      </p:sp>
      <p:sp>
        <p:nvSpPr>
          <p:cNvPr id="13" name="Sottotitolo 5"/>
          <p:cNvSpPr txBox="1">
            <a:spLocks/>
          </p:cNvSpPr>
          <p:nvPr/>
        </p:nvSpPr>
        <p:spPr>
          <a:xfrm>
            <a:off x="0" y="4869160"/>
            <a:ext cx="8424936" cy="1224136"/>
          </a:xfrm>
          <a:prstGeom prst="rect">
            <a:avLst/>
          </a:prstGeom>
        </p:spPr>
        <p:txBody>
          <a:bodyPr vert="horz" lIns="100584" tIns="45720" anchor="b">
            <a:normAutofit/>
          </a:bodyPr>
          <a:lstStyle/>
          <a:p>
            <a:pPr marL="803275" marR="0" lvl="0" indent="-360363" algn="l" defTabSz="914400" rtl="0" eaLnBrk="1" fontAlgn="auto" latinLnBrk="0" hangingPunct="1">
              <a:lnSpc>
                <a:spcPct val="150000"/>
              </a:lnSpc>
              <a:spcBef>
                <a:spcPts val="0"/>
              </a:spcBef>
              <a:spcAft>
                <a:spcPts val="0"/>
              </a:spcAft>
              <a:buClr>
                <a:schemeClr val="tx1"/>
              </a:buClr>
              <a:buSzPct val="95000"/>
              <a:buFont typeface="Wingdings" pitchFamily="2" charset="2"/>
              <a:buChar char="§"/>
              <a:tabLst/>
              <a:defRPr/>
            </a:pPr>
            <a:r>
              <a:rPr kumimoji="0" lang="it-IT" sz="2800" b="0" i="0" u="none" strike="noStrike" kern="1200" cap="none" spc="0" normalizeH="0" baseline="0" noProof="0" dirty="0" smtClean="0">
                <a:ln>
                  <a:noFill/>
                </a:ln>
                <a:effectLst/>
                <a:uLnTx/>
                <a:uFillTx/>
                <a:latin typeface="Calibri" pitchFamily="34" charset="0"/>
                <a:ea typeface="+mn-ea"/>
                <a:cs typeface="+mn-cs"/>
              </a:rPr>
              <a:t>	</a:t>
            </a:r>
            <a:r>
              <a:rPr kumimoji="0" lang="it-IT" sz="2200" b="0" i="0" u="none" strike="noStrike" kern="1200" cap="none" spc="0" normalizeH="0" baseline="0" noProof="0" dirty="0" smtClean="0">
                <a:ln>
                  <a:noFill/>
                </a:ln>
                <a:effectLst/>
                <a:uLnTx/>
                <a:uFillTx/>
                <a:latin typeface="+mn-lt"/>
                <a:ea typeface="+mn-ea"/>
                <a:cs typeface="+mn-cs"/>
              </a:rPr>
              <a:t>La risposta è affermativa: </a:t>
            </a:r>
            <a:r>
              <a:rPr kumimoji="0" lang="it-IT" sz="2200" b="1" u="sng" strike="noStrike" kern="1200" cap="none" spc="0" normalizeH="0" baseline="0" noProof="0" dirty="0" smtClean="0">
                <a:ln>
                  <a:noFill/>
                </a:ln>
                <a:uLnTx/>
                <a:uFillTx/>
                <a:latin typeface="+mn-lt"/>
                <a:ea typeface="+mn-ea"/>
                <a:cs typeface="+mn-cs"/>
              </a:rPr>
              <a:t>Concettualmente è possibile.</a:t>
            </a:r>
          </a:p>
          <a:p>
            <a:pPr marL="0" marR="0" lvl="0" indent="0" algn="l" defTabSz="914400" rtl="0" eaLnBrk="1" fontAlgn="auto" latinLnBrk="0" hangingPunct="1">
              <a:lnSpc>
                <a:spcPct val="100000"/>
              </a:lnSpc>
              <a:spcBef>
                <a:spcPts val="0"/>
              </a:spcBef>
              <a:spcAft>
                <a:spcPts val="0"/>
              </a:spcAft>
              <a:buClr>
                <a:schemeClr val="bg1"/>
              </a:buClr>
              <a:buSzPct val="95000"/>
              <a:buFont typeface="Wingdings" pitchFamily="2" charset="2"/>
              <a:buChar char="§"/>
              <a:tabLst/>
              <a:defRPr/>
            </a:pPr>
            <a:endParaRPr kumimoji="0" lang="it-IT" sz="2400" b="0" i="0" u="none" strike="noStrike" kern="1200" cap="none" spc="0" normalizeH="0" baseline="0" noProof="0" dirty="0" smtClean="0">
              <a:ln>
                <a:noFill/>
              </a:ln>
              <a:solidFill>
                <a:schemeClr val="bg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908721"/>
            <a:ext cx="8064896" cy="2736304"/>
          </a:xfrm>
        </p:spPr>
        <p:txBody>
          <a:bodyPr>
            <a:noAutofit/>
          </a:bodyPr>
          <a:lstStyle/>
          <a:p>
            <a:pPr marL="360363" indent="-360363" algn="l">
              <a:buFont typeface="Wingdings" pitchFamily="2" charset="2"/>
              <a:buChar char="§"/>
            </a:pPr>
            <a:r>
              <a:rPr lang="it-IT" sz="2200" dirty="0">
                <a:latin typeface="Calibri" pitchFamily="34" charset="0"/>
                <a:ea typeface="+mn-ea"/>
                <a:cs typeface="+mn-cs"/>
              </a:rPr>
              <a:t>L’asimmetrica causale tra passato e futuro non è imposta a priori dai concetti ma a posteriori dall’esperienza. L’esperienza effettiva ci induce a stabilire i nessi causali nei quali la causa precede l’effetto e non viceversa, ma in altre circostanze empiriche possibili sarebbe ragionevole ammettere relazioni causali in direzione </a:t>
            </a:r>
            <a:r>
              <a:rPr lang="it-IT" sz="2200" dirty="0" smtClean="0">
                <a:latin typeface="Calibri" pitchFamily="34" charset="0"/>
                <a:ea typeface="+mn-ea"/>
                <a:cs typeface="+mn-cs"/>
              </a:rPr>
              <a:t>opposta.</a:t>
            </a:r>
            <a:endParaRPr lang="it-IT" sz="2200" dirty="0">
              <a:latin typeface="Calibri" pitchFamily="34" charset="0"/>
              <a:ea typeface="+mn-ea"/>
              <a:cs typeface="+mn-cs"/>
            </a:endParaRPr>
          </a:p>
        </p:txBody>
      </p:sp>
      <p:sp>
        <p:nvSpPr>
          <p:cNvPr id="4" name="Titolo 1"/>
          <p:cNvSpPr txBox="1">
            <a:spLocks/>
          </p:cNvSpPr>
          <p:nvPr/>
        </p:nvSpPr>
        <p:spPr>
          <a:xfrm>
            <a:off x="467544" y="3573016"/>
            <a:ext cx="8064896" cy="2736304"/>
          </a:xfrm>
          <a:prstGeom prst="rect">
            <a:avLst/>
          </a:prstGeom>
        </p:spPr>
        <p:txBody>
          <a:bodyPr vert="horz" lIns="91440" tIns="45720" rIns="91440" bIns="45720" rtlCol="0" anchor="ctr">
            <a:noAutofit/>
          </a:bodyPr>
          <a:lstStyle/>
          <a:p>
            <a:pPr marL="442913" marR="0" lvl="0" indent="-360363" algn="l" defTabSz="914400" rtl="0" eaLnBrk="1" fontAlgn="auto" latinLnBrk="0" hangingPunct="1">
              <a:lnSpc>
                <a:spcPct val="100000"/>
              </a:lnSpc>
              <a:spcBef>
                <a:spcPct val="0"/>
              </a:spcBef>
              <a:spcAft>
                <a:spcPts val="0"/>
              </a:spcAft>
              <a:buClrTx/>
              <a:buSzTx/>
              <a:buFont typeface="Wingdings" pitchFamily="2" charset="2"/>
              <a:buChar char="§"/>
              <a:tabLst/>
              <a:defRPr/>
            </a:pPr>
            <a:r>
              <a:rPr kumimoji="0" lang="it-IT" sz="2200" b="0" i="0" u="none" strike="noStrike" kern="1200" cap="none" spc="0" normalizeH="0" baseline="0" noProof="0" dirty="0" smtClean="0">
                <a:ln>
                  <a:noFill/>
                </a:ln>
                <a:solidFill>
                  <a:schemeClr val="tx1"/>
                </a:solidFill>
                <a:effectLst/>
                <a:uLnTx/>
                <a:uFillTx/>
                <a:latin typeface="Calibri" pitchFamily="34" charset="0"/>
                <a:ea typeface="+mn-ea"/>
                <a:cs typeface="+mn-cs"/>
              </a:rPr>
              <a:t>Infatti</a:t>
            </a:r>
            <a:r>
              <a:rPr kumimoji="0" lang="it-IT" sz="2200" b="0" i="0" u="none" strike="noStrike" kern="1200" cap="none" spc="0" normalizeH="0" noProof="0" dirty="0" smtClean="0">
                <a:ln>
                  <a:noFill/>
                </a:ln>
                <a:solidFill>
                  <a:schemeClr val="tx1"/>
                </a:solidFill>
                <a:effectLst/>
                <a:uLnTx/>
                <a:uFillTx/>
                <a:latin typeface="Calibri" pitchFamily="34" charset="0"/>
                <a:ea typeface="+mn-ea"/>
                <a:cs typeface="+mn-cs"/>
              </a:rPr>
              <a:t> se la nozione di causalità appartenesse a esseri intelligenti capaci solo di osservare e non anche di agire, circostanze siffatte sarebbero possibili. Basterebbe descrivere una serie di eventi naturali in ordine inverso per il resto senza differenze.</a:t>
            </a:r>
            <a:endParaRPr kumimoji="0" lang="it-IT" sz="2200" b="0" i="0" u="none" strike="noStrike" kern="1200" cap="none" spc="0" normalizeH="0" baseline="0" noProof="0" dirty="0" smtClean="0">
              <a:ln>
                <a:noFill/>
              </a:ln>
              <a:solidFill>
                <a:schemeClr val="tx1"/>
              </a:solidFill>
              <a:effectLst/>
              <a:uLnTx/>
              <a:uFillTx/>
              <a:latin typeface="Calibri" pitchFamily="34" charset="0"/>
              <a:ea typeface="+mn-ea"/>
              <a:cs typeface="+mn-cs"/>
            </a:endParaRPr>
          </a:p>
        </p:txBody>
      </p:sp>
      <p:sp>
        <p:nvSpPr>
          <p:cNvPr id="5" name="Segnaposto numero diapositiva 4"/>
          <p:cNvSpPr>
            <a:spLocks noGrp="1"/>
          </p:cNvSpPr>
          <p:nvPr>
            <p:ph type="sldNum" sz="quarter" idx="12"/>
          </p:nvPr>
        </p:nvSpPr>
        <p:spPr/>
        <p:txBody>
          <a:bodyPr/>
          <a:lstStyle/>
          <a:p>
            <a:fld id="{13BDA643-D377-4E63-B945-72BECB104BC4}" type="slidenum">
              <a:rPr lang="it-IT" sz="2000" b="1" i="1">
                <a:solidFill>
                  <a:schemeClr val="tx1"/>
                </a:solidFill>
              </a:rPr>
              <a:pPr/>
              <a:t>4</a:t>
            </a:fld>
            <a:endParaRPr lang="it-IT" sz="2000" b="1" i="1" dirty="0">
              <a:solidFill>
                <a:schemeClr val="tx1"/>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ctrTitle"/>
          </p:nvPr>
        </p:nvSpPr>
        <p:spPr>
          <a:xfrm>
            <a:off x="611560" y="548680"/>
            <a:ext cx="7772400" cy="1470025"/>
          </a:xfrm>
        </p:spPr>
        <p:txBody>
          <a:bodyPr/>
          <a:lstStyle/>
          <a:p>
            <a:r>
              <a:rPr lang="it-IT" dirty="0" smtClean="0">
                <a:solidFill>
                  <a:srgbClr val="FF0000"/>
                </a:solidFill>
              </a:rPr>
              <a:t>Esempio</a:t>
            </a:r>
            <a:endParaRPr lang="it-IT" dirty="0">
              <a:solidFill>
                <a:srgbClr val="FF0000"/>
              </a:solidFill>
            </a:endParaRPr>
          </a:p>
        </p:txBody>
      </p:sp>
      <p:sp>
        <p:nvSpPr>
          <p:cNvPr id="5" name="Sottotitolo 4"/>
          <p:cNvSpPr>
            <a:spLocks noGrp="1"/>
          </p:cNvSpPr>
          <p:nvPr>
            <p:ph type="subTitle" idx="1"/>
          </p:nvPr>
        </p:nvSpPr>
        <p:spPr>
          <a:xfrm>
            <a:off x="683568" y="2132856"/>
            <a:ext cx="7488832" cy="2232248"/>
          </a:xfrm>
        </p:spPr>
        <p:txBody>
          <a:bodyPr>
            <a:normAutofit fontScale="92500" lnSpcReduction="10000"/>
          </a:bodyPr>
          <a:lstStyle/>
          <a:p>
            <a:pPr marL="360363" indent="-360363" algn="l">
              <a:buFont typeface="Wingdings" pitchFamily="2" charset="2"/>
              <a:buChar char="§"/>
            </a:pPr>
            <a:r>
              <a:rPr lang="it-IT" sz="2400" dirty="0" smtClean="0">
                <a:solidFill>
                  <a:schemeClr val="tx1"/>
                </a:solidFill>
              </a:rPr>
              <a:t>A sostegno dell’affermazione precedente Dummett in “</a:t>
            </a:r>
            <a:r>
              <a:rPr lang="it-IT" sz="2400" i="1" dirty="0" err="1" smtClean="0">
                <a:solidFill>
                  <a:schemeClr val="tx1"/>
                </a:solidFill>
              </a:rPr>
              <a:t>Bringing</a:t>
            </a:r>
            <a:r>
              <a:rPr lang="it-IT" sz="2400" i="1" dirty="0" smtClean="0">
                <a:solidFill>
                  <a:schemeClr val="tx1"/>
                </a:solidFill>
              </a:rPr>
              <a:t> </a:t>
            </a:r>
            <a:r>
              <a:rPr lang="it-IT" sz="2400" i="1" dirty="0" err="1" smtClean="0">
                <a:solidFill>
                  <a:schemeClr val="tx1"/>
                </a:solidFill>
              </a:rPr>
              <a:t>about</a:t>
            </a:r>
            <a:r>
              <a:rPr lang="it-IT" sz="2400" i="1" dirty="0" smtClean="0">
                <a:solidFill>
                  <a:schemeClr val="tx1"/>
                </a:solidFill>
              </a:rPr>
              <a:t> the </a:t>
            </a:r>
            <a:r>
              <a:rPr lang="it-IT" sz="2400" i="1" dirty="0" err="1" smtClean="0">
                <a:solidFill>
                  <a:schemeClr val="tx1"/>
                </a:solidFill>
              </a:rPr>
              <a:t>past</a:t>
            </a:r>
            <a:r>
              <a:rPr lang="it-IT" sz="2400" dirty="0" smtClean="0">
                <a:solidFill>
                  <a:schemeClr val="tx1"/>
                </a:solidFill>
              </a:rPr>
              <a:t>” riporta tale esempio:</a:t>
            </a:r>
          </a:p>
          <a:p>
            <a:pPr algn="l"/>
            <a:endParaRPr lang="it-IT" sz="1700" dirty="0" smtClean="0">
              <a:solidFill>
                <a:schemeClr val="tx1"/>
              </a:solidFill>
            </a:endParaRPr>
          </a:p>
          <a:p>
            <a:pPr algn="l"/>
            <a:r>
              <a:rPr lang="it-IT" sz="1700" dirty="0" smtClean="0">
                <a:solidFill>
                  <a:schemeClr val="tx1"/>
                </a:solidFill>
              </a:rPr>
              <a:t>“L’arboscello rimpicciolisce, riducendosi alla fine a seme di mela; poi, a poco a poco, una mela si forma intorno al seme, traendo materiale dai componenti del suolo; a un certo punto la mela comincia a rotolare per terra, sempre più veloce, rimbalzando alcune volte, e poi all’improvviso si innalza verticalmente e v ad attaccarsi con un colpo secco al ramo di un melo.” </a:t>
            </a:r>
          </a:p>
          <a:p>
            <a:pPr algn="l"/>
            <a:endParaRPr lang="it-IT" sz="1700" dirty="0">
              <a:solidFill>
                <a:schemeClr val="tx1"/>
              </a:solidFill>
            </a:endParaRPr>
          </a:p>
        </p:txBody>
      </p:sp>
      <p:sp>
        <p:nvSpPr>
          <p:cNvPr id="6" name="Sottotitolo 4"/>
          <p:cNvSpPr txBox="1">
            <a:spLocks/>
          </p:cNvSpPr>
          <p:nvPr/>
        </p:nvSpPr>
        <p:spPr>
          <a:xfrm>
            <a:off x="683568" y="4581128"/>
            <a:ext cx="7488832" cy="1368152"/>
          </a:xfrm>
          <a:prstGeom prst="rect">
            <a:avLst/>
          </a:prstGeom>
        </p:spPr>
        <p:txBody>
          <a:bodyPr vert="horz" lIns="91440" tIns="45720" rIns="91440" bIns="45720" rtlCol="0">
            <a:noAutofit/>
          </a:bodyPr>
          <a:lstStyle/>
          <a:p>
            <a:pPr marL="360363" marR="0" lvl="0" indent="-360363" algn="l" defTabSz="914400" rtl="0" eaLnBrk="1" fontAlgn="auto" latinLnBrk="0" hangingPunct="1">
              <a:lnSpc>
                <a:spcPct val="100000"/>
              </a:lnSpc>
              <a:spcBef>
                <a:spcPct val="20000"/>
              </a:spcBef>
              <a:spcAft>
                <a:spcPts val="0"/>
              </a:spcAft>
              <a:buClrTx/>
              <a:buSzTx/>
              <a:buFont typeface="Wingdings" pitchFamily="2" charset="2"/>
              <a:buChar char="§"/>
              <a:tabLst/>
              <a:defRPr/>
            </a:pPr>
            <a:r>
              <a:rPr kumimoji="0" lang="it-IT" sz="2200" b="0" i="0" u="none" strike="noStrike" kern="1200" cap="none" spc="0" normalizeH="0" baseline="0" noProof="0" dirty="0" smtClean="0">
                <a:ln>
                  <a:noFill/>
                </a:ln>
                <a:solidFill>
                  <a:schemeClr val="tx1"/>
                </a:solidFill>
                <a:effectLst/>
                <a:uLnTx/>
                <a:uFillTx/>
                <a:latin typeface="+mn-lt"/>
                <a:ea typeface="+mn-ea"/>
                <a:cs typeface="+mn-cs"/>
              </a:rPr>
              <a:t>Il problema è che la nostra nozione di causa è differente  dalla nozione di causa per esseri capaci solo di osservare. Perciò è fondamentale prendere in considerazione la nostra</a:t>
            </a:r>
            <a:r>
              <a:rPr kumimoji="0" lang="it-IT" sz="2200" b="0" i="0" u="none" strike="noStrike" kern="1200" cap="none" spc="0" normalizeH="0" noProof="0" dirty="0" smtClean="0">
                <a:ln>
                  <a:noFill/>
                </a:ln>
                <a:solidFill>
                  <a:schemeClr val="tx1"/>
                </a:solidFill>
                <a:effectLst/>
                <a:uLnTx/>
                <a:uFillTx/>
                <a:latin typeface="+mn-lt"/>
                <a:ea typeface="+mn-ea"/>
                <a:cs typeface="+mn-cs"/>
              </a:rPr>
              <a:t> nozione di causa, per analizzare il problema della </a:t>
            </a:r>
            <a:r>
              <a:rPr kumimoji="0" lang="it-IT" sz="2200" b="0" i="0" u="none" strike="noStrike" kern="1200" cap="none" spc="0" normalizeH="0" noProof="0" dirty="0" err="1" smtClean="0">
                <a:ln>
                  <a:noFill/>
                </a:ln>
                <a:solidFill>
                  <a:schemeClr val="tx1"/>
                </a:solidFill>
                <a:effectLst/>
                <a:uLnTx/>
                <a:uFillTx/>
                <a:latin typeface="+mn-lt"/>
                <a:ea typeface="+mn-ea"/>
                <a:cs typeface="+mn-cs"/>
              </a:rPr>
              <a:t>retrocasualità</a:t>
            </a:r>
            <a:r>
              <a:rPr kumimoji="0" lang="it-IT" sz="2200" b="0" i="0" u="none" strike="noStrike" kern="1200" cap="none" spc="0" normalizeH="0" noProof="0" dirty="0" smtClean="0">
                <a:ln>
                  <a:noFill/>
                </a:ln>
                <a:solidFill>
                  <a:schemeClr val="tx1"/>
                </a:solidFill>
                <a:effectLst/>
                <a:uLnTx/>
                <a:uFillTx/>
                <a:latin typeface="+mn-lt"/>
                <a:ea typeface="+mn-ea"/>
                <a:cs typeface="+mn-cs"/>
              </a:rPr>
              <a:t>.</a:t>
            </a:r>
            <a:endParaRPr kumimoji="0" lang="it-IT" sz="2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7" name="Segnaposto numero diapositiva 6"/>
          <p:cNvSpPr>
            <a:spLocks noGrp="1"/>
          </p:cNvSpPr>
          <p:nvPr>
            <p:ph type="sldNum" sz="quarter" idx="12"/>
          </p:nvPr>
        </p:nvSpPr>
        <p:spPr/>
        <p:txBody>
          <a:bodyPr/>
          <a:lstStyle/>
          <a:p>
            <a:fld id="{13BDA643-D377-4E63-B945-72BECB104BC4}" type="slidenum">
              <a:rPr lang="it-IT" sz="2000" b="1" i="1">
                <a:solidFill>
                  <a:schemeClr val="tx1"/>
                </a:solidFill>
              </a:rPr>
              <a:pPr/>
              <a:t>5</a:t>
            </a:fld>
            <a:endParaRPr lang="it-IT" sz="2000" b="1" i="1" dirty="0">
              <a:solidFill>
                <a:schemeClr val="tx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txBox="1">
            <a:spLocks/>
          </p:cNvSpPr>
          <p:nvPr/>
        </p:nvSpPr>
        <p:spPr>
          <a:xfrm>
            <a:off x="611560" y="512064"/>
            <a:ext cx="8251790" cy="77724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4400" b="0" i="0" u="none" strike="noStrike" kern="1200" cap="none" spc="-100" normalizeH="0" baseline="0" noProof="0" dirty="0" smtClean="0">
                <a:ln>
                  <a:noFill/>
                </a:ln>
                <a:solidFill>
                  <a:srgbClr val="FF0000"/>
                </a:solidFill>
                <a:effectLst>
                  <a:outerShdw blurRad="38100" dist="38100" dir="2700000" algn="tl">
                    <a:srgbClr val="000000">
                      <a:alpha val="43137"/>
                    </a:srgbClr>
                  </a:outerShdw>
                </a:effectLst>
                <a:uLnTx/>
                <a:uFillTx/>
                <a:latin typeface="+mn-lt"/>
                <a:ea typeface="+mj-ea"/>
                <a:cs typeface="+mj-cs"/>
              </a:rPr>
              <a:t>SECONDA</a:t>
            </a:r>
            <a:r>
              <a:rPr kumimoji="0" lang="it-IT" sz="4400" b="0" i="0" u="none" strike="noStrike" kern="1200" cap="none" spc="-100" normalizeH="0" noProof="0" dirty="0" smtClean="0">
                <a:ln>
                  <a:noFill/>
                </a:ln>
                <a:solidFill>
                  <a:srgbClr val="FF0000"/>
                </a:solidFill>
                <a:effectLst>
                  <a:outerShdw blurRad="38100" dist="38100" dir="2700000" algn="tl">
                    <a:srgbClr val="000000">
                      <a:alpha val="43137"/>
                    </a:srgbClr>
                  </a:outerShdw>
                </a:effectLst>
                <a:uLnTx/>
                <a:uFillTx/>
                <a:latin typeface="+mn-lt"/>
                <a:ea typeface="+mj-ea"/>
                <a:cs typeface="+mj-cs"/>
              </a:rPr>
              <a:t> </a:t>
            </a:r>
            <a:r>
              <a:rPr kumimoji="0" lang="it-IT" sz="4400" b="0" i="0" u="none" strike="noStrike" kern="1200" cap="none" spc="-100" normalizeH="0" baseline="0" noProof="0" dirty="0" smtClean="0">
                <a:ln>
                  <a:noFill/>
                </a:ln>
                <a:solidFill>
                  <a:srgbClr val="FF0000"/>
                </a:solidFill>
                <a:effectLst>
                  <a:outerShdw blurRad="38100" dist="38100" dir="2700000" algn="tl">
                    <a:srgbClr val="000000">
                      <a:alpha val="43137"/>
                    </a:srgbClr>
                  </a:outerShdw>
                </a:effectLst>
                <a:uLnTx/>
                <a:uFillTx/>
                <a:latin typeface="+mn-lt"/>
                <a:ea typeface="+mj-ea"/>
                <a:cs typeface="+mj-cs"/>
              </a:rPr>
              <a:t>PARTE</a:t>
            </a:r>
            <a:br>
              <a:rPr kumimoji="0" lang="it-IT" sz="4400" b="0" i="0" u="none" strike="noStrike" kern="1200" cap="none" spc="-100" normalizeH="0" baseline="0" noProof="0" dirty="0" smtClean="0">
                <a:ln>
                  <a:noFill/>
                </a:ln>
                <a:solidFill>
                  <a:srgbClr val="FF0000"/>
                </a:solidFill>
                <a:effectLst>
                  <a:outerShdw blurRad="38100" dist="38100" dir="2700000" algn="tl">
                    <a:srgbClr val="000000">
                      <a:alpha val="43137"/>
                    </a:srgbClr>
                  </a:outerShdw>
                </a:effectLst>
                <a:uLnTx/>
                <a:uFillTx/>
                <a:latin typeface="+mn-lt"/>
                <a:ea typeface="+mj-ea"/>
                <a:cs typeface="+mj-cs"/>
              </a:rPr>
            </a:br>
            <a:endParaRPr kumimoji="0" lang="it-IT" sz="4400" b="0" i="0" u="none" strike="noStrike" kern="1200" cap="none" spc="-100" normalizeH="0" baseline="0" noProof="0" dirty="0">
              <a:ln>
                <a:noFill/>
              </a:ln>
              <a:solidFill>
                <a:srgbClr val="FF0000"/>
              </a:solidFill>
              <a:effectLst>
                <a:outerShdw blurRad="38100" dist="38100" dir="2700000" algn="tl">
                  <a:srgbClr val="000000">
                    <a:alpha val="43137"/>
                  </a:srgbClr>
                </a:outerShdw>
              </a:effectLst>
              <a:uLnTx/>
              <a:uFillTx/>
              <a:latin typeface="+mn-lt"/>
              <a:ea typeface="+mj-ea"/>
              <a:cs typeface="+mj-cs"/>
            </a:endParaRPr>
          </a:p>
        </p:txBody>
      </p:sp>
      <p:sp>
        <p:nvSpPr>
          <p:cNvPr id="4" name="Titolo 3"/>
          <p:cNvSpPr txBox="1">
            <a:spLocks/>
          </p:cNvSpPr>
          <p:nvPr/>
        </p:nvSpPr>
        <p:spPr>
          <a:xfrm>
            <a:off x="611560" y="1340768"/>
            <a:ext cx="8136904" cy="1470025"/>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4400" b="0" i="0" u="none" strike="noStrike" kern="1200" cap="none" spc="0" normalizeH="0" baseline="0" noProof="0" dirty="0" smtClean="0">
                <a:ln>
                  <a:noFill/>
                </a:ln>
                <a:solidFill>
                  <a:srgbClr val="FF0000"/>
                </a:solidFill>
                <a:effectLst/>
                <a:uLnTx/>
                <a:uFillTx/>
                <a:latin typeface="+mj-lt"/>
                <a:ea typeface="+mj-ea"/>
                <a:cs typeface="+mj-cs"/>
              </a:rPr>
              <a:t>Nozione di causa</a:t>
            </a:r>
          </a:p>
        </p:txBody>
      </p:sp>
      <p:sp>
        <p:nvSpPr>
          <p:cNvPr id="6" name="CasellaDiTesto 5"/>
          <p:cNvSpPr txBox="1"/>
          <p:nvPr/>
        </p:nvSpPr>
        <p:spPr>
          <a:xfrm>
            <a:off x="611560" y="3212976"/>
            <a:ext cx="7776864" cy="430887"/>
          </a:xfrm>
          <a:prstGeom prst="rect">
            <a:avLst/>
          </a:prstGeom>
          <a:noFill/>
        </p:spPr>
        <p:txBody>
          <a:bodyPr wrap="square" rtlCol="0">
            <a:spAutoFit/>
          </a:bodyPr>
          <a:lstStyle/>
          <a:p>
            <a:endParaRPr lang="it-IT" sz="2200" dirty="0"/>
          </a:p>
        </p:txBody>
      </p:sp>
      <p:sp>
        <p:nvSpPr>
          <p:cNvPr id="7" name="CasellaDiTesto 6"/>
          <p:cNvSpPr txBox="1"/>
          <p:nvPr/>
        </p:nvSpPr>
        <p:spPr>
          <a:xfrm>
            <a:off x="611560" y="2204864"/>
            <a:ext cx="7920880" cy="1446550"/>
          </a:xfrm>
          <a:prstGeom prst="rect">
            <a:avLst/>
          </a:prstGeom>
          <a:noFill/>
        </p:spPr>
        <p:txBody>
          <a:bodyPr wrap="square" rtlCol="0">
            <a:spAutoFit/>
          </a:bodyPr>
          <a:lstStyle/>
          <a:p>
            <a:pPr marL="360363" indent="-360363">
              <a:buFont typeface="Wingdings" pitchFamily="2" charset="2"/>
              <a:buChar char="§"/>
            </a:pPr>
            <a:r>
              <a:rPr lang="it-IT" sz="2200" dirty="0" smtClean="0"/>
              <a:t>Per comprendere, secondo Dummett, se e che tipo di assurdità sia coinvolta nel supporre che un effetto possa precedere la sua causa, è necessario considerare più attentamente che cosa si intende quando si afferma che le cause precedono gli effetti.</a:t>
            </a:r>
            <a:endParaRPr lang="it-IT" sz="2200" dirty="0"/>
          </a:p>
        </p:txBody>
      </p:sp>
      <p:sp>
        <p:nvSpPr>
          <p:cNvPr id="8" name="CasellaDiTesto 7"/>
          <p:cNvSpPr txBox="1"/>
          <p:nvPr/>
        </p:nvSpPr>
        <p:spPr>
          <a:xfrm>
            <a:off x="611560" y="3789040"/>
            <a:ext cx="7920880" cy="2800767"/>
          </a:xfrm>
          <a:prstGeom prst="rect">
            <a:avLst/>
          </a:prstGeom>
          <a:noFill/>
        </p:spPr>
        <p:txBody>
          <a:bodyPr wrap="square" rtlCol="0">
            <a:spAutoFit/>
          </a:bodyPr>
          <a:lstStyle/>
          <a:p>
            <a:pPr marL="360363" indent="-360363">
              <a:buFont typeface="Wingdings" pitchFamily="2" charset="2"/>
              <a:buChar char="§"/>
            </a:pPr>
            <a:r>
              <a:rPr lang="it-IT" sz="2200" dirty="0" smtClean="0"/>
              <a:t>Se le cause precedono gli effetti, sembra che non vi potrà essere alcuna certezza  che una causa determinerà il suo effetto dato che, nell’intervallo che li separa vi è sempre la possibilità che intervenga qualcosa a impedire l’operare della causa. Inoltre sembra irrazionale supporre che vi sia un lasso di tempo tra l’occorrenza della causa e la sua fruizione nell’effetto, poiché, se l’effetto non si verifica immediatamente, che cosa fa si che si verifichi quando viene il momento? </a:t>
            </a:r>
            <a:endParaRPr lang="it-IT" sz="2200" dirty="0"/>
          </a:p>
        </p:txBody>
      </p:sp>
      <p:sp>
        <p:nvSpPr>
          <p:cNvPr id="9" name="Segnaposto numero diapositiva 8"/>
          <p:cNvSpPr>
            <a:spLocks noGrp="1"/>
          </p:cNvSpPr>
          <p:nvPr>
            <p:ph type="sldNum" sz="quarter" idx="12"/>
          </p:nvPr>
        </p:nvSpPr>
        <p:spPr/>
        <p:txBody>
          <a:bodyPr/>
          <a:lstStyle/>
          <a:p>
            <a:fld id="{13BDA643-D377-4E63-B945-72BECB104BC4}" type="slidenum">
              <a:rPr lang="it-IT" sz="2000" b="1" i="1">
                <a:solidFill>
                  <a:schemeClr val="tx1"/>
                </a:solidFill>
              </a:rPr>
              <a:pPr/>
              <a:t>6</a:t>
            </a:fld>
            <a:endParaRPr lang="it-IT" sz="2000" b="1" i="1" dirty="0">
              <a:solidFill>
                <a:schemeClr val="tx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755576" y="620688"/>
            <a:ext cx="7488832" cy="1785104"/>
          </a:xfrm>
          <a:prstGeom prst="rect">
            <a:avLst/>
          </a:prstGeom>
          <a:noFill/>
        </p:spPr>
        <p:txBody>
          <a:bodyPr wrap="square" rtlCol="0">
            <a:spAutoFit/>
          </a:bodyPr>
          <a:lstStyle/>
          <a:p>
            <a:pPr marL="263525" indent="-263525">
              <a:buFont typeface="Wingdings" pitchFamily="2" charset="2"/>
              <a:buChar char="§"/>
            </a:pPr>
            <a:r>
              <a:rPr lang="it-IT" sz="2200" dirty="0" smtClean="0"/>
              <a:t> Se le cause sono contemporanee ai loro effetti ci troviamo di fronte al problema posto da Hume: che la causa di una causa sarà a sua volta simultanea con l’effetto e non saremmo in grado di far risalire l’ascendenza causale di un evento di un solo istante di tempo.</a:t>
            </a:r>
            <a:endParaRPr lang="it-IT" sz="2200" dirty="0"/>
          </a:p>
        </p:txBody>
      </p:sp>
      <p:sp>
        <p:nvSpPr>
          <p:cNvPr id="3" name="CasellaDiTesto 2"/>
          <p:cNvSpPr txBox="1"/>
          <p:nvPr/>
        </p:nvSpPr>
        <p:spPr>
          <a:xfrm>
            <a:off x="755576" y="2852936"/>
            <a:ext cx="7632848" cy="769441"/>
          </a:xfrm>
          <a:prstGeom prst="rect">
            <a:avLst/>
          </a:prstGeom>
          <a:noFill/>
        </p:spPr>
        <p:txBody>
          <a:bodyPr wrap="square" rtlCol="0">
            <a:spAutoFit/>
          </a:bodyPr>
          <a:lstStyle/>
          <a:p>
            <a:pPr marL="263525" indent="-263525">
              <a:buFont typeface="Wingdings" pitchFamily="2" charset="2"/>
              <a:buChar char="§"/>
            </a:pPr>
            <a:r>
              <a:rPr lang="it-IT" sz="2200" dirty="0" smtClean="0"/>
              <a:t> Il dilemma può essere sciolto in base alla nostra immagine di casualità.</a:t>
            </a:r>
            <a:endParaRPr lang="it-IT" sz="2200" dirty="0"/>
          </a:p>
        </p:txBody>
      </p:sp>
      <p:sp>
        <p:nvSpPr>
          <p:cNvPr id="4" name="CasellaDiTesto 3"/>
          <p:cNvSpPr txBox="1"/>
          <p:nvPr/>
        </p:nvSpPr>
        <p:spPr>
          <a:xfrm>
            <a:off x="755576" y="4149080"/>
            <a:ext cx="7560840" cy="1446550"/>
          </a:xfrm>
          <a:prstGeom prst="rect">
            <a:avLst/>
          </a:prstGeom>
          <a:noFill/>
        </p:spPr>
        <p:txBody>
          <a:bodyPr wrap="square" rtlCol="0">
            <a:spAutoFit/>
          </a:bodyPr>
          <a:lstStyle/>
          <a:p>
            <a:pPr marL="263525" indent="-263525">
              <a:buFont typeface="Wingdings" pitchFamily="2" charset="2"/>
              <a:buChar char="§"/>
            </a:pPr>
            <a:r>
              <a:rPr lang="it-IT" sz="2200" dirty="0" smtClean="0"/>
              <a:t>Per Dummett: una causa agisce su qualcosa e, una volta che smette di agire, questo qualcosa d’allora (successivamente) continua nello stesso modo fin quando non subisce l’azione di un’altra causa.</a:t>
            </a:r>
            <a:endParaRPr lang="it-IT" sz="2200" dirty="0"/>
          </a:p>
        </p:txBody>
      </p:sp>
      <p:sp>
        <p:nvSpPr>
          <p:cNvPr id="5" name="Segnaposto numero diapositiva 4"/>
          <p:cNvSpPr>
            <a:spLocks noGrp="1"/>
          </p:cNvSpPr>
          <p:nvPr>
            <p:ph type="sldNum" sz="quarter" idx="12"/>
          </p:nvPr>
        </p:nvSpPr>
        <p:spPr/>
        <p:txBody>
          <a:bodyPr/>
          <a:lstStyle/>
          <a:p>
            <a:fld id="{13BDA643-D377-4E63-B945-72BECB104BC4}" type="slidenum">
              <a:rPr lang="it-IT" sz="2000" b="1" i="1">
                <a:solidFill>
                  <a:schemeClr val="tx1"/>
                </a:solidFill>
              </a:rPr>
              <a:pPr/>
              <a:t>7</a:t>
            </a:fld>
            <a:endParaRPr lang="it-IT" sz="2000" b="1" i="1" dirty="0">
              <a:solidFill>
                <a:schemeClr val="tx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755576" y="620688"/>
            <a:ext cx="7488832" cy="2800767"/>
          </a:xfrm>
          <a:prstGeom prst="rect">
            <a:avLst/>
          </a:prstGeom>
          <a:noFill/>
        </p:spPr>
        <p:txBody>
          <a:bodyPr wrap="square" rtlCol="0">
            <a:spAutoFit/>
          </a:bodyPr>
          <a:lstStyle/>
          <a:p>
            <a:pPr marL="263525" indent="-263525">
              <a:buFont typeface="Wingdings" pitchFamily="2" charset="2"/>
              <a:buChar char="§"/>
            </a:pPr>
            <a:r>
              <a:rPr lang="it-IT" sz="2200" dirty="0" smtClean="0"/>
              <a:t> Infatti, una causa può dare l’avvio a un processo che sarà terminato quando raggiunge un determinato punto, e a partire da quel punto causerà a sua volta ulteriori effetti. La direzione temporale della causazione, dal prima al dopo, entra in gioco quando concepiamo una causa come ciò che </a:t>
            </a:r>
            <a:r>
              <a:rPr lang="it-IT" sz="2200" b="1" dirty="0" smtClean="0"/>
              <a:t>avvia</a:t>
            </a:r>
            <a:r>
              <a:rPr lang="it-IT" sz="2200" dirty="0" smtClean="0"/>
              <a:t> un processo per spiegare il fatto che in un momento qualsiasi il processo è in corso, è sufficiente spiegare che cosa lo ha iniziato.</a:t>
            </a:r>
            <a:endParaRPr lang="it-IT" sz="2200" dirty="0"/>
          </a:p>
        </p:txBody>
      </p:sp>
      <p:sp>
        <p:nvSpPr>
          <p:cNvPr id="3" name="Segnaposto numero diapositiva 2"/>
          <p:cNvSpPr>
            <a:spLocks noGrp="1"/>
          </p:cNvSpPr>
          <p:nvPr>
            <p:ph type="sldNum" sz="quarter" idx="12"/>
          </p:nvPr>
        </p:nvSpPr>
        <p:spPr/>
        <p:txBody>
          <a:bodyPr/>
          <a:lstStyle/>
          <a:p>
            <a:fld id="{13BDA643-D377-4E63-B945-72BECB104BC4}" type="slidenum">
              <a:rPr lang="it-IT" sz="2000" b="1" i="1" smtClean="0">
                <a:solidFill>
                  <a:schemeClr val="tx1"/>
                </a:solidFill>
              </a:rPr>
              <a:pPr/>
              <a:t>8</a:t>
            </a:fld>
            <a:endParaRPr lang="it-IT" sz="2000" b="1" i="1" dirty="0">
              <a:solidFill>
                <a:schemeClr val="tx1"/>
              </a:solidFill>
            </a:endParaRPr>
          </a:p>
        </p:txBody>
      </p:sp>
      <p:sp>
        <p:nvSpPr>
          <p:cNvPr id="4" name="CasellaDiTesto 3"/>
          <p:cNvSpPr txBox="1"/>
          <p:nvPr/>
        </p:nvSpPr>
        <p:spPr>
          <a:xfrm>
            <a:off x="755576" y="3645024"/>
            <a:ext cx="7488832" cy="769441"/>
          </a:xfrm>
          <a:prstGeom prst="rect">
            <a:avLst/>
          </a:prstGeom>
          <a:noFill/>
        </p:spPr>
        <p:txBody>
          <a:bodyPr wrap="square" rtlCol="0">
            <a:spAutoFit/>
          </a:bodyPr>
          <a:lstStyle/>
          <a:p>
            <a:pPr marL="263525" indent="-263525">
              <a:buFont typeface="Wingdings" pitchFamily="2" charset="2"/>
              <a:buChar char="§"/>
            </a:pPr>
            <a:r>
              <a:rPr lang="it-IT" sz="2200" b="1" dirty="0" smtClean="0"/>
              <a:t>Le Cause sono simultanee ai loro effetti immediati ma precedono i loro effetti remoti</a:t>
            </a:r>
            <a:r>
              <a:rPr lang="it-IT" sz="2200" dirty="0" smtClean="0"/>
              <a:t> .</a:t>
            </a:r>
            <a:endParaRPr lang="it-IT" sz="2200" dirty="0"/>
          </a:p>
        </p:txBody>
      </p:sp>
      <p:sp>
        <p:nvSpPr>
          <p:cNvPr id="5" name="CasellaDiTesto 4"/>
          <p:cNvSpPr txBox="1"/>
          <p:nvPr/>
        </p:nvSpPr>
        <p:spPr>
          <a:xfrm>
            <a:off x="755576" y="4725144"/>
            <a:ext cx="7488832" cy="1107996"/>
          </a:xfrm>
          <a:prstGeom prst="rect">
            <a:avLst/>
          </a:prstGeom>
          <a:noFill/>
        </p:spPr>
        <p:txBody>
          <a:bodyPr wrap="square" rtlCol="0">
            <a:spAutoFit/>
          </a:bodyPr>
          <a:lstStyle/>
          <a:p>
            <a:pPr marL="263525" indent="-263525">
              <a:buFont typeface="Wingdings" pitchFamily="2" charset="2"/>
              <a:buChar char="§"/>
            </a:pPr>
            <a:r>
              <a:rPr lang="it-IT" sz="2200" b="1" dirty="0" smtClean="0"/>
              <a:t>Domanda</a:t>
            </a:r>
            <a:r>
              <a:rPr lang="it-IT" sz="2200" dirty="0" smtClean="0"/>
              <a:t>: </a:t>
            </a:r>
            <a:r>
              <a:rPr lang="it-IT" sz="2200" i="1" dirty="0" smtClean="0"/>
              <a:t>come facciamo a stabilire tra i due eventi qual è la causa e quale l’effetto se la causa è sempre immediata e simultanea al suo effetto?</a:t>
            </a:r>
            <a:endParaRPr lang="it-IT" sz="2200" i="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13BDA643-D377-4E63-B945-72BECB104BC4}" type="slidenum">
              <a:rPr lang="it-IT" sz="2000" b="1" i="1">
                <a:solidFill>
                  <a:schemeClr val="tx1"/>
                </a:solidFill>
              </a:rPr>
              <a:pPr/>
              <a:t>9</a:t>
            </a:fld>
            <a:endParaRPr lang="it-IT" sz="2000" b="1" i="1" dirty="0">
              <a:solidFill>
                <a:schemeClr val="tx1"/>
              </a:solidFill>
            </a:endParaRPr>
          </a:p>
        </p:txBody>
      </p:sp>
      <p:sp>
        <p:nvSpPr>
          <p:cNvPr id="3" name="CasellaDiTesto 2"/>
          <p:cNvSpPr txBox="1"/>
          <p:nvPr/>
        </p:nvSpPr>
        <p:spPr>
          <a:xfrm>
            <a:off x="755576" y="620688"/>
            <a:ext cx="7488832" cy="1785104"/>
          </a:xfrm>
          <a:prstGeom prst="rect">
            <a:avLst/>
          </a:prstGeom>
          <a:noFill/>
        </p:spPr>
        <p:txBody>
          <a:bodyPr wrap="square" rtlCol="0">
            <a:spAutoFit/>
          </a:bodyPr>
          <a:lstStyle/>
          <a:p>
            <a:pPr marL="263525" indent="-263525">
              <a:buFont typeface="Wingdings" pitchFamily="2" charset="2"/>
              <a:buChar char="§"/>
            </a:pPr>
            <a:r>
              <a:rPr lang="it-IT" sz="2200" dirty="0"/>
              <a:t> </a:t>
            </a:r>
            <a:r>
              <a:rPr lang="it-IT" sz="2200" b="1" dirty="0" smtClean="0"/>
              <a:t>Risposta</a:t>
            </a:r>
            <a:r>
              <a:rPr lang="it-IT" sz="2200" dirty="0" smtClean="0"/>
              <a:t>: </a:t>
            </a:r>
            <a:r>
              <a:rPr lang="it-IT" sz="2200" i="1" dirty="0" smtClean="0"/>
              <a:t>tra i due eventi, la causa sarà quell’evento la </a:t>
            </a:r>
            <a:r>
              <a:rPr lang="it-IT" sz="2200" i="1" dirty="0"/>
              <a:t>c</a:t>
            </a:r>
            <a:r>
              <a:rPr lang="it-IT" sz="2200" i="1" dirty="0" smtClean="0"/>
              <a:t>ui spiegazione causale non si riferisce all’altro, ossia quando uno dei due eventi non è un accadimento naturale che semplicemente osserviamo, ma consiste in un’azione umana volontaria. Allora quello sarà la causa e l’altro l’effetto.</a:t>
            </a:r>
            <a:endParaRPr lang="it-IT" sz="2200" b="1" dirty="0"/>
          </a:p>
        </p:txBody>
      </p:sp>
      <p:sp>
        <p:nvSpPr>
          <p:cNvPr id="4" name="CasellaDiTesto 3"/>
          <p:cNvSpPr txBox="1"/>
          <p:nvPr/>
        </p:nvSpPr>
        <p:spPr>
          <a:xfrm>
            <a:off x="755576" y="2492896"/>
            <a:ext cx="7632848" cy="769441"/>
          </a:xfrm>
          <a:prstGeom prst="rect">
            <a:avLst/>
          </a:prstGeom>
          <a:noFill/>
        </p:spPr>
        <p:txBody>
          <a:bodyPr wrap="square" rtlCol="0">
            <a:spAutoFit/>
          </a:bodyPr>
          <a:lstStyle/>
          <a:p>
            <a:pPr marL="263525" indent="-263525">
              <a:buFont typeface="Wingdings" pitchFamily="2" charset="2"/>
              <a:buChar char="§"/>
            </a:pPr>
            <a:r>
              <a:rPr lang="it-IT" sz="2200" dirty="0"/>
              <a:t> </a:t>
            </a:r>
            <a:r>
              <a:rPr lang="it-IT" sz="2200" dirty="0" smtClean="0"/>
              <a:t>In quest’ultima affermazione possiamo ritrovare la “definizione” di causa che propone Dummett.</a:t>
            </a:r>
            <a:endParaRPr lang="it-IT" sz="2200" dirty="0"/>
          </a:p>
        </p:txBody>
      </p:sp>
      <p:sp>
        <p:nvSpPr>
          <p:cNvPr id="5" name="CasellaDiTesto 4"/>
          <p:cNvSpPr txBox="1"/>
          <p:nvPr/>
        </p:nvSpPr>
        <p:spPr>
          <a:xfrm>
            <a:off x="755576" y="3429000"/>
            <a:ext cx="7632848" cy="2923877"/>
          </a:xfrm>
          <a:prstGeom prst="rect">
            <a:avLst/>
          </a:prstGeom>
          <a:noFill/>
        </p:spPr>
        <p:txBody>
          <a:bodyPr wrap="square" rtlCol="0">
            <a:spAutoFit/>
          </a:bodyPr>
          <a:lstStyle/>
          <a:p>
            <a:pPr marL="263525" indent="-263525">
              <a:buFont typeface="Wingdings" pitchFamily="2" charset="2"/>
              <a:buChar char="§"/>
            </a:pPr>
            <a:r>
              <a:rPr lang="it-IT" sz="2200" dirty="0" smtClean="0"/>
              <a:t> Secondo il filosofo della nostra nozione di causa è costitutivo che noi agendo ci serviamo di nessi causali per intervenire sulla realtà. Infatti come egli stesso afferma, il nostro concetto di causa è: </a:t>
            </a:r>
          </a:p>
          <a:p>
            <a:pPr marL="263525" indent="-263525"/>
            <a:r>
              <a:rPr lang="it-IT" sz="1600" dirty="0" smtClean="0"/>
              <a:t>	</a:t>
            </a:r>
          </a:p>
          <a:p>
            <a:pPr marL="263525" indent="-263525"/>
            <a:r>
              <a:rPr lang="it-IT" sz="1600" dirty="0"/>
              <a:t>	</a:t>
            </a:r>
            <a:r>
              <a:rPr lang="it-IT" sz="1600" dirty="0" smtClean="0"/>
              <a:t>“</a:t>
            </a:r>
            <a:r>
              <a:rPr lang="it-IT" sz="1600" i="1" dirty="0" smtClean="0"/>
              <a:t>È connesso alla nozione di azione intenzionale: se si dice propriamente che un evento causa l’occorrenza di un evento successivo o simultaneo, </a:t>
            </a:r>
            <a:r>
              <a:rPr lang="it-IT" sz="1600" dirty="0" smtClean="0"/>
              <a:t>[…]</a:t>
            </a:r>
            <a:r>
              <a:rPr lang="it-IT" sz="1600" i="1" dirty="0" smtClean="0"/>
              <a:t> segue necessariamente che, se possiamo trovare un qualche modo di far accadere il primo evento (in particolare se esso stesso è un’azione umana o volontaria), allora deve aver senso parlare di farlo accadere </a:t>
            </a:r>
            <a:r>
              <a:rPr lang="it-IT" sz="1600" i="1" dirty="0" err="1" smtClean="0"/>
              <a:t>affinche</a:t>
            </a:r>
            <a:r>
              <a:rPr lang="it-IT" sz="1600" i="1" dirty="0" smtClean="0"/>
              <a:t> l’evento successivo abbia luogo”.</a:t>
            </a:r>
            <a:endParaRPr lang="it-IT" sz="16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13BDA643-D377-4E63-B945-72BECB104BC4}" type="slidenum">
              <a:rPr lang="it-IT" sz="2000" b="1" i="1" smtClean="0"/>
              <a:pPr/>
              <a:t>10</a:t>
            </a:fld>
            <a:endParaRPr lang="it-IT" sz="2000" b="1" i="1" dirty="0"/>
          </a:p>
        </p:txBody>
      </p:sp>
      <p:sp>
        <p:nvSpPr>
          <p:cNvPr id="3" name="Titolo 3"/>
          <p:cNvSpPr txBox="1">
            <a:spLocks/>
          </p:cNvSpPr>
          <p:nvPr/>
        </p:nvSpPr>
        <p:spPr>
          <a:xfrm>
            <a:off x="323528" y="332657"/>
            <a:ext cx="8820472" cy="108012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it-IT" sz="3200" dirty="0" smtClean="0">
                <a:solidFill>
                  <a:srgbClr val="FF0000"/>
                </a:solidFill>
                <a:latin typeface="+mj-lt"/>
                <a:ea typeface="+mj-ea"/>
                <a:cs typeface="+mj-cs"/>
              </a:rPr>
              <a:t>Che cosa significa che gli effetti precedono le cause?</a:t>
            </a:r>
            <a:endParaRPr kumimoji="0" lang="it-IT" sz="3200" b="0" i="0" u="none" strike="noStrike" kern="1200" cap="none" spc="0" normalizeH="0" baseline="0" noProof="0" dirty="0" smtClean="0">
              <a:ln>
                <a:noFill/>
              </a:ln>
              <a:solidFill>
                <a:srgbClr val="FF0000"/>
              </a:solidFill>
              <a:effectLst/>
              <a:uLnTx/>
              <a:uFillTx/>
              <a:latin typeface="+mj-lt"/>
              <a:ea typeface="+mj-ea"/>
              <a:cs typeface="+mj-cs"/>
            </a:endParaRPr>
          </a:p>
        </p:txBody>
      </p:sp>
      <p:sp>
        <p:nvSpPr>
          <p:cNvPr id="4" name="CasellaDiTesto 3"/>
          <p:cNvSpPr txBox="1"/>
          <p:nvPr/>
        </p:nvSpPr>
        <p:spPr>
          <a:xfrm>
            <a:off x="755576" y="1052736"/>
            <a:ext cx="7560840" cy="1785104"/>
          </a:xfrm>
          <a:prstGeom prst="rect">
            <a:avLst/>
          </a:prstGeom>
          <a:noFill/>
        </p:spPr>
        <p:txBody>
          <a:bodyPr wrap="square" rtlCol="0">
            <a:spAutoFit/>
          </a:bodyPr>
          <a:lstStyle/>
          <a:p>
            <a:pPr marL="263525" indent="-263525">
              <a:buFont typeface="Wingdings" pitchFamily="2" charset="2"/>
              <a:buChar char="§"/>
            </a:pPr>
            <a:r>
              <a:rPr lang="it-IT" sz="2200" i="1" dirty="0" smtClean="0"/>
              <a:t> </a:t>
            </a:r>
            <a:r>
              <a:rPr lang="it-IT" sz="2200" dirty="0" smtClean="0"/>
              <a:t>Nella slide precedente è emerso cosa significhi per Dummett che </a:t>
            </a:r>
            <a:r>
              <a:rPr lang="it-IT" sz="2200" i="1" dirty="0" smtClean="0"/>
              <a:t>“le cause precedono gli effetti</a:t>
            </a:r>
            <a:r>
              <a:rPr lang="it-IT" sz="2200" dirty="0" smtClean="0"/>
              <a:t>”</a:t>
            </a:r>
            <a:r>
              <a:rPr lang="it-IT" sz="2200" i="1" dirty="0" smtClean="0"/>
              <a:t>. </a:t>
            </a:r>
            <a:r>
              <a:rPr lang="it-IT" sz="2200" dirty="0" smtClean="0"/>
              <a:t>Infatti per il nostro concetto di causa, una causa precedente all’effetto è qualcosa di cui ci si può servire per far accadere </a:t>
            </a:r>
            <a:r>
              <a:rPr lang="it-IT" sz="2200" b="1" dirty="0" smtClean="0"/>
              <a:t>qualcosa nel momento successivo </a:t>
            </a:r>
            <a:r>
              <a:rPr lang="it-IT" sz="2200" dirty="0" smtClean="0"/>
              <a:t>(ossia nel futuro).</a:t>
            </a:r>
            <a:endParaRPr lang="it-IT" sz="2200" dirty="0"/>
          </a:p>
        </p:txBody>
      </p:sp>
      <p:sp>
        <p:nvSpPr>
          <p:cNvPr id="5" name="CasellaDiTesto 4"/>
          <p:cNvSpPr txBox="1"/>
          <p:nvPr/>
        </p:nvSpPr>
        <p:spPr>
          <a:xfrm>
            <a:off x="755576" y="3068960"/>
            <a:ext cx="7488832" cy="1107996"/>
          </a:xfrm>
          <a:prstGeom prst="rect">
            <a:avLst/>
          </a:prstGeom>
          <a:noFill/>
        </p:spPr>
        <p:txBody>
          <a:bodyPr wrap="square" rtlCol="0">
            <a:spAutoFit/>
          </a:bodyPr>
          <a:lstStyle/>
          <a:p>
            <a:pPr marL="263525" indent="-263525">
              <a:buFont typeface="Wingdings" pitchFamily="2" charset="2"/>
              <a:buChar char="§"/>
            </a:pPr>
            <a:r>
              <a:rPr lang="it-IT" sz="2200" dirty="0"/>
              <a:t> </a:t>
            </a:r>
            <a:r>
              <a:rPr lang="it-IT" sz="2200" dirty="0" smtClean="0"/>
              <a:t>Sempre in base alla stessa nozione di causa, una causa successiva all’effetto dovrebbe essere qualcosa di cui facciamo uso per </a:t>
            </a:r>
            <a:r>
              <a:rPr lang="it-IT" sz="2200" b="1" dirty="0" smtClean="0"/>
              <a:t>far accadere il passato</a:t>
            </a:r>
            <a:r>
              <a:rPr lang="it-IT" sz="2200" dirty="0" smtClean="0"/>
              <a:t>. </a:t>
            </a:r>
            <a:endParaRPr lang="it-IT" sz="2200" b="1" dirty="0"/>
          </a:p>
        </p:txBody>
      </p:sp>
      <p:sp>
        <p:nvSpPr>
          <p:cNvPr id="6" name="CasellaDiTesto 5"/>
          <p:cNvSpPr txBox="1"/>
          <p:nvPr/>
        </p:nvSpPr>
        <p:spPr>
          <a:xfrm>
            <a:off x="755576" y="4365104"/>
            <a:ext cx="7488832" cy="1446550"/>
          </a:xfrm>
          <a:prstGeom prst="rect">
            <a:avLst/>
          </a:prstGeom>
          <a:noFill/>
        </p:spPr>
        <p:txBody>
          <a:bodyPr wrap="square" rtlCol="0">
            <a:spAutoFit/>
          </a:bodyPr>
          <a:lstStyle/>
          <a:p>
            <a:pPr marL="263525" indent="-263525">
              <a:buFont typeface="Wingdings" pitchFamily="2" charset="2"/>
              <a:buChar char="§"/>
            </a:pPr>
            <a:r>
              <a:rPr lang="it-IT" sz="2200" dirty="0" smtClean="0"/>
              <a:t> Quindi in base a quest’ultima affermazione scopriamo l’ASSURDITÀ coinvolta nel sostenere che gli effetti precedono le cause: essa consiste nel supporre che noi saremmo in grado di determinare il passato. </a:t>
            </a:r>
            <a:endParaRPr lang="it-IT" sz="2200" b="1" dirty="0"/>
          </a:p>
        </p:txBody>
      </p:sp>
      <p:sp>
        <p:nvSpPr>
          <p:cNvPr id="7" name="CasellaDiTesto 6"/>
          <p:cNvSpPr txBox="1"/>
          <p:nvPr/>
        </p:nvSpPr>
        <p:spPr>
          <a:xfrm>
            <a:off x="755576" y="5949280"/>
            <a:ext cx="7488832" cy="430887"/>
          </a:xfrm>
          <a:prstGeom prst="rect">
            <a:avLst/>
          </a:prstGeom>
          <a:noFill/>
        </p:spPr>
        <p:txBody>
          <a:bodyPr wrap="square" rtlCol="0">
            <a:spAutoFit/>
          </a:bodyPr>
          <a:lstStyle/>
          <a:p>
            <a:pPr marL="263525" indent="-263525">
              <a:buFont typeface="Wingdings" pitchFamily="2" charset="2"/>
              <a:buChar char="§"/>
            </a:pPr>
            <a:r>
              <a:rPr lang="it-IT" sz="2200" dirty="0"/>
              <a:t> </a:t>
            </a:r>
            <a:r>
              <a:rPr lang="it-IT" sz="2200" b="1" dirty="0" smtClean="0"/>
              <a:t>Naturalmente ciò sembra assurdo!</a:t>
            </a:r>
            <a:endParaRPr lang="it-IT" sz="2200"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13BDA643-D377-4E63-B945-72BECB104BC4}" type="slidenum">
              <a:rPr lang="it-IT" sz="2000" b="1" i="1" smtClean="0"/>
              <a:pPr/>
              <a:t>11</a:t>
            </a:fld>
            <a:endParaRPr lang="it-IT" sz="2000" b="1" i="1" dirty="0"/>
          </a:p>
        </p:txBody>
      </p:sp>
      <p:sp>
        <p:nvSpPr>
          <p:cNvPr id="3" name="Titolo 3"/>
          <p:cNvSpPr txBox="1">
            <a:spLocks/>
          </p:cNvSpPr>
          <p:nvPr/>
        </p:nvSpPr>
        <p:spPr>
          <a:xfrm>
            <a:off x="323528" y="332657"/>
            <a:ext cx="8820472" cy="792087"/>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it-IT" sz="3200" dirty="0" smtClean="0">
                <a:solidFill>
                  <a:srgbClr val="FF0000"/>
                </a:solidFill>
                <a:latin typeface="+mj-lt"/>
                <a:ea typeface="+mj-ea"/>
                <a:cs typeface="+mj-cs"/>
              </a:rPr>
              <a:t>Le quasi - cause</a:t>
            </a:r>
            <a:endParaRPr kumimoji="0" lang="it-IT" sz="3200" b="0" i="0" u="none" strike="noStrike" kern="1200" cap="none" spc="0" normalizeH="0" baseline="0" noProof="0" dirty="0" smtClean="0">
              <a:ln>
                <a:noFill/>
              </a:ln>
              <a:solidFill>
                <a:srgbClr val="FF0000"/>
              </a:solidFill>
              <a:effectLst/>
              <a:uLnTx/>
              <a:uFillTx/>
              <a:latin typeface="+mj-lt"/>
              <a:ea typeface="+mj-ea"/>
              <a:cs typeface="+mj-cs"/>
            </a:endParaRPr>
          </a:p>
        </p:txBody>
      </p:sp>
      <p:sp>
        <p:nvSpPr>
          <p:cNvPr id="4" name="CasellaDiTesto 3"/>
          <p:cNvSpPr txBox="1"/>
          <p:nvPr/>
        </p:nvSpPr>
        <p:spPr>
          <a:xfrm>
            <a:off x="827584" y="1052736"/>
            <a:ext cx="7560840" cy="1107996"/>
          </a:xfrm>
          <a:prstGeom prst="rect">
            <a:avLst/>
          </a:prstGeom>
          <a:noFill/>
        </p:spPr>
        <p:txBody>
          <a:bodyPr wrap="square" rtlCol="0">
            <a:spAutoFit/>
          </a:bodyPr>
          <a:lstStyle/>
          <a:p>
            <a:pPr marL="263525" indent="-263525">
              <a:buFont typeface="Wingdings" pitchFamily="2" charset="2"/>
              <a:buChar char="§"/>
            </a:pPr>
            <a:r>
              <a:rPr lang="it-IT" sz="2200" i="1" dirty="0" smtClean="0"/>
              <a:t> </a:t>
            </a:r>
            <a:r>
              <a:rPr lang="it-IT" sz="2200" dirty="0" smtClean="0"/>
              <a:t>Se l’evento che fornisce la spiegazione segue nel tempo l’evento che si vuole spiegare si ha, secondo Dummett, una spiegazione quasi causale. </a:t>
            </a:r>
            <a:endParaRPr lang="it-IT" sz="2200" dirty="0"/>
          </a:p>
        </p:txBody>
      </p:sp>
      <p:sp>
        <p:nvSpPr>
          <p:cNvPr id="5" name="CasellaDiTesto 4"/>
          <p:cNvSpPr txBox="1"/>
          <p:nvPr/>
        </p:nvSpPr>
        <p:spPr>
          <a:xfrm>
            <a:off x="827584" y="2564904"/>
            <a:ext cx="7560840" cy="2123658"/>
          </a:xfrm>
          <a:prstGeom prst="rect">
            <a:avLst/>
          </a:prstGeom>
          <a:noFill/>
        </p:spPr>
        <p:txBody>
          <a:bodyPr wrap="square" rtlCol="0">
            <a:spAutoFit/>
          </a:bodyPr>
          <a:lstStyle/>
          <a:p>
            <a:pPr marL="263525" indent="-263525">
              <a:buFont typeface="Wingdings" pitchFamily="2" charset="2"/>
              <a:buChar char="§"/>
            </a:pPr>
            <a:r>
              <a:rPr lang="it-IT" sz="2200" dirty="0" smtClean="0"/>
              <a:t>Se possiamo osservare che il verificarsi di un evento di un certo tipo è una condizione sufficiente per il previo verificarsi di un evento di un altro tipo, in certe </a:t>
            </a:r>
            <a:r>
              <a:rPr lang="it-IT" sz="2200" b="1" dirty="0" smtClean="0"/>
              <a:t>condizioni</a:t>
            </a:r>
            <a:r>
              <a:rPr lang="it-IT" sz="2200" dirty="0" smtClean="0"/>
              <a:t> potremmo citare il verificarsi di un evento successivo non come spiegazione causale ma come spiegazione quasi - causale dell’evento precedente. </a:t>
            </a:r>
            <a:endParaRPr lang="it-IT" sz="2200" dirty="0"/>
          </a:p>
        </p:txBody>
      </p:sp>
      <p:sp>
        <p:nvSpPr>
          <p:cNvPr id="6" name="CasellaDiTesto 5"/>
          <p:cNvSpPr txBox="1"/>
          <p:nvPr/>
        </p:nvSpPr>
        <p:spPr>
          <a:xfrm>
            <a:off x="827584" y="4941168"/>
            <a:ext cx="7560840" cy="430887"/>
          </a:xfrm>
          <a:prstGeom prst="rect">
            <a:avLst/>
          </a:prstGeom>
          <a:noFill/>
        </p:spPr>
        <p:txBody>
          <a:bodyPr wrap="square" rtlCol="0">
            <a:spAutoFit/>
          </a:bodyPr>
          <a:lstStyle/>
          <a:p>
            <a:pPr marL="263525" indent="-263525">
              <a:buFont typeface="Wingdings" pitchFamily="2" charset="2"/>
              <a:buChar char="§"/>
            </a:pPr>
            <a:r>
              <a:rPr lang="it-IT" sz="2200" dirty="0" smtClean="0"/>
              <a:t>Quali sono queste </a:t>
            </a:r>
            <a:r>
              <a:rPr lang="it-IT" sz="2200" b="1" dirty="0" smtClean="0"/>
              <a:t>condizioni</a:t>
            </a:r>
            <a:r>
              <a:rPr lang="it-IT" sz="2200" dirty="0" smtClean="0"/>
              <a:t>? </a:t>
            </a:r>
            <a:endParaRPr lang="it-IT" sz="2200"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13BDA643-D377-4E63-B945-72BECB104BC4}" type="slidenum">
              <a:rPr lang="it-IT" sz="2000" b="1" i="1" smtClean="0"/>
              <a:pPr/>
              <a:t>12</a:t>
            </a:fld>
            <a:endParaRPr lang="it-IT" sz="2000" b="1" i="1" dirty="0"/>
          </a:p>
        </p:txBody>
      </p:sp>
      <p:sp>
        <p:nvSpPr>
          <p:cNvPr id="3" name="Titolo 3"/>
          <p:cNvSpPr txBox="1">
            <a:spLocks/>
          </p:cNvSpPr>
          <p:nvPr/>
        </p:nvSpPr>
        <p:spPr>
          <a:xfrm>
            <a:off x="323528" y="332657"/>
            <a:ext cx="8820472" cy="792087"/>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it-IT" sz="3200" dirty="0" smtClean="0">
                <a:solidFill>
                  <a:srgbClr val="FF0000"/>
                </a:solidFill>
                <a:latin typeface="+mj-lt"/>
                <a:ea typeface="+mj-ea"/>
                <a:cs typeface="+mj-cs"/>
              </a:rPr>
              <a:t>Le tre condizioni per fornire una spiegazione </a:t>
            </a:r>
            <a:r>
              <a:rPr lang="it-IT" sz="3200" dirty="0" err="1" smtClean="0">
                <a:solidFill>
                  <a:srgbClr val="FF0000"/>
                </a:solidFill>
                <a:latin typeface="+mj-lt"/>
                <a:ea typeface="+mj-ea"/>
                <a:cs typeface="+mj-cs"/>
              </a:rPr>
              <a:t>quasi-causale</a:t>
            </a:r>
            <a:endParaRPr kumimoji="0" lang="it-IT" sz="3200" b="0" i="0" u="none" strike="noStrike" kern="1200" cap="none" spc="0" normalizeH="0" baseline="0" noProof="0" dirty="0" smtClean="0">
              <a:ln>
                <a:noFill/>
              </a:ln>
              <a:solidFill>
                <a:srgbClr val="FF0000"/>
              </a:solidFill>
              <a:effectLst/>
              <a:uLnTx/>
              <a:uFillTx/>
              <a:latin typeface="+mj-lt"/>
              <a:ea typeface="+mj-ea"/>
              <a:cs typeface="+mj-cs"/>
            </a:endParaRPr>
          </a:p>
        </p:txBody>
      </p:sp>
      <p:sp>
        <p:nvSpPr>
          <p:cNvPr id="4" name="CasellaDiTesto 3"/>
          <p:cNvSpPr txBox="1"/>
          <p:nvPr/>
        </p:nvSpPr>
        <p:spPr>
          <a:xfrm>
            <a:off x="755576" y="1556792"/>
            <a:ext cx="7560840" cy="1938992"/>
          </a:xfrm>
          <a:prstGeom prst="rect">
            <a:avLst/>
          </a:prstGeom>
          <a:noFill/>
        </p:spPr>
        <p:txBody>
          <a:bodyPr wrap="square" rtlCol="0">
            <a:spAutoFit/>
          </a:bodyPr>
          <a:lstStyle/>
          <a:p>
            <a:pPr marL="263525" indent="-263525"/>
            <a:r>
              <a:rPr lang="it-IT" sz="2000" dirty="0" smtClean="0"/>
              <a:t>1. Il verificarsi dell’evento precedente, che si dovrebbe spiegare facendo riferimento a quello dell’evento successivo, dovrebbe non potersi spiegare (casualmente), a quanto ci è dato di giudicare, facendo riferimento a</a:t>
            </a:r>
            <a:r>
              <a:rPr lang="it-IT" sz="2000" i="1" dirty="0" smtClean="0"/>
              <a:t> </a:t>
            </a:r>
            <a:r>
              <a:rPr lang="it-IT" sz="2000" dirty="0" smtClean="0"/>
              <a:t>eventi precedenti o simultanei: non </a:t>
            </a:r>
            <a:r>
              <a:rPr lang="it-IT" sz="2000" dirty="0" err="1" smtClean="0"/>
              <a:t>dev</a:t>
            </a:r>
            <a:r>
              <a:rPr lang="it-IT" sz="2000" dirty="0" smtClean="0"/>
              <a:t>’esserci alcun modo di reperire una spiegazione dell’evento precedente che non si riferisca a quello successivo.</a:t>
            </a:r>
            <a:endParaRPr lang="it-IT" sz="2000" dirty="0"/>
          </a:p>
        </p:txBody>
      </p:sp>
      <p:sp>
        <p:nvSpPr>
          <p:cNvPr id="5" name="CasellaDiTesto 4"/>
          <p:cNvSpPr txBox="1"/>
          <p:nvPr/>
        </p:nvSpPr>
        <p:spPr>
          <a:xfrm>
            <a:off x="755576" y="5157192"/>
            <a:ext cx="7632848" cy="1015663"/>
          </a:xfrm>
          <a:prstGeom prst="rect">
            <a:avLst/>
          </a:prstGeom>
          <a:noFill/>
        </p:spPr>
        <p:txBody>
          <a:bodyPr wrap="square" rtlCol="0">
            <a:spAutoFit/>
          </a:bodyPr>
          <a:lstStyle/>
          <a:p>
            <a:pPr marL="263525" indent="-263525"/>
            <a:r>
              <a:rPr lang="it-IT" sz="2000" dirty="0" smtClean="0"/>
              <a:t>3. Dovremmo essere in grado di fornire una spiegazione (causale) soddisfacente del verificarsi dell’evento successivo che non contenga alcun riferimento al verificarsi di quello precedente.</a:t>
            </a:r>
            <a:endParaRPr lang="it-IT" sz="2000" dirty="0"/>
          </a:p>
        </p:txBody>
      </p:sp>
      <p:sp>
        <p:nvSpPr>
          <p:cNvPr id="6" name="CasellaDiTesto 5"/>
          <p:cNvSpPr txBox="1"/>
          <p:nvPr/>
        </p:nvSpPr>
        <p:spPr>
          <a:xfrm>
            <a:off x="755576" y="3645024"/>
            <a:ext cx="7560840" cy="1323439"/>
          </a:xfrm>
          <a:prstGeom prst="rect">
            <a:avLst/>
          </a:prstGeom>
          <a:noFill/>
        </p:spPr>
        <p:txBody>
          <a:bodyPr wrap="square" rtlCol="0">
            <a:spAutoFit/>
          </a:bodyPr>
          <a:lstStyle/>
          <a:p>
            <a:pPr marL="263525" indent="-263525"/>
            <a:r>
              <a:rPr lang="it-IT" sz="2000" dirty="0" smtClean="0"/>
              <a:t>2. Dovrebbe esserci una ragione per pensare che i due eventi non sono casualmente connessi, cioè non </a:t>
            </a:r>
            <a:r>
              <a:rPr lang="it-IT" sz="2000" dirty="0" err="1" smtClean="0"/>
              <a:t>dev</a:t>
            </a:r>
            <a:r>
              <a:rPr lang="it-IT" sz="2000" dirty="0" smtClean="0"/>
              <a:t>’essere possibile trovare un modo di rappresentare un evento precedente come un antecedente causale (una causa remota) di quello successivo. </a:t>
            </a:r>
            <a:endParaRPr lang="it-IT" sz="20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13BDA643-D377-4E63-B945-72BECB104BC4}" type="slidenum">
              <a:rPr lang="it-IT" sz="2000" b="1" i="1" smtClean="0"/>
              <a:pPr/>
              <a:t>13</a:t>
            </a:fld>
            <a:endParaRPr lang="it-IT" sz="2000" b="1" i="1" dirty="0"/>
          </a:p>
        </p:txBody>
      </p:sp>
      <p:sp>
        <p:nvSpPr>
          <p:cNvPr id="4" name="CasellaDiTesto 3"/>
          <p:cNvSpPr txBox="1"/>
          <p:nvPr/>
        </p:nvSpPr>
        <p:spPr>
          <a:xfrm>
            <a:off x="755576" y="332656"/>
            <a:ext cx="7560840" cy="1785104"/>
          </a:xfrm>
          <a:prstGeom prst="rect">
            <a:avLst/>
          </a:prstGeom>
          <a:noFill/>
        </p:spPr>
        <p:txBody>
          <a:bodyPr wrap="square" rtlCol="0">
            <a:spAutoFit/>
          </a:bodyPr>
          <a:lstStyle/>
          <a:p>
            <a:pPr marL="263525" indent="-263525">
              <a:buFont typeface="Wingdings" pitchFamily="2" charset="2"/>
              <a:buChar char="§"/>
            </a:pPr>
            <a:r>
              <a:rPr lang="it-IT" sz="2200" i="1" dirty="0" smtClean="0"/>
              <a:t> </a:t>
            </a:r>
            <a:r>
              <a:rPr lang="it-IT" sz="2200" dirty="0" smtClean="0"/>
              <a:t>Se queste tre condizioni fossero soddisfatte, e vi fossero davvero delle prove della concomitanza ripetuta tra i due eventi, allora la connessione quasi - causale tra i due eventi costituirebbe un fatto di natura che non potremmo far altro che osservare e registrare.</a:t>
            </a:r>
            <a:endParaRPr lang="it-IT" sz="2200" dirty="0"/>
          </a:p>
        </p:txBody>
      </p:sp>
      <p:sp>
        <p:nvSpPr>
          <p:cNvPr id="5" name="CasellaDiTesto 4"/>
          <p:cNvSpPr txBox="1"/>
          <p:nvPr/>
        </p:nvSpPr>
        <p:spPr>
          <a:xfrm>
            <a:off x="755576" y="2204864"/>
            <a:ext cx="7560840" cy="2492990"/>
          </a:xfrm>
          <a:prstGeom prst="rect">
            <a:avLst/>
          </a:prstGeom>
          <a:noFill/>
        </p:spPr>
        <p:txBody>
          <a:bodyPr wrap="square" rtlCol="0">
            <a:spAutoFit/>
          </a:bodyPr>
          <a:lstStyle/>
          <a:p>
            <a:pPr marL="263525" indent="-263525">
              <a:buFont typeface="Wingdings" pitchFamily="2" charset="2"/>
              <a:buChar char="§"/>
            </a:pPr>
            <a:r>
              <a:rPr lang="it-IT" sz="2200" dirty="0" smtClean="0"/>
              <a:t>Queste tre condizioni sarebbero soddisfatte, per esempio, nel caso seguente: </a:t>
            </a:r>
            <a:r>
              <a:rPr lang="it-IT" sz="1600" dirty="0" smtClean="0"/>
              <a:t>si osserva che un uomo si sveglia regolarmente tre minuti prima che scatti la sua sveglia. Spesso quest’uomo non sa, prima di addormentarsi, se la sveglia sia stata caricata, né su che ora sia stata regolata. Tutte le volte che la sveglia è stata caricata e l’ora regolata, ma non suona per qualche problema meccanico che verrà scoperto più tardi, egli dorme fino a tardi. Una mattina si sveglia presto sebbene la sveglia non sia stata caricata ma sopraggiunge un conoscente che non sa nulla di questo strano fenomeno e, per qualche motivo, regola l’orario dell’allarme in modo tale che scatti esattamente tre minuti dopo l’attimo in cui l’uomo si è svegliato. </a:t>
            </a:r>
            <a:endParaRPr lang="it-IT" sz="2200" dirty="0"/>
          </a:p>
        </p:txBody>
      </p:sp>
      <p:sp>
        <p:nvSpPr>
          <p:cNvPr id="6" name="CasellaDiTesto 5"/>
          <p:cNvSpPr txBox="1"/>
          <p:nvPr/>
        </p:nvSpPr>
        <p:spPr>
          <a:xfrm>
            <a:off x="755576" y="4797152"/>
            <a:ext cx="7560840" cy="1785104"/>
          </a:xfrm>
          <a:prstGeom prst="rect">
            <a:avLst/>
          </a:prstGeom>
          <a:noFill/>
        </p:spPr>
        <p:txBody>
          <a:bodyPr wrap="square" rtlCol="0">
            <a:spAutoFit/>
          </a:bodyPr>
          <a:lstStyle/>
          <a:p>
            <a:pPr marL="263525" indent="-263525">
              <a:buFont typeface="Wingdings" pitchFamily="2" charset="2"/>
              <a:buChar char="§"/>
            </a:pPr>
            <a:r>
              <a:rPr lang="it-IT" sz="2200" dirty="0" smtClean="0"/>
              <a:t>In questo caso sarebbe ragionevole, secondo Dummett, abbandonare il nostro pregiudizio contro la possibilità di fornire spiegazioni quasi - causali e dire che </a:t>
            </a:r>
            <a:r>
              <a:rPr lang="it-IT" sz="2200" b="1" dirty="0" smtClean="0"/>
              <a:t>l’uomo si sveglia perché l’allarme sta per suonare, </a:t>
            </a:r>
            <a:r>
              <a:rPr lang="it-IT" sz="2200" dirty="0" smtClean="0"/>
              <a:t>piuttosto che ridurre l’intera faccenda a una mera coincidenza.</a:t>
            </a:r>
            <a:endParaRPr lang="it-IT" sz="22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13BDA643-D377-4E63-B945-72BECB104BC4}" type="slidenum">
              <a:rPr lang="it-IT" sz="2000" b="1" i="1" smtClean="0"/>
              <a:pPr/>
              <a:t>14</a:t>
            </a:fld>
            <a:endParaRPr lang="it-IT" sz="2000" b="1" i="1" dirty="0"/>
          </a:p>
        </p:txBody>
      </p:sp>
      <p:sp>
        <p:nvSpPr>
          <p:cNvPr id="3" name="Titolo 3"/>
          <p:cNvSpPr txBox="1">
            <a:spLocks/>
          </p:cNvSpPr>
          <p:nvPr/>
        </p:nvSpPr>
        <p:spPr>
          <a:xfrm>
            <a:off x="323528" y="332657"/>
            <a:ext cx="8820472" cy="648071"/>
          </a:xfrm>
          <a:prstGeom prst="rect">
            <a:avLst/>
          </a:prstGeom>
        </p:spPr>
        <p:txBody>
          <a:bodyPr/>
          <a:lstStyle/>
          <a:p>
            <a:pPr lvl="0" algn="ctr">
              <a:spcBef>
                <a:spcPct val="0"/>
              </a:spcBef>
            </a:pPr>
            <a:r>
              <a:rPr lang="it-IT" sz="4400" b="1" dirty="0">
                <a:solidFill>
                  <a:srgbClr val="FF0000"/>
                </a:solidFill>
                <a:latin typeface="Arabic Typesetting" pitchFamily="66" charset="-78"/>
                <a:cs typeface="Arabic Typesetting" pitchFamily="66" charset="-78"/>
              </a:rPr>
              <a:t>I</a:t>
            </a:r>
            <a:r>
              <a:rPr kumimoji="0" lang="it-IT" sz="3200" b="0" i="0" u="none" strike="noStrike" kern="1200" cap="none" spc="0" normalizeH="0" baseline="0" noProof="0" dirty="0" smtClean="0">
                <a:ln>
                  <a:noFill/>
                </a:ln>
                <a:solidFill>
                  <a:srgbClr val="FF0000"/>
                </a:solidFill>
                <a:effectLst/>
                <a:uLnTx/>
                <a:uFillTx/>
                <a:latin typeface="+mj-lt"/>
                <a:ea typeface="+mj-ea"/>
                <a:cs typeface="+mj-cs"/>
              </a:rPr>
              <a:t> obiezione: </a:t>
            </a:r>
            <a:r>
              <a:rPr lang="it-IT" sz="3200" dirty="0">
                <a:solidFill>
                  <a:srgbClr val="FF0000"/>
                </a:solidFill>
                <a:latin typeface="+mj-lt"/>
                <a:ea typeface="+mj-ea"/>
                <a:cs typeface="+mj-cs"/>
              </a:rPr>
              <a:t>C</a:t>
            </a:r>
            <a:r>
              <a:rPr kumimoji="0" lang="it-IT" sz="3200" b="0" i="0" u="none" strike="noStrike" kern="1200" cap="none" spc="0" normalizeH="0" baseline="0" noProof="0" dirty="0" err="1" smtClean="0">
                <a:ln>
                  <a:noFill/>
                </a:ln>
                <a:solidFill>
                  <a:srgbClr val="FF0000"/>
                </a:solidFill>
                <a:effectLst/>
                <a:uLnTx/>
                <a:uFillTx/>
                <a:latin typeface="+mj-lt"/>
                <a:ea typeface="+mj-ea"/>
                <a:cs typeface="+mj-cs"/>
              </a:rPr>
              <a:t>ritica</a:t>
            </a:r>
            <a:r>
              <a:rPr kumimoji="0" lang="it-IT" sz="3200" b="0" i="0" u="none" strike="noStrike" kern="1200" cap="none" spc="0" normalizeH="0" baseline="0" noProof="0" dirty="0" smtClean="0">
                <a:ln>
                  <a:noFill/>
                </a:ln>
                <a:solidFill>
                  <a:srgbClr val="FF0000"/>
                </a:solidFill>
                <a:effectLst/>
                <a:uLnTx/>
                <a:uFillTx/>
                <a:latin typeface="+mj-lt"/>
                <a:ea typeface="+mj-ea"/>
                <a:cs typeface="+mj-cs"/>
              </a:rPr>
              <a:t> alle spiegazioni </a:t>
            </a:r>
            <a:r>
              <a:rPr kumimoji="0" lang="it-IT" sz="3200" b="0" i="0" u="none" strike="noStrike" kern="1200" cap="none" spc="0" normalizeH="0" baseline="0" noProof="0" dirty="0" err="1" smtClean="0">
                <a:ln>
                  <a:noFill/>
                </a:ln>
                <a:solidFill>
                  <a:srgbClr val="FF0000"/>
                </a:solidFill>
                <a:effectLst/>
                <a:uLnTx/>
                <a:uFillTx/>
                <a:latin typeface="+mj-lt"/>
                <a:ea typeface="+mj-ea"/>
                <a:cs typeface="+mj-cs"/>
              </a:rPr>
              <a:t>quasi-causali</a:t>
            </a:r>
            <a:endParaRPr kumimoji="0" lang="it-IT" sz="3200" b="0" i="0" u="none" strike="noStrike" kern="1200" cap="none" spc="0" normalizeH="0" baseline="0" noProof="0" dirty="0" smtClean="0">
              <a:ln>
                <a:noFill/>
              </a:ln>
              <a:solidFill>
                <a:srgbClr val="FF0000"/>
              </a:solidFill>
              <a:effectLst/>
              <a:uLnTx/>
              <a:uFillTx/>
              <a:latin typeface="+mj-lt"/>
              <a:ea typeface="+mj-ea"/>
              <a:cs typeface="+mj-cs"/>
            </a:endParaRPr>
          </a:p>
        </p:txBody>
      </p:sp>
      <p:sp>
        <p:nvSpPr>
          <p:cNvPr id="4" name="CasellaDiTesto 3"/>
          <p:cNvSpPr txBox="1"/>
          <p:nvPr/>
        </p:nvSpPr>
        <p:spPr>
          <a:xfrm>
            <a:off x="683568" y="1052736"/>
            <a:ext cx="7560840" cy="1969770"/>
          </a:xfrm>
          <a:prstGeom prst="rect">
            <a:avLst/>
          </a:prstGeom>
          <a:noFill/>
        </p:spPr>
        <p:txBody>
          <a:bodyPr wrap="square" rtlCol="0">
            <a:spAutoFit/>
          </a:bodyPr>
          <a:lstStyle/>
          <a:p>
            <a:pPr marL="263525" indent="-263525">
              <a:buFont typeface="Wingdings" pitchFamily="2" charset="2"/>
              <a:buChar char="§"/>
            </a:pPr>
            <a:r>
              <a:rPr lang="it-IT" sz="2200" dirty="0" smtClean="0"/>
              <a:t> </a:t>
            </a:r>
            <a:r>
              <a:rPr lang="it-IT" sz="2000" dirty="0" smtClean="0"/>
              <a:t>L’obiezione è la seguente: Se è ragionevole spiegare il verificarsi di un certo evento con riferimento al verificarsi di un evento successivo, allora a volte potrebbe anche essere ragionevole fare in modo che si verifichi un certo evento con l’intenzione di garantire il verificarsi di un evento precedente. Ma ciò è assurdo! Per quale motivo?</a:t>
            </a:r>
            <a:endParaRPr lang="it-IT" sz="2200" dirty="0"/>
          </a:p>
        </p:txBody>
      </p:sp>
      <p:sp>
        <p:nvSpPr>
          <p:cNvPr id="5" name="CasellaDiTesto 4"/>
          <p:cNvSpPr txBox="1"/>
          <p:nvPr/>
        </p:nvSpPr>
        <p:spPr>
          <a:xfrm>
            <a:off x="683568" y="3257014"/>
            <a:ext cx="7560840" cy="3323987"/>
          </a:xfrm>
          <a:prstGeom prst="rect">
            <a:avLst/>
          </a:prstGeom>
          <a:noFill/>
        </p:spPr>
        <p:txBody>
          <a:bodyPr wrap="square" rtlCol="0">
            <a:spAutoFit/>
          </a:bodyPr>
          <a:lstStyle/>
          <a:p>
            <a:pPr marL="263525" indent="-263525">
              <a:buFont typeface="Wingdings" pitchFamily="2" charset="2"/>
              <a:buChar char="§"/>
            </a:pPr>
            <a:r>
              <a:rPr lang="it-IT" sz="2000" dirty="0" smtClean="0"/>
              <a:t> </a:t>
            </a:r>
            <a:r>
              <a:rPr lang="it-IT" sz="2000" b="1" dirty="0" smtClean="0"/>
              <a:t>Risposta</a:t>
            </a:r>
            <a:r>
              <a:rPr lang="it-IT" sz="2000" dirty="0" smtClean="0"/>
              <a:t>: </a:t>
            </a:r>
            <a:r>
              <a:rPr lang="it-IT" sz="2000" i="1" dirty="0" smtClean="0"/>
              <a:t>l’assurdità non risiede nel compiere un particolare tipo d’azione ma nel descriverlo in un certo modo</a:t>
            </a:r>
            <a:r>
              <a:rPr lang="it-IT" sz="1400" dirty="0" smtClean="0"/>
              <a:t>. Prendiamo il caso in cui desideriamo che un evento di un certo tipo C, abbia luogo in futuro, e crediamo che un evento di un altro tipo B, sia una condizione sufficiente perché C avvenga successivamente: ciò che faremo allora sarà provocare B sulla base del nostro desiderio. Ebbene, in modo del tutto analogo, quando desideriamo che un terzo evento A abbia avuto luogo in passato, e crediamo che B sia una condizione sufficiente perché A abbia avuto luogo in precedenza, provochiamo B sulla base del nostro desiderio. </a:t>
            </a:r>
            <a:r>
              <a:rPr lang="it-IT" sz="2000" dirty="0" smtClean="0"/>
              <a:t>La differenza tra i due casi consiste non in ciò che facciamo, ma in come lo descriviamo. Nel primo caso dovremmo dire che stavamo provocando B perché si verificasse C; nel secondo caso che, nel tentativo di provocare B, stavamo scoprendo se si era verificato A.</a:t>
            </a:r>
            <a:endParaRPr lang="it-IT" sz="1400"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13BDA643-D377-4E63-B945-72BECB104BC4}" type="slidenum">
              <a:rPr lang="it-IT" sz="2000" b="1" i="1" smtClean="0"/>
              <a:pPr/>
              <a:t>15</a:t>
            </a:fld>
            <a:endParaRPr lang="it-IT" sz="2000" b="1" i="1" dirty="0"/>
          </a:p>
        </p:txBody>
      </p:sp>
      <p:sp>
        <p:nvSpPr>
          <p:cNvPr id="3" name="Titolo 3"/>
          <p:cNvSpPr txBox="1">
            <a:spLocks/>
          </p:cNvSpPr>
          <p:nvPr/>
        </p:nvSpPr>
        <p:spPr>
          <a:xfrm>
            <a:off x="323528" y="332657"/>
            <a:ext cx="8820472" cy="792087"/>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it-IT" sz="3200" dirty="0" smtClean="0">
                <a:solidFill>
                  <a:srgbClr val="FF0000"/>
                </a:solidFill>
                <a:latin typeface="+mj-lt"/>
                <a:ea typeface="+mj-ea"/>
                <a:cs typeface="+mj-cs"/>
              </a:rPr>
              <a:t>La falsità della risposta</a:t>
            </a:r>
            <a:endParaRPr kumimoji="0" lang="it-IT" sz="3200" b="0" i="0" u="none" strike="noStrike" kern="1200" cap="none" spc="0" normalizeH="0" baseline="0" noProof="0" dirty="0" smtClean="0">
              <a:ln>
                <a:noFill/>
              </a:ln>
              <a:solidFill>
                <a:srgbClr val="FF0000"/>
              </a:solidFill>
              <a:effectLst/>
              <a:uLnTx/>
              <a:uFillTx/>
              <a:latin typeface="+mj-lt"/>
              <a:ea typeface="+mj-ea"/>
              <a:cs typeface="+mj-cs"/>
            </a:endParaRPr>
          </a:p>
        </p:txBody>
      </p:sp>
      <p:sp>
        <p:nvSpPr>
          <p:cNvPr id="4" name="CasellaDiTesto 3"/>
          <p:cNvSpPr txBox="1"/>
          <p:nvPr/>
        </p:nvSpPr>
        <p:spPr>
          <a:xfrm>
            <a:off x="755576" y="1412776"/>
            <a:ext cx="7560840" cy="430887"/>
          </a:xfrm>
          <a:prstGeom prst="rect">
            <a:avLst/>
          </a:prstGeom>
          <a:noFill/>
        </p:spPr>
        <p:txBody>
          <a:bodyPr wrap="square" rtlCol="0">
            <a:spAutoFit/>
          </a:bodyPr>
          <a:lstStyle/>
          <a:p>
            <a:pPr marL="263525" indent="-263525">
              <a:buFont typeface="Wingdings" pitchFamily="2" charset="2"/>
              <a:buChar char="§"/>
            </a:pPr>
            <a:r>
              <a:rPr lang="it-IT" sz="2200" dirty="0" smtClean="0"/>
              <a:t>Dummett </a:t>
            </a:r>
            <a:r>
              <a:rPr lang="it-IT" sz="2200" b="1" dirty="0" smtClean="0"/>
              <a:t>ritiene</a:t>
            </a:r>
            <a:r>
              <a:rPr lang="it-IT" sz="2200" dirty="0" smtClean="0"/>
              <a:t> che tale obiezione sia fallace, perché?</a:t>
            </a:r>
            <a:endParaRPr lang="it-IT" sz="2200" dirty="0"/>
          </a:p>
        </p:txBody>
      </p:sp>
      <p:sp>
        <p:nvSpPr>
          <p:cNvPr id="5" name="CasellaDiTesto 4"/>
          <p:cNvSpPr txBox="1"/>
          <p:nvPr/>
        </p:nvSpPr>
        <p:spPr>
          <a:xfrm>
            <a:off x="755576" y="2204864"/>
            <a:ext cx="7560840" cy="3816429"/>
          </a:xfrm>
          <a:prstGeom prst="rect">
            <a:avLst/>
          </a:prstGeom>
          <a:noFill/>
        </p:spPr>
        <p:txBody>
          <a:bodyPr wrap="square" rtlCol="0">
            <a:spAutoFit/>
          </a:bodyPr>
          <a:lstStyle/>
          <a:p>
            <a:pPr marL="263525" indent="-263525">
              <a:buFont typeface="Wingdings" pitchFamily="2" charset="2"/>
              <a:buChar char="§"/>
            </a:pPr>
            <a:r>
              <a:rPr lang="it-IT" sz="2200" dirty="0" smtClean="0"/>
              <a:t>La falsità risiede nel fatto che questa risposta presuppone che si accetti la possibilità che qualcuno tenti di compiere l’azione e fallisca, e ciò a sua volta, presuppone che si possa fornire una spiegazione </a:t>
            </a:r>
            <a:r>
              <a:rPr lang="it-IT" sz="2200" b="1" dirty="0" smtClean="0"/>
              <a:t>causale</a:t>
            </a:r>
            <a:r>
              <a:rPr lang="it-IT" sz="2200" dirty="0" smtClean="0"/>
              <a:t> di tipo comune della connessione tra l’evento precedente e quello successivo. In altre parole, la ragione per cui non si deve accettare la possibilità che qualcuno tenti di compiere un’azione e fallisca, è precisamente che non si riesce a spiegare come il fatto di compiere un’azione </a:t>
            </a:r>
            <a:r>
              <a:rPr lang="it-IT" sz="2200" i="1" dirty="0" smtClean="0"/>
              <a:t>x </a:t>
            </a:r>
            <a:r>
              <a:rPr lang="it-IT" sz="2200" dirty="0" smtClean="0"/>
              <a:t>appaia una condizione sufficiente affinché si verifichi un certo evento sulla base di una comune ipotesi </a:t>
            </a:r>
            <a:r>
              <a:rPr lang="it-IT" sz="2200" b="1" dirty="0" smtClean="0"/>
              <a:t>causale</a:t>
            </a:r>
            <a:r>
              <a:rPr lang="it-IT" sz="2200" dirty="0" smtClean="0"/>
              <a:t>.</a:t>
            </a:r>
            <a:endParaRPr lang="it-IT" sz="2200" i="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13BDA643-D377-4E63-B945-72BECB104BC4}" type="slidenum">
              <a:rPr lang="it-IT" sz="2000" b="1" i="1" smtClean="0"/>
              <a:pPr/>
              <a:t>16</a:t>
            </a:fld>
            <a:endParaRPr lang="it-IT" sz="2000" b="1" i="1" dirty="0"/>
          </a:p>
        </p:txBody>
      </p:sp>
      <p:sp>
        <p:nvSpPr>
          <p:cNvPr id="3" name="Titolo 3"/>
          <p:cNvSpPr txBox="1">
            <a:spLocks/>
          </p:cNvSpPr>
          <p:nvPr/>
        </p:nvSpPr>
        <p:spPr>
          <a:xfrm>
            <a:off x="323528" y="332657"/>
            <a:ext cx="8820472" cy="792087"/>
          </a:xfrm>
          <a:prstGeom prst="rect">
            <a:avLst/>
          </a:prstGeom>
        </p:spPr>
        <p:txBody>
          <a:bodyPr/>
          <a:lstStyle/>
          <a:p>
            <a:pPr lvl="0" algn="ctr">
              <a:spcBef>
                <a:spcPct val="0"/>
              </a:spcBef>
            </a:pPr>
            <a:r>
              <a:rPr lang="it-IT" sz="4400" b="1" dirty="0" smtClean="0">
                <a:solidFill>
                  <a:srgbClr val="FF0000"/>
                </a:solidFill>
                <a:latin typeface="Arabic Typesetting" pitchFamily="66" charset="-78"/>
                <a:cs typeface="Arabic Typesetting" pitchFamily="66" charset="-78"/>
              </a:rPr>
              <a:t>II</a:t>
            </a:r>
            <a:r>
              <a:rPr lang="it-IT" sz="3200" dirty="0" smtClean="0">
                <a:solidFill>
                  <a:srgbClr val="FF0000"/>
                </a:solidFill>
              </a:rPr>
              <a:t> obiezione</a:t>
            </a:r>
            <a:endParaRPr kumimoji="0" lang="it-IT" sz="3200" b="0" i="0" u="none" strike="noStrike" kern="1200" cap="none" spc="0" normalizeH="0" baseline="0" noProof="0" dirty="0" smtClean="0">
              <a:ln>
                <a:noFill/>
              </a:ln>
              <a:solidFill>
                <a:srgbClr val="FF0000"/>
              </a:solidFill>
              <a:effectLst/>
              <a:uLnTx/>
              <a:uFillTx/>
              <a:latin typeface="+mj-lt"/>
              <a:ea typeface="+mj-ea"/>
              <a:cs typeface="+mj-cs"/>
            </a:endParaRPr>
          </a:p>
        </p:txBody>
      </p:sp>
      <p:sp>
        <p:nvSpPr>
          <p:cNvPr id="4" name="CasellaDiTesto 3"/>
          <p:cNvSpPr txBox="1"/>
          <p:nvPr/>
        </p:nvSpPr>
        <p:spPr>
          <a:xfrm>
            <a:off x="755576" y="1196752"/>
            <a:ext cx="7560840" cy="2123658"/>
          </a:xfrm>
          <a:prstGeom prst="rect">
            <a:avLst/>
          </a:prstGeom>
          <a:noFill/>
        </p:spPr>
        <p:txBody>
          <a:bodyPr wrap="square" rtlCol="0">
            <a:spAutoFit/>
          </a:bodyPr>
          <a:lstStyle/>
          <a:p>
            <a:pPr marL="263525" indent="-263525">
              <a:buFont typeface="Wingdings" pitchFamily="2" charset="2"/>
              <a:buChar char="§"/>
            </a:pPr>
            <a:r>
              <a:rPr lang="it-IT" sz="2200" dirty="0" smtClean="0"/>
              <a:t>Contro il tentativo di intervenire casualmente sul passato c’è un argomento molto semplice: </a:t>
            </a:r>
            <a:r>
              <a:rPr lang="it-IT" sz="2200" i="1" dirty="0" smtClean="0"/>
              <a:t>Un certo evento passato o è accaduto o non è accaduto. Se è accaduto allora qualsiasi nostra azione è inutile, se non è accaduto,  allo stesso modo, la nostra azione risulterà superflua. Quindi in ogni caso la nostra azione è vana.</a:t>
            </a:r>
            <a:endParaRPr lang="it-IT" sz="2200" i="1" dirty="0"/>
          </a:p>
        </p:txBody>
      </p:sp>
      <p:sp>
        <p:nvSpPr>
          <p:cNvPr id="6" name="CasellaDiTesto 5"/>
          <p:cNvSpPr txBox="1"/>
          <p:nvPr/>
        </p:nvSpPr>
        <p:spPr>
          <a:xfrm>
            <a:off x="755576" y="3789040"/>
            <a:ext cx="7560840" cy="1785104"/>
          </a:xfrm>
          <a:prstGeom prst="rect">
            <a:avLst/>
          </a:prstGeom>
          <a:noFill/>
        </p:spPr>
        <p:txBody>
          <a:bodyPr wrap="square" rtlCol="0">
            <a:spAutoFit/>
          </a:bodyPr>
          <a:lstStyle/>
          <a:p>
            <a:pPr marL="263525" indent="-263525">
              <a:buFont typeface="Wingdings" pitchFamily="2" charset="2"/>
              <a:buChar char="§"/>
            </a:pPr>
            <a:r>
              <a:rPr lang="it-IT" i="1" dirty="0" smtClean="0"/>
              <a:t> </a:t>
            </a:r>
            <a:r>
              <a:rPr lang="it-IT" sz="2200" dirty="0" smtClean="0"/>
              <a:t>Però il medesimo argomento può essere adottato per il Futuro. Il fatalista argomenta: </a:t>
            </a:r>
            <a:r>
              <a:rPr lang="it-IT" sz="2200" i="1" dirty="0" smtClean="0"/>
              <a:t>O </a:t>
            </a:r>
            <a:r>
              <a:rPr lang="it-IT" sz="2200" i="1" dirty="0"/>
              <a:t>sarai ucciso da una bomba o non lo sarai. Se lo sarai, ogni precauzione che prenderai sarà inefficace, se non lo sarai, tutte le precauzioni che prenderai saranno superflue.</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13BDA643-D377-4E63-B945-72BECB104BC4}" type="slidenum">
              <a:rPr lang="it-IT" sz="2000" b="1" i="1" smtClean="0"/>
              <a:pPr/>
              <a:t>17</a:t>
            </a:fld>
            <a:endParaRPr lang="it-IT" sz="2000" b="1" i="1" dirty="0"/>
          </a:p>
        </p:txBody>
      </p:sp>
      <p:sp>
        <p:nvSpPr>
          <p:cNvPr id="3" name="Titolo 3"/>
          <p:cNvSpPr txBox="1">
            <a:spLocks/>
          </p:cNvSpPr>
          <p:nvPr/>
        </p:nvSpPr>
        <p:spPr>
          <a:xfrm>
            <a:off x="323528" y="332657"/>
            <a:ext cx="8820472" cy="792087"/>
          </a:xfrm>
          <a:prstGeom prst="rect">
            <a:avLst/>
          </a:prstGeom>
        </p:spPr>
        <p:txBody>
          <a:bodyPr/>
          <a:lstStyle/>
          <a:p>
            <a:pPr algn="ctr">
              <a:spcBef>
                <a:spcPct val="0"/>
              </a:spcBef>
            </a:pPr>
            <a:r>
              <a:rPr lang="it-IT" sz="3200" dirty="0" smtClean="0">
                <a:solidFill>
                  <a:srgbClr val="FF0000"/>
                </a:solidFill>
                <a:latin typeface="+mj-lt"/>
                <a:ea typeface="+mj-ea"/>
                <a:cs typeface="+mj-cs"/>
              </a:rPr>
              <a:t>Risposta alla </a:t>
            </a:r>
            <a:r>
              <a:rPr lang="it-IT" sz="4400" b="1" dirty="0" smtClean="0">
                <a:solidFill>
                  <a:srgbClr val="FF0000"/>
                </a:solidFill>
                <a:latin typeface="Arabic Typesetting" pitchFamily="66" charset="-78"/>
                <a:cs typeface="Arabic Typesetting" pitchFamily="66" charset="-78"/>
              </a:rPr>
              <a:t>II</a:t>
            </a:r>
            <a:r>
              <a:rPr lang="it-IT" sz="3200" dirty="0" smtClean="0">
                <a:solidFill>
                  <a:srgbClr val="FF0000"/>
                </a:solidFill>
              </a:rPr>
              <a:t> obiezione</a:t>
            </a:r>
            <a:endParaRPr lang="it-IT" sz="3200" dirty="0">
              <a:solidFill>
                <a:srgbClr val="FF0000"/>
              </a:solidFill>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it-IT" sz="3200" b="0" i="0" u="none" strike="noStrike" kern="1200" cap="none" spc="0" normalizeH="0" baseline="0" noProof="0" dirty="0" smtClean="0">
              <a:ln>
                <a:noFill/>
              </a:ln>
              <a:solidFill>
                <a:srgbClr val="FF0000"/>
              </a:solidFill>
              <a:effectLst/>
              <a:uLnTx/>
              <a:uFillTx/>
              <a:latin typeface="+mj-lt"/>
              <a:ea typeface="+mj-ea"/>
              <a:cs typeface="+mj-cs"/>
            </a:endParaRPr>
          </a:p>
        </p:txBody>
      </p:sp>
      <p:sp>
        <p:nvSpPr>
          <p:cNvPr id="4" name="CasellaDiTesto 3"/>
          <p:cNvSpPr txBox="1"/>
          <p:nvPr/>
        </p:nvSpPr>
        <p:spPr>
          <a:xfrm>
            <a:off x="755576" y="1412776"/>
            <a:ext cx="7560840" cy="1508105"/>
          </a:xfrm>
          <a:prstGeom prst="rect">
            <a:avLst/>
          </a:prstGeom>
          <a:noFill/>
        </p:spPr>
        <p:txBody>
          <a:bodyPr wrap="square" rtlCol="0">
            <a:spAutoFit/>
          </a:bodyPr>
          <a:lstStyle/>
          <a:p>
            <a:pPr marL="263525" indent="-263525">
              <a:buFont typeface="Wingdings" pitchFamily="2" charset="2"/>
              <a:buChar char="§"/>
            </a:pPr>
            <a:r>
              <a:rPr lang="it-IT" sz="2200" dirty="0" smtClean="0"/>
              <a:t> Secondo </a:t>
            </a:r>
            <a:r>
              <a:rPr lang="it-IT" sz="2200" dirty="0" err="1" smtClean="0"/>
              <a:t>Dummet</a:t>
            </a:r>
            <a:r>
              <a:rPr lang="it-IT" sz="2200" dirty="0" smtClean="0"/>
              <a:t>, l’argomento fatalista è fallace. La fallacia consiste nel concludere “</a:t>
            </a:r>
            <a:r>
              <a:rPr lang="it-IT" sz="2400" i="1" dirty="0" smtClean="0"/>
              <a:t>se non sarai ucciso, tutte le precauzioni che prenderai saranno superflue</a:t>
            </a:r>
            <a:r>
              <a:rPr lang="it-IT" sz="2200" i="1" dirty="0" smtClean="0"/>
              <a:t>”.</a:t>
            </a:r>
            <a:endParaRPr lang="it-IT" sz="2200" dirty="0" smtClean="0"/>
          </a:p>
          <a:p>
            <a:pPr marL="263525" indent="-263525"/>
            <a:endParaRPr lang="it-IT" sz="2200" dirty="0"/>
          </a:p>
        </p:txBody>
      </p:sp>
      <p:sp>
        <p:nvSpPr>
          <p:cNvPr id="5" name="CasellaDiTesto 4"/>
          <p:cNvSpPr txBox="1"/>
          <p:nvPr/>
        </p:nvSpPr>
        <p:spPr>
          <a:xfrm>
            <a:off x="755576" y="3140968"/>
            <a:ext cx="7560840" cy="2123658"/>
          </a:xfrm>
          <a:prstGeom prst="rect">
            <a:avLst/>
          </a:prstGeom>
          <a:noFill/>
        </p:spPr>
        <p:txBody>
          <a:bodyPr wrap="square" rtlCol="0">
            <a:spAutoFit/>
          </a:bodyPr>
          <a:lstStyle/>
          <a:p>
            <a:pPr marL="263525" indent="-263525">
              <a:buFont typeface="Wingdings" pitchFamily="2" charset="2"/>
              <a:buChar char="§"/>
            </a:pPr>
            <a:r>
              <a:rPr lang="it-IT" sz="2200" dirty="0" smtClean="0"/>
              <a:t> Una simile obiezione vale anche per l’argomento sul passato: la fallacia deriva dall’uso inadeguato di un </a:t>
            </a:r>
            <a:r>
              <a:rPr lang="it-IT" sz="2200" dirty="0" err="1" smtClean="0"/>
              <a:t>controfattuale</a:t>
            </a:r>
            <a:r>
              <a:rPr lang="it-IT" sz="2200" dirty="0" smtClean="0"/>
              <a:t>. </a:t>
            </a:r>
            <a:r>
              <a:rPr lang="it-IT" sz="2200" b="1" dirty="0" smtClean="0"/>
              <a:t>Quando abbiamo a che fare con una regolarità che funziona nella direzione opposta rispetto alle comuni regolarità causali, i metodi di cui ci serviamo solitamente per decidere della verità su un </a:t>
            </a:r>
            <a:r>
              <a:rPr lang="it-IT" sz="2200" b="1" dirty="0" err="1" smtClean="0"/>
              <a:t>controfattuale</a:t>
            </a:r>
            <a:r>
              <a:rPr lang="it-IT" sz="2200" b="1" dirty="0" smtClean="0"/>
              <a:t> vengono meno.</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13BDA643-D377-4E63-B945-72BECB104BC4}" type="slidenum">
              <a:rPr lang="it-IT" sz="2000" b="1" i="1" smtClean="0"/>
              <a:pPr/>
              <a:t>18</a:t>
            </a:fld>
            <a:endParaRPr lang="it-IT" sz="2000" b="1" i="1" dirty="0"/>
          </a:p>
        </p:txBody>
      </p:sp>
      <p:sp>
        <p:nvSpPr>
          <p:cNvPr id="3" name="Titolo 3"/>
          <p:cNvSpPr txBox="1">
            <a:spLocks/>
          </p:cNvSpPr>
          <p:nvPr/>
        </p:nvSpPr>
        <p:spPr>
          <a:xfrm>
            <a:off x="323528" y="332657"/>
            <a:ext cx="8820472" cy="792087"/>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it-IT" sz="3200" dirty="0" smtClean="0">
                <a:solidFill>
                  <a:srgbClr val="FF0000"/>
                </a:solidFill>
                <a:latin typeface="+mj-lt"/>
                <a:ea typeface="+mj-ea"/>
                <a:cs typeface="+mj-cs"/>
              </a:rPr>
              <a:t>Esempio di obiezione per l’argomento sul passato</a:t>
            </a:r>
            <a:endParaRPr kumimoji="0" lang="it-IT" sz="3200" b="0" i="0" u="none" strike="noStrike" kern="1200" cap="none" spc="0" normalizeH="0" baseline="0" noProof="0" dirty="0" smtClean="0">
              <a:ln>
                <a:noFill/>
              </a:ln>
              <a:solidFill>
                <a:srgbClr val="FF0000"/>
              </a:solidFill>
              <a:effectLst/>
              <a:uLnTx/>
              <a:uFillTx/>
              <a:latin typeface="+mj-lt"/>
              <a:ea typeface="+mj-ea"/>
              <a:cs typeface="+mj-cs"/>
            </a:endParaRPr>
          </a:p>
        </p:txBody>
      </p:sp>
      <p:sp>
        <p:nvSpPr>
          <p:cNvPr id="4" name="CasellaDiTesto 3"/>
          <p:cNvSpPr txBox="1"/>
          <p:nvPr/>
        </p:nvSpPr>
        <p:spPr>
          <a:xfrm>
            <a:off x="755576" y="1052736"/>
            <a:ext cx="7560840" cy="3570208"/>
          </a:xfrm>
          <a:prstGeom prst="rect">
            <a:avLst/>
          </a:prstGeom>
          <a:noFill/>
        </p:spPr>
        <p:txBody>
          <a:bodyPr wrap="square" rtlCol="0">
            <a:spAutoFit/>
          </a:bodyPr>
          <a:lstStyle/>
          <a:p>
            <a:pPr marL="263525" indent="-263525">
              <a:buFont typeface="Wingdings" pitchFamily="2" charset="2"/>
              <a:buChar char="§"/>
            </a:pPr>
            <a:r>
              <a:rPr lang="it-IT" sz="2200" dirty="0" smtClean="0"/>
              <a:t> Per criticare l’obiezione rivolta all’argomento sul passato, Dummett esamina un caso etnologico immaginario:</a:t>
            </a:r>
            <a:r>
              <a:rPr lang="it-IT" sz="2400" dirty="0" smtClean="0"/>
              <a:t> </a:t>
            </a:r>
            <a:r>
              <a:rPr lang="it-IT" i="1" dirty="0" smtClean="0"/>
              <a:t>Ogni due anni i giovani della tribù sono inviati, come parte di un rituale di iniziazione, a caccia di leoni per provare la loro virilità. Viaggiano per due giorni, cacciano leoni per due giorni e impiegano due giorni per tornare; sono accompagnati da osservatori, che al ritorno riferiscono al capo tribù se i giovani si sono comportati coraggiosamente o no. </a:t>
            </a:r>
            <a:r>
              <a:rPr lang="it-IT" dirty="0" smtClean="0"/>
              <a:t>[…] </a:t>
            </a:r>
            <a:r>
              <a:rPr lang="it-IT" i="1" dirty="0" smtClean="0"/>
              <a:t>Mentre i giovani sono assenti dal villaggio, il capo esegue cerimonie, diciamo danze, miranti a causare un comportamento coraggioso dei giovani. Ci accorgiamo, però, che continua ad eseguire queste danze per tutti e sei i giorni di assenza della comitiva, cioè anche per due giorni durante i quali gli eventi che le danze si presume influenzino siano già avvenuti.</a:t>
            </a:r>
            <a:endParaRPr lang="it-IT" sz="2200" i="1" dirty="0"/>
          </a:p>
        </p:txBody>
      </p:sp>
      <p:sp>
        <p:nvSpPr>
          <p:cNvPr id="5" name="CasellaDiTesto 4"/>
          <p:cNvSpPr txBox="1"/>
          <p:nvPr/>
        </p:nvSpPr>
        <p:spPr>
          <a:xfrm>
            <a:off x="683568" y="4941168"/>
            <a:ext cx="7560840" cy="769441"/>
          </a:xfrm>
          <a:prstGeom prst="rect">
            <a:avLst/>
          </a:prstGeom>
          <a:noFill/>
        </p:spPr>
        <p:txBody>
          <a:bodyPr wrap="square" rtlCol="0">
            <a:spAutoFit/>
          </a:bodyPr>
          <a:lstStyle/>
          <a:p>
            <a:pPr marL="263525" indent="-263525">
              <a:buFont typeface="Wingdings" pitchFamily="2" charset="2"/>
              <a:buChar char="§"/>
            </a:pPr>
            <a:r>
              <a:rPr lang="it-IT" sz="2200" dirty="0" smtClean="0"/>
              <a:t> </a:t>
            </a:r>
            <a:r>
              <a:rPr lang="it-IT" sz="2200" b="1" dirty="0" smtClean="0"/>
              <a:t>Domanda</a:t>
            </a:r>
            <a:r>
              <a:rPr lang="it-IT" sz="2200" dirty="0" smtClean="0"/>
              <a:t>: </a:t>
            </a:r>
            <a:r>
              <a:rPr lang="it-IT" sz="2200" i="1" dirty="0" smtClean="0"/>
              <a:t>si può convincere un capo tribù ragionevole che sia </a:t>
            </a:r>
            <a:r>
              <a:rPr lang="it-IT" sz="2200" b="1" i="1" dirty="0" smtClean="0"/>
              <a:t>assurdo</a:t>
            </a:r>
            <a:r>
              <a:rPr lang="it-IT" sz="2200" i="1" dirty="0" smtClean="0"/>
              <a:t> danzare negli ultimi due giorni?</a:t>
            </a:r>
            <a:endParaRPr lang="it-IT" sz="22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13BDA643-D377-4E63-B945-72BECB104BC4}" type="slidenum">
              <a:rPr lang="it-IT" sz="2000" b="1" i="1" smtClean="0"/>
              <a:pPr/>
              <a:t>19</a:t>
            </a:fld>
            <a:endParaRPr lang="it-IT" sz="2000" b="1" i="1" dirty="0"/>
          </a:p>
        </p:txBody>
      </p:sp>
      <p:sp>
        <p:nvSpPr>
          <p:cNvPr id="3" name="Titolo 3"/>
          <p:cNvSpPr txBox="1">
            <a:spLocks/>
          </p:cNvSpPr>
          <p:nvPr/>
        </p:nvSpPr>
        <p:spPr>
          <a:xfrm>
            <a:off x="323528" y="332657"/>
            <a:ext cx="8820472" cy="792087"/>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it-IT" sz="3200" dirty="0" smtClean="0">
                <a:solidFill>
                  <a:srgbClr val="FF0000"/>
                </a:solidFill>
                <a:latin typeface="+mj-lt"/>
                <a:ea typeface="+mj-ea"/>
                <a:cs typeface="+mj-cs"/>
              </a:rPr>
              <a:t>Assurdità empirica e non concettuale</a:t>
            </a:r>
            <a:endParaRPr kumimoji="0" lang="it-IT" sz="3200" b="0" i="0" u="none" strike="noStrike" kern="1200" cap="none" spc="0" normalizeH="0" baseline="0" noProof="0" dirty="0" smtClean="0">
              <a:ln>
                <a:noFill/>
              </a:ln>
              <a:solidFill>
                <a:srgbClr val="FF0000"/>
              </a:solidFill>
              <a:effectLst/>
              <a:uLnTx/>
              <a:uFillTx/>
              <a:latin typeface="+mj-lt"/>
              <a:ea typeface="+mj-ea"/>
              <a:cs typeface="+mj-cs"/>
            </a:endParaRPr>
          </a:p>
        </p:txBody>
      </p:sp>
      <p:sp>
        <p:nvSpPr>
          <p:cNvPr id="4" name="CasellaDiTesto 3"/>
          <p:cNvSpPr txBox="1"/>
          <p:nvPr/>
        </p:nvSpPr>
        <p:spPr>
          <a:xfrm>
            <a:off x="611560" y="1268760"/>
            <a:ext cx="7560840" cy="1446550"/>
          </a:xfrm>
          <a:prstGeom prst="rect">
            <a:avLst/>
          </a:prstGeom>
          <a:noFill/>
        </p:spPr>
        <p:txBody>
          <a:bodyPr wrap="square" rtlCol="0">
            <a:spAutoFit/>
          </a:bodyPr>
          <a:lstStyle/>
          <a:p>
            <a:pPr marL="263525" indent="-263525">
              <a:buFont typeface="Wingdings" pitchFamily="2" charset="2"/>
              <a:buChar char="§"/>
            </a:pPr>
            <a:r>
              <a:rPr lang="it-IT" sz="2200" dirty="0" smtClean="0"/>
              <a:t> </a:t>
            </a:r>
            <a:r>
              <a:rPr lang="it-IT" sz="2200" b="1" dirty="0" smtClean="0"/>
              <a:t>Risposta</a:t>
            </a:r>
            <a:r>
              <a:rPr lang="it-IT" sz="2200" dirty="0" smtClean="0"/>
              <a:t>: </a:t>
            </a:r>
            <a:r>
              <a:rPr lang="it-IT" sz="2200" i="1" dirty="0" smtClean="0"/>
              <a:t>la convinzione che una danza determini a distanza di chilometri un comportamento coraggioso si scontra con gran parte delle nostre credenze empiriche: in questo senso può dirsi </a:t>
            </a:r>
            <a:r>
              <a:rPr lang="it-IT" sz="2200" b="1" i="1" dirty="0" smtClean="0"/>
              <a:t>empiricamente</a:t>
            </a:r>
            <a:r>
              <a:rPr lang="it-IT" sz="2200" i="1" dirty="0" smtClean="0"/>
              <a:t> assurda. </a:t>
            </a:r>
            <a:endParaRPr lang="it-IT" sz="2200" dirty="0"/>
          </a:p>
        </p:txBody>
      </p:sp>
      <p:sp>
        <p:nvSpPr>
          <p:cNvPr id="5" name="CasellaDiTesto 4"/>
          <p:cNvSpPr txBox="1"/>
          <p:nvPr/>
        </p:nvSpPr>
        <p:spPr>
          <a:xfrm>
            <a:off x="611560" y="2924944"/>
            <a:ext cx="7560840" cy="769441"/>
          </a:xfrm>
          <a:prstGeom prst="rect">
            <a:avLst/>
          </a:prstGeom>
          <a:noFill/>
        </p:spPr>
        <p:txBody>
          <a:bodyPr wrap="square" rtlCol="0">
            <a:spAutoFit/>
          </a:bodyPr>
          <a:lstStyle/>
          <a:p>
            <a:pPr marL="263525" indent="-263525">
              <a:buFont typeface="Wingdings" pitchFamily="2" charset="2"/>
              <a:buChar char="§"/>
            </a:pPr>
            <a:r>
              <a:rPr lang="it-IT" sz="2200" dirty="0" smtClean="0"/>
              <a:t> Il punto centrale è che per Dummett causare il passato </a:t>
            </a:r>
            <a:r>
              <a:rPr lang="it-IT" sz="2200" b="1" dirty="0" smtClean="0"/>
              <a:t>non è un assurdità concettuale. </a:t>
            </a:r>
            <a:r>
              <a:rPr lang="it-IT" sz="2200" dirty="0" smtClean="0"/>
              <a:t>Perché?</a:t>
            </a:r>
            <a:r>
              <a:rPr lang="it-IT" sz="2200" b="1" dirty="0" smtClean="0"/>
              <a:t> </a:t>
            </a:r>
            <a:endParaRPr lang="it-IT" sz="2200" b="1" dirty="0"/>
          </a:p>
        </p:txBody>
      </p:sp>
      <p:sp>
        <p:nvSpPr>
          <p:cNvPr id="6" name="CasellaDiTesto 5"/>
          <p:cNvSpPr txBox="1"/>
          <p:nvPr/>
        </p:nvSpPr>
        <p:spPr>
          <a:xfrm>
            <a:off x="611560" y="3933056"/>
            <a:ext cx="7560840" cy="1785104"/>
          </a:xfrm>
          <a:prstGeom prst="rect">
            <a:avLst/>
          </a:prstGeom>
          <a:noFill/>
        </p:spPr>
        <p:txBody>
          <a:bodyPr wrap="square" rtlCol="0">
            <a:spAutoFit/>
          </a:bodyPr>
          <a:lstStyle/>
          <a:p>
            <a:pPr marL="263525" indent="-263525">
              <a:buFont typeface="Wingdings" pitchFamily="2" charset="2"/>
              <a:buChar char="§"/>
            </a:pPr>
            <a:r>
              <a:rPr lang="it-IT" sz="2200" dirty="0" smtClean="0"/>
              <a:t> </a:t>
            </a:r>
            <a:r>
              <a:rPr lang="it-IT" sz="2200" b="1" dirty="0" smtClean="0"/>
              <a:t>Risposta</a:t>
            </a:r>
            <a:r>
              <a:rPr lang="it-IT" sz="2200" dirty="0" smtClean="0"/>
              <a:t>: </a:t>
            </a:r>
            <a:r>
              <a:rPr lang="it-IT" sz="2200" i="1" dirty="0" smtClean="0"/>
              <a:t>perché se fosse un’assurdità concettuale dovrebbe essere possibile far si che il ragionevole capo riconosca l’assurdità </a:t>
            </a:r>
            <a:r>
              <a:rPr lang="it-IT" sz="2200" b="1" i="1" dirty="0" smtClean="0"/>
              <a:t>a priori</a:t>
            </a:r>
            <a:r>
              <a:rPr lang="it-IT" sz="2200" i="1" dirty="0" smtClean="0"/>
              <a:t>, comunque vadano le cose, anche se l’esperienza confermasse il nesso danza-coraggio per noi empiricamente assurdo.</a:t>
            </a:r>
            <a:endParaRPr lang="it-IT" sz="22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13BDA643-D377-4E63-B945-72BECB104BC4}" type="slidenum">
              <a:rPr lang="it-IT" sz="2000" b="1" i="1" smtClean="0"/>
              <a:pPr/>
              <a:t>20</a:t>
            </a:fld>
            <a:endParaRPr lang="it-IT" sz="2000" b="1" i="1" dirty="0"/>
          </a:p>
        </p:txBody>
      </p:sp>
      <p:sp>
        <p:nvSpPr>
          <p:cNvPr id="4" name="CasellaDiTesto 3"/>
          <p:cNvSpPr txBox="1"/>
          <p:nvPr/>
        </p:nvSpPr>
        <p:spPr>
          <a:xfrm>
            <a:off x="611560" y="764704"/>
            <a:ext cx="7560840" cy="1446550"/>
          </a:xfrm>
          <a:prstGeom prst="rect">
            <a:avLst/>
          </a:prstGeom>
          <a:noFill/>
        </p:spPr>
        <p:txBody>
          <a:bodyPr wrap="square" rtlCol="0">
            <a:spAutoFit/>
          </a:bodyPr>
          <a:lstStyle/>
          <a:p>
            <a:pPr marL="263525" indent="-263525">
              <a:buFont typeface="Wingdings" pitchFamily="2" charset="2"/>
              <a:buChar char="§"/>
            </a:pPr>
            <a:r>
              <a:rPr lang="it-IT" sz="2200" dirty="0" smtClean="0"/>
              <a:t> Infatti anche nel caso in cui la caccia sia finita per il capo potrebbe non sembrare assurdo danzare gli ultimi due giorni, in quanto egli potrebbe obiettare che non sa nulla sul comportamento dei giovani. </a:t>
            </a:r>
            <a:endParaRPr lang="it-IT" sz="2200" dirty="0"/>
          </a:p>
        </p:txBody>
      </p:sp>
      <p:sp>
        <p:nvSpPr>
          <p:cNvPr id="5" name="CasellaDiTesto 4"/>
          <p:cNvSpPr txBox="1"/>
          <p:nvPr/>
        </p:nvSpPr>
        <p:spPr>
          <a:xfrm>
            <a:off x="539552" y="2636912"/>
            <a:ext cx="7560840" cy="3139321"/>
          </a:xfrm>
          <a:prstGeom prst="rect">
            <a:avLst/>
          </a:prstGeom>
          <a:noFill/>
        </p:spPr>
        <p:txBody>
          <a:bodyPr wrap="square" rtlCol="0">
            <a:spAutoFit/>
          </a:bodyPr>
          <a:lstStyle/>
          <a:p>
            <a:pPr marL="263525" indent="-263525">
              <a:buFont typeface="Wingdings" pitchFamily="2" charset="2"/>
              <a:buChar char="§"/>
            </a:pPr>
            <a:r>
              <a:rPr lang="it-IT" sz="2200" dirty="0" smtClean="0"/>
              <a:t> Supponiamo però che il capo sappia, prima del ritorno dei cacciatori, che loro non si sono comportati coraggiosamente poiché gli osservatori, che sono tornati in anticipo, gli riferiscono l’esito negativo della caccia. Nonostante questo il capo decide di danzare ugualmente anche nei giorni restanti. Dopo poco si scopre che le dichiarazioni degli osservatori, per errore o per consapevolezza, erano false: i giovani erano stati coraggiosi. </a:t>
            </a:r>
            <a:r>
              <a:rPr lang="it-IT" sz="2200" b="1" dirty="0" smtClean="0"/>
              <a:t>Dunque anche le danze degli ultimi giorni sono efficaci.</a:t>
            </a:r>
            <a:endParaRPr lang="it-IT" sz="22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13BDA643-D377-4E63-B945-72BECB104BC4}" type="slidenum">
              <a:rPr lang="it-IT" sz="2000" b="1" i="1" smtClean="0"/>
              <a:pPr/>
              <a:t>21</a:t>
            </a:fld>
            <a:endParaRPr lang="it-IT" sz="2000" b="1" i="1" dirty="0"/>
          </a:p>
        </p:txBody>
      </p:sp>
      <p:sp>
        <p:nvSpPr>
          <p:cNvPr id="3" name="Titolo 3"/>
          <p:cNvSpPr txBox="1">
            <a:spLocks/>
          </p:cNvSpPr>
          <p:nvPr/>
        </p:nvSpPr>
        <p:spPr>
          <a:xfrm>
            <a:off x="323528" y="476672"/>
            <a:ext cx="8820472" cy="792087"/>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it-IT" sz="3200" dirty="0" smtClean="0">
                <a:solidFill>
                  <a:srgbClr val="FF0000"/>
                </a:solidFill>
                <a:latin typeface="+mj-lt"/>
                <a:ea typeface="+mj-ea"/>
                <a:cs typeface="+mj-cs"/>
              </a:rPr>
              <a:t>Efficacia delle danze</a:t>
            </a:r>
            <a:endParaRPr kumimoji="0" lang="it-IT" sz="3200" b="0" i="0" u="none" strike="noStrike" kern="1200" cap="none" spc="0" normalizeH="0" baseline="0" noProof="0" dirty="0" smtClean="0">
              <a:ln>
                <a:noFill/>
              </a:ln>
              <a:solidFill>
                <a:srgbClr val="FF0000"/>
              </a:solidFill>
              <a:effectLst/>
              <a:uLnTx/>
              <a:uFillTx/>
              <a:latin typeface="+mj-lt"/>
              <a:ea typeface="+mj-ea"/>
              <a:cs typeface="+mj-cs"/>
            </a:endParaRPr>
          </a:p>
        </p:txBody>
      </p:sp>
      <p:sp>
        <p:nvSpPr>
          <p:cNvPr id="4" name="CasellaDiTesto 3"/>
          <p:cNvSpPr txBox="1"/>
          <p:nvPr/>
        </p:nvSpPr>
        <p:spPr>
          <a:xfrm>
            <a:off x="755576" y="1556792"/>
            <a:ext cx="7560840" cy="1785104"/>
          </a:xfrm>
          <a:prstGeom prst="rect">
            <a:avLst/>
          </a:prstGeom>
          <a:noFill/>
        </p:spPr>
        <p:txBody>
          <a:bodyPr wrap="square" rtlCol="0">
            <a:spAutoFit/>
          </a:bodyPr>
          <a:lstStyle/>
          <a:p>
            <a:pPr marL="263525" indent="-263525">
              <a:buFont typeface="Wingdings" pitchFamily="2" charset="2"/>
              <a:buChar char="§"/>
            </a:pPr>
            <a:r>
              <a:rPr lang="it-IT" sz="2200" dirty="0" smtClean="0"/>
              <a:t> Quindi se risultano più frequenti casi del genere il capo non dubiterà più dell’utilità di danzare anche disponendo già di informazioni sui fatti, e cesserà di ritenere che sia possibile scoprire davvero ciò che è accaduto indipendentemente dalla sua intenzione di danzare.</a:t>
            </a:r>
            <a:endParaRPr lang="it-IT" sz="2200" dirty="0"/>
          </a:p>
        </p:txBody>
      </p:sp>
      <p:sp>
        <p:nvSpPr>
          <p:cNvPr id="5" name="CasellaDiTesto 4"/>
          <p:cNvSpPr txBox="1"/>
          <p:nvPr/>
        </p:nvSpPr>
        <p:spPr>
          <a:xfrm>
            <a:off x="683568" y="4077072"/>
            <a:ext cx="7560840" cy="1107996"/>
          </a:xfrm>
          <a:prstGeom prst="rect">
            <a:avLst/>
          </a:prstGeom>
          <a:noFill/>
        </p:spPr>
        <p:txBody>
          <a:bodyPr wrap="square" rtlCol="0">
            <a:spAutoFit/>
          </a:bodyPr>
          <a:lstStyle/>
          <a:p>
            <a:pPr marL="263525" indent="-263525">
              <a:buFont typeface="Wingdings" pitchFamily="2" charset="2"/>
              <a:buChar char="§"/>
            </a:pPr>
            <a:r>
              <a:rPr lang="it-IT" sz="2200" dirty="0" smtClean="0"/>
              <a:t> Perciò, </a:t>
            </a:r>
            <a:r>
              <a:rPr lang="it-IT" sz="2200" b="1" dirty="0" smtClean="0"/>
              <a:t>potrebbe pensare </a:t>
            </a:r>
            <a:r>
              <a:rPr lang="it-IT" sz="2200" dirty="0" smtClean="0"/>
              <a:t>che il danzare sia </a:t>
            </a:r>
            <a:r>
              <a:rPr lang="it-IT" sz="2200" b="1" dirty="0" smtClean="0"/>
              <a:t>una ragione per diffidare dei resoconti contrari degli osservatori o per contraddirli apertamente.</a:t>
            </a:r>
            <a:endParaRPr lang="it-IT" sz="2200" b="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13BDA643-D377-4E63-B945-72BECB104BC4}" type="slidenum">
              <a:rPr lang="it-IT" sz="2000" b="1" i="1" smtClean="0"/>
              <a:pPr/>
              <a:t>22</a:t>
            </a:fld>
            <a:endParaRPr lang="it-IT" sz="2000" b="1" i="1" dirty="0"/>
          </a:p>
        </p:txBody>
      </p:sp>
      <p:sp>
        <p:nvSpPr>
          <p:cNvPr id="3" name="Titolo 3"/>
          <p:cNvSpPr txBox="1">
            <a:spLocks/>
          </p:cNvSpPr>
          <p:nvPr/>
        </p:nvSpPr>
        <p:spPr>
          <a:xfrm>
            <a:off x="323528" y="332657"/>
            <a:ext cx="8820472" cy="792087"/>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it-IT" sz="3200" dirty="0" smtClean="0">
                <a:solidFill>
                  <a:srgbClr val="FF0000"/>
                </a:solidFill>
                <a:latin typeface="+mj-lt"/>
                <a:ea typeface="+mj-ea"/>
                <a:cs typeface="+mj-cs"/>
              </a:rPr>
              <a:t>Tre convinzioni coinvolte nel caso</a:t>
            </a:r>
            <a:endParaRPr kumimoji="0" lang="it-IT" sz="3200" b="0" i="0" u="none" strike="noStrike" kern="1200" cap="none" spc="0" normalizeH="0" baseline="0" noProof="0" dirty="0" smtClean="0">
              <a:ln>
                <a:noFill/>
              </a:ln>
              <a:solidFill>
                <a:srgbClr val="FF0000"/>
              </a:solidFill>
              <a:effectLst/>
              <a:uLnTx/>
              <a:uFillTx/>
              <a:latin typeface="+mj-lt"/>
              <a:ea typeface="+mj-ea"/>
              <a:cs typeface="+mj-cs"/>
            </a:endParaRPr>
          </a:p>
        </p:txBody>
      </p:sp>
      <p:sp>
        <p:nvSpPr>
          <p:cNvPr id="4" name="CasellaDiTesto 3"/>
          <p:cNvSpPr txBox="1"/>
          <p:nvPr/>
        </p:nvSpPr>
        <p:spPr>
          <a:xfrm>
            <a:off x="755576" y="1052736"/>
            <a:ext cx="7560840" cy="1107996"/>
          </a:xfrm>
          <a:prstGeom prst="rect">
            <a:avLst/>
          </a:prstGeom>
          <a:noFill/>
        </p:spPr>
        <p:txBody>
          <a:bodyPr wrap="square" rtlCol="0">
            <a:spAutoFit/>
          </a:bodyPr>
          <a:lstStyle/>
          <a:p>
            <a:pPr marL="263525" indent="-263525"/>
            <a:r>
              <a:rPr lang="it-IT" sz="2200" dirty="0" smtClean="0"/>
              <a:t>1. Il compiere una certa azione A (danza del capo) accresce la probabilità di un evento E (precedente comportamento coraggioso dei giovani).</a:t>
            </a:r>
            <a:endParaRPr lang="it-IT" sz="2200" dirty="0"/>
          </a:p>
        </p:txBody>
      </p:sp>
      <p:sp>
        <p:nvSpPr>
          <p:cNvPr id="6" name="CasellaDiTesto 5"/>
          <p:cNvSpPr txBox="1"/>
          <p:nvPr/>
        </p:nvSpPr>
        <p:spPr>
          <a:xfrm>
            <a:off x="683568" y="2348880"/>
            <a:ext cx="7560840" cy="769441"/>
          </a:xfrm>
          <a:prstGeom prst="rect">
            <a:avLst/>
          </a:prstGeom>
          <a:noFill/>
        </p:spPr>
        <p:txBody>
          <a:bodyPr wrap="square" rtlCol="0">
            <a:spAutoFit/>
          </a:bodyPr>
          <a:lstStyle/>
          <a:p>
            <a:pPr marL="263525" indent="-263525"/>
            <a:r>
              <a:rPr lang="it-IT" sz="2200" dirty="0" smtClean="0"/>
              <a:t>2. A è un’azione che un certo soggetto S (il capo) ha il potere di compiere.</a:t>
            </a:r>
            <a:endParaRPr lang="it-IT" sz="2200" dirty="0"/>
          </a:p>
        </p:txBody>
      </p:sp>
      <p:sp>
        <p:nvSpPr>
          <p:cNvPr id="7" name="CasellaDiTesto 6"/>
          <p:cNvSpPr txBox="1"/>
          <p:nvPr/>
        </p:nvSpPr>
        <p:spPr>
          <a:xfrm>
            <a:off x="683568" y="3356992"/>
            <a:ext cx="7560840" cy="769441"/>
          </a:xfrm>
          <a:prstGeom prst="rect">
            <a:avLst/>
          </a:prstGeom>
          <a:noFill/>
        </p:spPr>
        <p:txBody>
          <a:bodyPr wrap="square" rtlCol="0">
            <a:spAutoFit/>
          </a:bodyPr>
          <a:lstStyle/>
          <a:p>
            <a:pPr marL="263525" indent="-263525"/>
            <a:r>
              <a:rPr lang="it-IT" sz="2200" dirty="0" smtClean="0"/>
              <a:t>3. E è un evento di cui S può sapere se ha luogo o no in modo sempre indipendente dalla sua intenzione di compiere A.</a:t>
            </a:r>
            <a:endParaRPr lang="it-IT" sz="2200" dirty="0"/>
          </a:p>
        </p:txBody>
      </p:sp>
      <p:sp>
        <p:nvSpPr>
          <p:cNvPr id="8" name="CasellaDiTesto 7"/>
          <p:cNvSpPr txBox="1"/>
          <p:nvPr/>
        </p:nvSpPr>
        <p:spPr>
          <a:xfrm>
            <a:off x="611560" y="4437112"/>
            <a:ext cx="7560840" cy="1785104"/>
          </a:xfrm>
          <a:prstGeom prst="rect">
            <a:avLst/>
          </a:prstGeom>
          <a:noFill/>
        </p:spPr>
        <p:txBody>
          <a:bodyPr wrap="square" rtlCol="0">
            <a:spAutoFit/>
          </a:bodyPr>
          <a:lstStyle/>
          <a:p>
            <a:pPr marL="263525" indent="-263525">
              <a:buClr>
                <a:schemeClr val="tx1"/>
              </a:buClr>
              <a:buFont typeface="Wingdings" pitchFamily="2" charset="2"/>
              <a:buChar char="§"/>
            </a:pPr>
            <a:r>
              <a:rPr lang="it-IT" sz="2200" dirty="0" smtClean="0"/>
              <a:t> I risultati dell’esperimento immaginato da Dummett indurrebbero a tenere ferme le prime due convinzioni 1 e 2, abbandonando invece la 3 . Se le circostanze empiriche descritte si verificassero spesso, diverrebbe </a:t>
            </a:r>
            <a:r>
              <a:rPr lang="it-IT" sz="2200" b="1" dirty="0" smtClean="0"/>
              <a:t>ragionevole</a:t>
            </a:r>
            <a:r>
              <a:rPr lang="it-IT" sz="2200" dirty="0" smtClean="0"/>
              <a:t> dire che il capo tribù </a:t>
            </a:r>
            <a:r>
              <a:rPr lang="it-IT" sz="2200" b="1" dirty="0" smtClean="0"/>
              <a:t>fa accadere il passato.</a:t>
            </a:r>
            <a:endParaRPr lang="it-IT" sz="2200" b="1"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13BDA643-D377-4E63-B945-72BECB104BC4}" type="slidenum">
              <a:rPr lang="it-IT" sz="2000" b="1" i="1" smtClean="0"/>
              <a:pPr/>
              <a:t>23</a:t>
            </a:fld>
            <a:endParaRPr lang="it-IT" sz="2000" b="1" i="1" dirty="0"/>
          </a:p>
        </p:txBody>
      </p:sp>
      <p:sp>
        <p:nvSpPr>
          <p:cNvPr id="3" name="Titolo 3"/>
          <p:cNvSpPr txBox="1">
            <a:spLocks/>
          </p:cNvSpPr>
          <p:nvPr/>
        </p:nvSpPr>
        <p:spPr>
          <a:xfrm>
            <a:off x="323528" y="332657"/>
            <a:ext cx="8820472" cy="792087"/>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it-IT" sz="3200" dirty="0" smtClean="0">
                <a:solidFill>
                  <a:srgbClr val="FF0000"/>
                </a:solidFill>
                <a:latin typeface="+mj-lt"/>
                <a:ea typeface="+mj-ea"/>
                <a:cs typeface="+mj-cs"/>
              </a:rPr>
              <a:t>Differenza fra passato e futuro</a:t>
            </a:r>
            <a:endParaRPr kumimoji="0" lang="it-IT" sz="3200" b="0" i="0" u="none" strike="noStrike" kern="1200" cap="none" spc="0" normalizeH="0" baseline="0" noProof="0" dirty="0" smtClean="0">
              <a:ln>
                <a:noFill/>
              </a:ln>
              <a:solidFill>
                <a:srgbClr val="FF0000"/>
              </a:solidFill>
              <a:effectLst/>
              <a:uLnTx/>
              <a:uFillTx/>
              <a:latin typeface="+mj-lt"/>
              <a:ea typeface="+mj-ea"/>
              <a:cs typeface="+mj-cs"/>
            </a:endParaRPr>
          </a:p>
        </p:txBody>
      </p:sp>
      <p:sp>
        <p:nvSpPr>
          <p:cNvPr id="4" name="CasellaDiTesto 3"/>
          <p:cNvSpPr txBox="1"/>
          <p:nvPr/>
        </p:nvSpPr>
        <p:spPr>
          <a:xfrm>
            <a:off x="755576" y="1268760"/>
            <a:ext cx="7560840" cy="2123658"/>
          </a:xfrm>
          <a:prstGeom prst="rect">
            <a:avLst/>
          </a:prstGeom>
          <a:noFill/>
        </p:spPr>
        <p:txBody>
          <a:bodyPr wrap="square" rtlCol="0">
            <a:spAutoFit/>
          </a:bodyPr>
          <a:lstStyle/>
          <a:p>
            <a:pPr marL="263525" indent="-263525">
              <a:buFont typeface="Wingdings" pitchFamily="2" charset="2"/>
              <a:buChar char="§"/>
            </a:pPr>
            <a:r>
              <a:rPr lang="it-IT" sz="2200" dirty="0" smtClean="0"/>
              <a:t> Questo esempio mostra quale sia la differenza fra passato e futuro su cui si basa la nostra riluttanza ad ammettere che si possa causare il passato. La differenza riguarda la convinzione 3, dell’indipendenza dalle intenzioni presenti, che per un evento appartenente al passato è molto radicata, mentre per molti eventi futuri si concede facilmente che non valga.</a:t>
            </a:r>
            <a:endParaRPr lang="it-IT" sz="2200" dirty="0"/>
          </a:p>
        </p:txBody>
      </p:sp>
      <p:sp>
        <p:nvSpPr>
          <p:cNvPr id="5" name="CasellaDiTesto 4"/>
          <p:cNvSpPr txBox="1"/>
          <p:nvPr/>
        </p:nvSpPr>
        <p:spPr>
          <a:xfrm>
            <a:off x="755576" y="3717032"/>
            <a:ext cx="7560840" cy="2123658"/>
          </a:xfrm>
          <a:prstGeom prst="rect">
            <a:avLst/>
          </a:prstGeom>
          <a:noFill/>
        </p:spPr>
        <p:txBody>
          <a:bodyPr wrap="square" rtlCol="0">
            <a:spAutoFit/>
          </a:bodyPr>
          <a:lstStyle/>
          <a:p>
            <a:pPr marL="263525" indent="-263525">
              <a:buFont typeface="Wingdings" pitchFamily="2" charset="2"/>
              <a:buChar char="§"/>
            </a:pPr>
            <a:r>
              <a:rPr lang="it-IT" sz="2200" dirty="0" smtClean="0"/>
              <a:t> Se per un evento passato E si accettano 1 e 2 appare sensata e giustificata l’idea di agire nel presente per far si che esso sia accaduto. Non è possibile accettare 1 e 2 insieme coerentemente, però, se si conserva la convinzione 3, che E sia sempre conoscibile indipendentemente dalle nostre intenzioni presenti.</a:t>
            </a:r>
            <a:endParaRPr lang="it-IT" sz="22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fld id="{13BDA643-D377-4E63-B945-72BECB104BC4}" type="slidenum">
              <a:rPr lang="it-IT" sz="2000" b="1" i="1" smtClean="0"/>
              <a:pPr/>
              <a:t>24</a:t>
            </a:fld>
            <a:endParaRPr lang="it-IT" sz="2000" b="1" i="1" dirty="0"/>
          </a:p>
        </p:txBody>
      </p:sp>
      <p:sp>
        <p:nvSpPr>
          <p:cNvPr id="3" name="Titolo 3"/>
          <p:cNvSpPr txBox="1">
            <a:spLocks/>
          </p:cNvSpPr>
          <p:nvPr/>
        </p:nvSpPr>
        <p:spPr>
          <a:xfrm>
            <a:off x="323528" y="1124744"/>
            <a:ext cx="8820472" cy="792087"/>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3200" b="0" i="0" u="none" strike="noStrike" kern="1200" cap="none" spc="0" normalizeH="0" baseline="0" noProof="0" dirty="0" smtClean="0">
                <a:ln>
                  <a:noFill/>
                </a:ln>
                <a:solidFill>
                  <a:srgbClr val="FF0000"/>
                </a:solidFill>
                <a:effectLst/>
                <a:uLnTx/>
                <a:uFillTx/>
                <a:latin typeface="+mj-lt"/>
                <a:ea typeface="+mj-ea"/>
                <a:cs typeface="+mj-cs"/>
              </a:rPr>
              <a:t>CONCLUSIONE</a:t>
            </a:r>
          </a:p>
        </p:txBody>
      </p:sp>
      <p:sp>
        <p:nvSpPr>
          <p:cNvPr id="4" name="CasellaDiTesto 3"/>
          <p:cNvSpPr txBox="1"/>
          <p:nvPr/>
        </p:nvSpPr>
        <p:spPr>
          <a:xfrm>
            <a:off x="611560" y="1844824"/>
            <a:ext cx="7560840" cy="1107996"/>
          </a:xfrm>
          <a:prstGeom prst="rect">
            <a:avLst/>
          </a:prstGeom>
          <a:noFill/>
        </p:spPr>
        <p:txBody>
          <a:bodyPr wrap="square" rtlCol="0">
            <a:spAutoFit/>
          </a:bodyPr>
          <a:lstStyle/>
          <a:p>
            <a:pPr marL="263525" indent="-263525">
              <a:buFont typeface="Wingdings" pitchFamily="2" charset="2"/>
              <a:buChar char="§"/>
            </a:pPr>
            <a:r>
              <a:rPr lang="it-IT" sz="2200" dirty="0" smtClean="0"/>
              <a:t> Dummett con l’esempio delle danze del capo ha descritto circostanze empiriche possibili in cui sarebbe ragionevole supporre che si possa causare il passato.</a:t>
            </a:r>
          </a:p>
        </p:txBody>
      </p:sp>
      <p:sp>
        <p:nvSpPr>
          <p:cNvPr id="5" name="CasellaDiTesto 4"/>
          <p:cNvSpPr txBox="1"/>
          <p:nvPr/>
        </p:nvSpPr>
        <p:spPr>
          <a:xfrm>
            <a:off x="611560" y="3212976"/>
            <a:ext cx="7560840" cy="1785104"/>
          </a:xfrm>
          <a:prstGeom prst="rect">
            <a:avLst/>
          </a:prstGeom>
          <a:noFill/>
        </p:spPr>
        <p:txBody>
          <a:bodyPr wrap="square" rtlCol="0">
            <a:spAutoFit/>
          </a:bodyPr>
          <a:lstStyle/>
          <a:p>
            <a:pPr marL="263525" indent="-263525">
              <a:buFont typeface="Wingdings" pitchFamily="2" charset="2"/>
              <a:buChar char="§"/>
            </a:pPr>
            <a:r>
              <a:rPr lang="it-IT" sz="2200" dirty="0" smtClean="0"/>
              <a:t> Quindi in analogia con la critica all’argomento fatalista, con la quale Dummett mostra che l’assunzione che asserti sul futuro abbiano già un valore di verità, non implica che sia impossibile causare il futuro e quindi, per le stesse ragioni, non è concettualmente impossibile causare il passato.</a:t>
            </a:r>
            <a:endParaRPr lang="it-IT" sz="2200" dirty="0"/>
          </a:p>
        </p:txBody>
      </p:sp>
      <p:sp>
        <p:nvSpPr>
          <p:cNvPr id="6" name="Titolo 2"/>
          <p:cNvSpPr txBox="1">
            <a:spLocks/>
          </p:cNvSpPr>
          <p:nvPr/>
        </p:nvSpPr>
        <p:spPr>
          <a:xfrm>
            <a:off x="611560" y="332656"/>
            <a:ext cx="8156448" cy="77724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4400" b="0" i="0" u="none" strike="noStrike" kern="1200" cap="none" spc="-100" normalizeH="0" baseline="0" noProof="0" smtClean="0">
                <a:ln>
                  <a:noFill/>
                </a:ln>
                <a:solidFill>
                  <a:srgbClr val="FF0000"/>
                </a:solidFill>
                <a:effectLst>
                  <a:outerShdw blurRad="38100" dist="38100" dir="2700000" algn="tl">
                    <a:srgbClr val="000000">
                      <a:alpha val="43137"/>
                    </a:srgbClr>
                  </a:outerShdw>
                </a:effectLst>
                <a:uLnTx/>
                <a:uFillTx/>
                <a:latin typeface="+mn-lt"/>
                <a:ea typeface="+mj-ea"/>
                <a:cs typeface="+mj-cs"/>
              </a:rPr>
              <a:t>PARTE </a:t>
            </a:r>
            <a:r>
              <a:rPr kumimoji="0" lang="it-IT" sz="4400" b="0" i="0" u="none" strike="noStrike" kern="1200" cap="none" spc="-100" normalizeH="0" baseline="0" noProof="0" dirty="0" smtClean="0">
                <a:ln>
                  <a:noFill/>
                </a:ln>
                <a:solidFill>
                  <a:srgbClr val="FF0000"/>
                </a:solidFill>
                <a:effectLst>
                  <a:outerShdw blurRad="38100" dist="38100" dir="2700000" algn="tl">
                    <a:srgbClr val="000000">
                      <a:alpha val="43137"/>
                    </a:srgbClr>
                  </a:outerShdw>
                </a:effectLst>
                <a:uLnTx/>
                <a:uFillTx/>
                <a:latin typeface="+mn-lt"/>
                <a:ea typeface="+mj-ea"/>
                <a:cs typeface="+mj-cs"/>
              </a:rPr>
              <a:t>TERZA</a:t>
            </a:r>
            <a:br>
              <a:rPr kumimoji="0" lang="it-IT" sz="4400" b="0" i="0" u="none" strike="noStrike" kern="1200" cap="none" spc="-100" normalizeH="0" baseline="0" noProof="0" dirty="0" smtClean="0">
                <a:ln>
                  <a:noFill/>
                </a:ln>
                <a:solidFill>
                  <a:srgbClr val="FF0000"/>
                </a:solidFill>
                <a:effectLst>
                  <a:outerShdw blurRad="38100" dist="38100" dir="2700000" algn="tl">
                    <a:srgbClr val="000000">
                      <a:alpha val="43137"/>
                    </a:srgbClr>
                  </a:outerShdw>
                </a:effectLst>
                <a:uLnTx/>
                <a:uFillTx/>
                <a:latin typeface="+mn-lt"/>
                <a:ea typeface="+mj-ea"/>
                <a:cs typeface="+mj-cs"/>
              </a:rPr>
            </a:br>
            <a:endParaRPr kumimoji="0" lang="it-IT" sz="4400" b="0" i="0" u="none" strike="noStrike" kern="1200" cap="none" spc="-100" normalizeH="0" baseline="0" noProof="0" dirty="0">
              <a:ln>
                <a:noFill/>
              </a:ln>
              <a:solidFill>
                <a:srgbClr val="FF0000"/>
              </a:solidFill>
              <a:effectLst>
                <a:outerShdw blurRad="38100" dist="38100" dir="2700000" algn="tl">
                  <a:srgbClr val="000000">
                    <a:alpha val="43137"/>
                  </a:srgbClr>
                </a:outerShdw>
              </a:effectLst>
              <a:uLnTx/>
              <a:uFillTx/>
              <a:latin typeface="+mn-lt"/>
              <a:ea typeface="+mj-ea"/>
              <a:cs typeface="+mj-cs"/>
            </a:endParaRPr>
          </a:p>
        </p:txBody>
      </p:sp>
      <p:sp>
        <p:nvSpPr>
          <p:cNvPr id="7" name="CasellaDiTesto 6"/>
          <p:cNvSpPr txBox="1"/>
          <p:nvPr/>
        </p:nvSpPr>
        <p:spPr>
          <a:xfrm>
            <a:off x="611560" y="5229200"/>
            <a:ext cx="7560840" cy="769441"/>
          </a:xfrm>
          <a:prstGeom prst="rect">
            <a:avLst/>
          </a:prstGeom>
          <a:noFill/>
        </p:spPr>
        <p:txBody>
          <a:bodyPr wrap="square" rtlCol="0">
            <a:spAutoFit/>
          </a:bodyPr>
          <a:lstStyle/>
          <a:p>
            <a:pPr marL="263525" indent="-263525">
              <a:buFont typeface="Wingdings" pitchFamily="2" charset="2"/>
              <a:buChar char="§"/>
            </a:pPr>
            <a:r>
              <a:rPr lang="it-IT" sz="2200" dirty="0" smtClean="0"/>
              <a:t> Di conseguenza, per Dummett, la direzione della casualità sia dal prima al dopo, e non viceversa, </a:t>
            </a:r>
            <a:r>
              <a:rPr lang="it-IT" sz="2200" b="1" dirty="0" smtClean="0"/>
              <a:t>è solo un fatto empirico</a:t>
            </a:r>
            <a:r>
              <a:rPr lang="it-IT" sz="2200" dirty="0" smtClean="0"/>
              <a:t>.</a:t>
            </a:r>
            <a:endParaRPr lang="it-IT" sz="2200" dirty="0"/>
          </a:p>
        </p:txBody>
      </p:sp>
    </p:spTree>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Metro</Template>
  <TotalTime>226</TotalTime>
  <Words>2805</Words>
  <Application>Microsoft Office PowerPoint</Application>
  <PresentationFormat>Presentazione su schermo (4:3)</PresentationFormat>
  <Paragraphs>141</Paragraphs>
  <Slides>24</Slides>
  <Notes>24</Notes>
  <HiddenSlides>0</HiddenSlides>
  <MMClips>0</MMClips>
  <ScaleCrop>false</ScaleCrop>
  <HeadingPairs>
    <vt:vector size="4" baseType="variant">
      <vt:variant>
        <vt:lpstr>Tema</vt:lpstr>
      </vt:variant>
      <vt:variant>
        <vt:i4>2</vt:i4>
      </vt:variant>
      <vt:variant>
        <vt:lpstr>Titoli diapositive</vt:lpstr>
      </vt:variant>
      <vt:variant>
        <vt:i4>24</vt:i4>
      </vt:variant>
    </vt:vector>
  </HeadingPairs>
  <TitlesOfParts>
    <vt:vector size="26" baseType="lpstr">
      <vt:lpstr>Tema di Office</vt:lpstr>
      <vt:lpstr>Metro</vt:lpstr>
      <vt:lpstr>UN EFFETTO PUÒ PRECEDERE LA SUA CAUSA?</vt:lpstr>
      <vt:lpstr>Struttura della relazione </vt:lpstr>
      <vt:lpstr>Diapositiva 3</vt:lpstr>
      <vt:lpstr>L’asimmetrica causale tra passato e futuro non è imposta a priori dai concetti ma a posteriori dall’esperienza. L’esperienza effettiva ci induce a stabilire i nessi causali nei quali la causa precede l’effetto e non viceversa, ma in altre circostanze empiriche possibili sarebbe ragionevole ammettere relazioni causali in direzione opposta.</vt:lpstr>
      <vt:lpstr>Esempio</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Utente</dc:creator>
  <cp:lastModifiedBy>Francesco Orilia</cp:lastModifiedBy>
  <cp:revision>60</cp:revision>
  <dcterms:created xsi:type="dcterms:W3CDTF">2013-11-29T17:23:34Z</dcterms:created>
  <dcterms:modified xsi:type="dcterms:W3CDTF">2013-12-11T16:29:46Z</dcterms:modified>
</cp:coreProperties>
</file>