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A5F83-5DF5-44EC-9113-7004F51F7365}" type="datetimeFigureOut">
              <a:rPr lang="it-IT" smtClean="0"/>
              <a:t>11/12/2013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C5C41-A802-48A8-8416-84CC7A02CAA4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C5C41-A802-48A8-8416-84CC7A02CAA4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8329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258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6278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7746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4193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1345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2464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6358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13475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97418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4195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E549A-5EA7-4168-A13D-743B5DFD5636}" type="datetimeFigureOut">
              <a:rPr lang="it-IT" smtClean="0"/>
              <a:pPr/>
              <a:t>11/12/2013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A5C8D-F71C-407D-95FB-E88C82238B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9524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9826" y="2360612"/>
            <a:ext cx="7772400" cy="1470025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/>
            </a:r>
            <a:br>
              <a:rPr lang="it-IT" b="1" dirty="0">
                <a:solidFill>
                  <a:srgbClr val="FF0000"/>
                </a:solidFill>
              </a:rPr>
            </a:br>
            <a:r>
              <a:rPr lang="it-IT" b="1" dirty="0" smtClean="0">
                <a:solidFill>
                  <a:srgbClr val="FF0000"/>
                </a:solidFill>
              </a:rPr>
              <a:t>Agent </a:t>
            </a:r>
            <a:r>
              <a:rPr lang="it-IT" b="1" dirty="0" err="1" smtClean="0">
                <a:solidFill>
                  <a:srgbClr val="FF0000"/>
                </a:solidFill>
              </a:rPr>
              <a:t>Causation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Filosofia del linguaggio – modulo ontologia</a:t>
            </a:r>
          </a:p>
          <a:p>
            <a:endParaRPr lang="it-IT" sz="1600" dirty="0" smtClean="0"/>
          </a:p>
          <a:p>
            <a:r>
              <a:rPr lang="it-IT" sz="1600" dirty="0" smtClean="0"/>
              <a:t>Michele Paolini Paoletti</a:t>
            </a:r>
            <a:endParaRPr lang="it-IT" sz="1600" dirty="0"/>
          </a:p>
        </p:txBody>
      </p:sp>
      <p:pic>
        <p:nvPicPr>
          <p:cNvPr id="1026" name="Picture 2" descr="http://morrist.edublogs.org/files/2012/10/Causation-1is9cf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0648"/>
            <a:ext cx="4000500" cy="28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426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I problemi dei </a:t>
            </a:r>
            <a:r>
              <a:rPr lang="it-IT" b="1" i="1" dirty="0" smtClean="0">
                <a:solidFill>
                  <a:srgbClr val="0070C0"/>
                </a:solidFill>
              </a:rPr>
              <a:t>relata</a:t>
            </a:r>
            <a:r>
              <a:rPr lang="it-IT" b="1" dirty="0" smtClean="0">
                <a:solidFill>
                  <a:srgbClr val="0070C0"/>
                </a:solidFill>
              </a:rPr>
              <a:t> causali (i)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i="1" dirty="0" smtClean="0"/>
              <a:t>x</a:t>
            </a:r>
            <a:r>
              <a:rPr lang="it-IT" dirty="0" smtClean="0"/>
              <a:t> causa </a:t>
            </a:r>
            <a:r>
              <a:rPr lang="it-IT" i="1" dirty="0" smtClean="0"/>
              <a:t>y</a:t>
            </a:r>
          </a:p>
          <a:p>
            <a:pPr marL="0" indent="0" algn="ctr">
              <a:buNone/>
            </a:pPr>
            <a:r>
              <a:rPr lang="it-IT" dirty="0" smtClean="0"/>
              <a:t>(a) Se «causa» denota una relazione (interna o esterna) tra </a:t>
            </a:r>
            <a:r>
              <a:rPr lang="it-IT" i="1" dirty="0" smtClean="0"/>
              <a:t>x</a:t>
            </a:r>
            <a:r>
              <a:rPr lang="it-IT" dirty="0" smtClean="0"/>
              <a:t> e </a:t>
            </a:r>
            <a:r>
              <a:rPr lang="it-IT" i="1" dirty="0" smtClean="0"/>
              <a:t>y</a:t>
            </a:r>
            <a:r>
              <a:rPr lang="it-IT" dirty="0" smtClean="0"/>
              <a:t>,</a:t>
            </a:r>
          </a:p>
          <a:p>
            <a:pPr marL="0" indent="0" algn="ctr">
              <a:buNone/>
            </a:pPr>
            <a:r>
              <a:rPr lang="it-IT" dirty="0"/>
              <a:t>c</a:t>
            </a:r>
            <a:r>
              <a:rPr lang="it-IT" dirty="0" smtClean="0"/>
              <a:t>he </a:t>
            </a:r>
            <a:r>
              <a:rPr lang="it-IT" b="1" dirty="0" smtClean="0"/>
              <a:t>tipo</a:t>
            </a:r>
            <a:r>
              <a:rPr lang="it-IT" dirty="0" smtClean="0"/>
              <a:t> di entità sono </a:t>
            </a:r>
            <a:r>
              <a:rPr lang="it-IT" i="1" dirty="0" smtClean="0"/>
              <a:t>x</a:t>
            </a:r>
            <a:r>
              <a:rPr lang="it-IT" dirty="0" smtClean="0"/>
              <a:t> e </a:t>
            </a:r>
            <a:r>
              <a:rPr lang="it-IT" i="1" dirty="0" smtClean="0"/>
              <a:t>y</a:t>
            </a:r>
            <a:r>
              <a:rPr lang="it-IT" dirty="0" smtClean="0"/>
              <a:t>?</a:t>
            </a:r>
          </a:p>
          <a:p>
            <a:pPr marL="0" indent="0" algn="ctr">
              <a:buNone/>
            </a:pPr>
            <a:r>
              <a:rPr lang="it-IT" dirty="0" smtClean="0"/>
              <a:t>(b) La causa (</a:t>
            </a:r>
            <a:r>
              <a:rPr lang="it-IT" i="1" dirty="0" smtClean="0"/>
              <a:t>x</a:t>
            </a:r>
            <a:r>
              <a:rPr lang="it-IT" dirty="0" smtClean="0"/>
              <a:t>) è un’entità di </a:t>
            </a:r>
            <a:r>
              <a:rPr lang="it-IT" b="1" dirty="0" smtClean="0"/>
              <a:t>tipo diverso </a:t>
            </a:r>
            <a:r>
              <a:rPr lang="it-IT" dirty="0" smtClean="0"/>
              <a:t>dall’effetto (</a:t>
            </a:r>
            <a:r>
              <a:rPr lang="it-IT" i="1" dirty="0" smtClean="0"/>
              <a:t>y</a:t>
            </a:r>
            <a:r>
              <a:rPr lang="it-IT" dirty="0" smtClean="0"/>
              <a:t>)?</a:t>
            </a:r>
          </a:p>
          <a:p>
            <a:pPr marL="0" indent="0" algn="ctr">
              <a:buNone/>
            </a:pPr>
            <a:r>
              <a:rPr lang="it-IT" dirty="0" smtClean="0"/>
              <a:t>(c) Vi sono </a:t>
            </a:r>
            <a:r>
              <a:rPr lang="it-IT" i="1" dirty="0" smtClean="0"/>
              <a:t>relata</a:t>
            </a:r>
            <a:r>
              <a:rPr lang="it-IT" dirty="0" smtClean="0"/>
              <a:t> causali di tipi </a:t>
            </a:r>
            <a:r>
              <a:rPr lang="it-IT" b="1" dirty="0" smtClean="0"/>
              <a:t>diversi</a:t>
            </a:r>
            <a:r>
              <a:rPr lang="it-IT" dirty="0" smtClean="0"/>
              <a:t> in </a:t>
            </a:r>
            <a:r>
              <a:rPr lang="it-IT" b="1" dirty="0" smtClean="0"/>
              <a:t>diversi rapporti </a:t>
            </a:r>
            <a:r>
              <a:rPr lang="it-IT" dirty="0" smtClean="0"/>
              <a:t>di causazione oppure no?</a:t>
            </a:r>
          </a:p>
          <a:p>
            <a:pPr marL="0" indent="0" algn="ctr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30492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Il problema dei </a:t>
            </a:r>
            <a:r>
              <a:rPr lang="it-IT" b="1" i="1" dirty="0" smtClean="0">
                <a:solidFill>
                  <a:srgbClr val="0070C0"/>
                </a:solidFill>
              </a:rPr>
              <a:t>relata</a:t>
            </a:r>
            <a:r>
              <a:rPr lang="it-IT" b="1" dirty="0" smtClean="0">
                <a:solidFill>
                  <a:srgbClr val="0070C0"/>
                </a:solidFill>
              </a:rPr>
              <a:t> causali (ii)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i="1" dirty="0" smtClean="0"/>
              <a:t>Relata</a:t>
            </a:r>
            <a:r>
              <a:rPr lang="it-IT" dirty="0" smtClean="0"/>
              <a:t> causali (cfr. </a:t>
            </a:r>
            <a:r>
              <a:rPr lang="it-IT" dirty="0" err="1" smtClean="0"/>
              <a:t>Ehring</a:t>
            </a:r>
            <a:r>
              <a:rPr lang="it-IT" dirty="0" smtClean="0"/>
              <a:t> 2009):</a:t>
            </a:r>
          </a:p>
          <a:p>
            <a:pPr>
              <a:buFontTx/>
              <a:buChar char="-"/>
            </a:pPr>
            <a:r>
              <a:rPr lang="it-IT" dirty="0" smtClean="0"/>
              <a:t>Fatti</a:t>
            </a:r>
          </a:p>
          <a:p>
            <a:pPr>
              <a:buFontTx/>
              <a:buChar char="-"/>
            </a:pPr>
            <a:r>
              <a:rPr lang="it-IT" dirty="0" smtClean="0"/>
              <a:t>Eventi</a:t>
            </a:r>
          </a:p>
          <a:p>
            <a:pPr>
              <a:buFontTx/>
              <a:buChar char="-"/>
            </a:pPr>
            <a:r>
              <a:rPr lang="it-IT" dirty="0" smtClean="0"/>
              <a:t>Tropi</a:t>
            </a:r>
          </a:p>
          <a:p>
            <a:pPr>
              <a:buFontTx/>
              <a:buChar char="-"/>
            </a:pPr>
            <a:r>
              <a:rPr lang="it-IT" dirty="0" smtClean="0"/>
              <a:t>Sostanze (almeno come cause)</a:t>
            </a:r>
          </a:p>
          <a:p>
            <a:pPr marL="0" indent="0" algn="ctr">
              <a:buNone/>
            </a:pPr>
            <a:r>
              <a:rPr lang="it-IT" b="1" dirty="0" err="1" smtClean="0"/>
              <a:t>Event</a:t>
            </a:r>
            <a:r>
              <a:rPr lang="it-IT" b="1" dirty="0" smtClean="0"/>
              <a:t> </a:t>
            </a:r>
            <a:r>
              <a:rPr lang="it-IT" b="1" dirty="0" err="1" smtClean="0"/>
              <a:t>causation</a:t>
            </a:r>
            <a:endParaRPr lang="it-IT" b="1" dirty="0" smtClean="0"/>
          </a:p>
          <a:p>
            <a:pPr marL="0" indent="0" algn="ctr">
              <a:buNone/>
            </a:pPr>
            <a:r>
              <a:rPr lang="it-IT" i="1" dirty="0" smtClean="0"/>
              <a:t>x</a:t>
            </a:r>
            <a:r>
              <a:rPr lang="it-IT" dirty="0" smtClean="0"/>
              <a:t> causa </a:t>
            </a:r>
            <a:r>
              <a:rPr lang="it-IT" i="1" dirty="0" smtClean="0"/>
              <a:t>y</a:t>
            </a:r>
          </a:p>
          <a:p>
            <a:pPr marL="0" indent="0" algn="ctr">
              <a:buNone/>
            </a:pPr>
            <a:r>
              <a:rPr lang="it-IT" dirty="0" smtClean="0"/>
              <a:t>(a) </a:t>
            </a:r>
            <a:r>
              <a:rPr lang="it-IT" i="1" dirty="0" smtClean="0"/>
              <a:t>x</a:t>
            </a:r>
            <a:r>
              <a:rPr lang="it-IT" dirty="0" smtClean="0"/>
              <a:t> e </a:t>
            </a:r>
            <a:r>
              <a:rPr lang="it-IT" i="1" dirty="0" smtClean="0"/>
              <a:t>y</a:t>
            </a:r>
            <a:r>
              <a:rPr lang="it-IT" dirty="0" smtClean="0"/>
              <a:t> sono </a:t>
            </a:r>
            <a:r>
              <a:rPr lang="it-IT" b="1" dirty="0" smtClean="0"/>
              <a:t>eventi</a:t>
            </a:r>
            <a:r>
              <a:rPr lang="it-IT" dirty="0" smtClean="0"/>
              <a:t> (in senso </a:t>
            </a:r>
            <a:r>
              <a:rPr lang="it-IT" dirty="0" err="1" smtClean="0"/>
              <a:t>kimiano</a:t>
            </a:r>
            <a:r>
              <a:rPr lang="it-IT" dirty="0" smtClean="0"/>
              <a:t>)</a:t>
            </a:r>
          </a:p>
          <a:p>
            <a:pPr marL="0" indent="0" algn="ctr">
              <a:buNone/>
            </a:pPr>
            <a:r>
              <a:rPr lang="it-IT" dirty="0" smtClean="0"/>
              <a:t>(b) </a:t>
            </a:r>
            <a:r>
              <a:rPr lang="it-IT" i="1" dirty="0" smtClean="0"/>
              <a:t>x</a:t>
            </a:r>
            <a:r>
              <a:rPr lang="it-IT" dirty="0" smtClean="0"/>
              <a:t> e </a:t>
            </a:r>
            <a:r>
              <a:rPr lang="it-IT" i="1" dirty="0" smtClean="0"/>
              <a:t>y</a:t>
            </a:r>
            <a:r>
              <a:rPr lang="it-IT" dirty="0" smtClean="0"/>
              <a:t> appartengono allo </a:t>
            </a:r>
            <a:r>
              <a:rPr lang="it-IT" b="1" dirty="0" smtClean="0"/>
              <a:t>stesso tipo </a:t>
            </a:r>
            <a:r>
              <a:rPr lang="it-IT" dirty="0" smtClean="0"/>
              <a:t>di entità</a:t>
            </a:r>
          </a:p>
          <a:p>
            <a:pPr marL="0" indent="0" algn="ctr">
              <a:buNone/>
            </a:pPr>
            <a:r>
              <a:rPr lang="it-IT" dirty="0" smtClean="0"/>
              <a:t>(c)</a:t>
            </a:r>
            <a:r>
              <a:rPr lang="it-IT" b="1" dirty="0" smtClean="0"/>
              <a:t> Tutti</a:t>
            </a:r>
            <a:r>
              <a:rPr lang="it-IT" dirty="0" smtClean="0"/>
              <a:t> i rapporti di causazione coinvolgono eventi come </a:t>
            </a:r>
            <a:r>
              <a:rPr lang="it-IT" i="1" dirty="0" smtClean="0"/>
              <a:t>relata</a:t>
            </a:r>
            <a:r>
              <a:rPr lang="it-IT" dirty="0" smtClean="0"/>
              <a:t> causali</a:t>
            </a:r>
          </a:p>
          <a:p>
            <a:pPr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48609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Agent (o </a:t>
            </a:r>
            <a:r>
              <a:rPr lang="it-IT" b="1" dirty="0" err="1" smtClean="0">
                <a:solidFill>
                  <a:srgbClr val="0070C0"/>
                </a:solidFill>
              </a:rPr>
              <a:t>Substance</a:t>
            </a:r>
            <a:r>
              <a:rPr lang="it-IT" b="1" dirty="0" smtClean="0">
                <a:solidFill>
                  <a:srgbClr val="0070C0"/>
                </a:solidFill>
              </a:rPr>
              <a:t>) </a:t>
            </a:r>
            <a:r>
              <a:rPr lang="it-IT" b="1" dirty="0" err="1">
                <a:solidFill>
                  <a:srgbClr val="0070C0"/>
                </a:solidFill>
              </a:rPr>
              <a:t>C</a:t>
            </a:r>
            <a:r>
              <a:rPr lang="it-IT" b="1" dirty="0" err="1" smtClean="0">
                <a:solidFill>
                  <a:srgbClr val="0070C0"/>
                </a:solidFill>
              </a:rPr>
              <a:t>ausation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it-IT" dirty="0" smtClean="0"/>
              <a:t>(formulazione debole)</a:t>
            </a:r>
          </a:p>
          <a:p>
            <a:pPr marL="0" indent="0" algn="ctr">
              <a:buNone/>
            </a:pPr>
            <a:r>
              <a:rPr lang="it-IT" dirty="0" smtClean="0"/>
              <a:t>Vi sono </a:t>
            </a:r>
            <a:r>
              <a:rPr lang="it-IT" b="1" dirty="0" smtClean="0"/>
              <a:t>alcuni</a:t>
            </a:r>
            <a:r>
              <a:rPr lang="it-IT" dirty="0" smtClean="0"/>
              <a:t> rapporti di causazione (es., la produzione di una certa azione da parte di un agente libero)</a:t>
            </a:r>
          </a:p>
          <a:p>
            <a:pPr marL="0" indent="0" algn="ctr">
              <a:buNone/>
            </a:pPr>
            <a:r>
              <a:rPr lang="it-IT" dirty="0"/>
              <a:t>c</a:t>
            </a:r>
            <a:r>
              <a:rPr lang="it-IT" dirty="0" smtClean="0"/>
              <a:t>he coinvolgono </a:t>
            </a:r>
            <a:r>
              <a:rPr lang="it-IT" b="1" dirty="0" smtClean="0"/>
              <a:t>sostanze agenti </a:t>
            </a:r>
            <a:r>
              <a:rPr lang="it-IT" dirty="0" smtClean="0"/>
              <a:t>come </a:t>
            </a:r>
            <a:r>
              <a:rPr lang="it-IT" b="1" dirty="0" smtClean="0"/>
              <a:t>cause</a:t>
            </a:r>
            <a:r>
              <a:rPr lang="it-IT" dirty="0" smtClean="0"/>
              <a:t> (e l’effetto è, in genere, un evento)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Aristotele (?), </a:t>
            </a:r>
            <a:r>
              <a:rPr lang="it-IT" dirty="0" err="1" smtClean="0"/>
              <a:t>Reid</a:t>
            </a:r>
            <a:r>
              <a:rPr lang="it-IT" dirty="0" smtClean="0"/>
              <a:t>, Taylor, </a:t>
            </a:r>
            <a:r>
              <a:rPr lang="it-IT" dirty="0" err="1" smtClean="0"/>
              <a:t>Chisholm</a:t>
            </a:r>
            <a:r>
              <a:rPr lang="it-IT" dirty="0" smtClean="0"/>
              <a:t>, </a:t>
            </a:r>
            <a:r>
              <a:rPr lang="it-IT" dirty="0" err="1" smtClean="0"/>
              <a:t>Byerly</a:t>
            </a:r>
            <a:r>
              <a:rPr lang="it-IT" dirty="0" smtClean="0"/>
              <a:t>, Bishop, Clarke, Lowe, </a:t>
            </a:r>
            <a:r>
              <a:rPr lang="it-IT" dirty="0" err="1" smtClean="0"/>
              <a:t>O’Connor</a:t>
            </a:r>
            <a:r>
              <a:rPr lang="it-IT" dirty="0" smtClean="0"/>
              <a:t>, </a:t>
            </a:r>
            <a:r>
              <a:rPr lang="it-IT" dirty="0" err="1" smtClean="0"/>
              <a:t>Swinburne</a:t>
            </a:r>
            <a:endParaRPr lang="it-IT" dirty="0" smtClean="0"/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N.B. </a:t>
            </a:r>
            <a:r>
              <a:rPr lang="it-IT" i="1" dirty="0" smtClean="0"/>
              <a:t>Agent </a:t>
            </a:r>
            <a:r>
              <a:rPr lang="it-IT" i="1" dirty="0" err="1" smtClean="0"/>
              <a:t>Causation</a:t>
            </a:r>
            <a:r>
              <a:rPr lang="it-IT" i="1" dirty="0" smtClean="0"/>
              <a:t> </a:t>
            </a:r>
            <a:r>
              <a:rPr lang="it-IT" dirty="0" smtClean="0"/>
              <a:t>diversa da </a:t>
            </a:r>
            <a:r>
              <a:rPr lang="it-IT" i="1" dirty="0" err="1" smtClean="0"/>
              <a:t>Interventionist</a:t>
            </a:r>
            <a:r>
              <a:rPr lang="it-IT" i="1" dirty="0" smtClean="0"/>
              <a:t> </a:t>
            </a:r>
            <a:r>
              <a:rPr lang="it-IT" i="1" dirty="0" err="1" smtClean="0"/>
              <a:t>Causation</a:t>
            </a:r>
            <a:r>
              <a:rPr lang="it-IT" i="1" dirty="0" smtClean="0"/>
              <a:t> </a:t>
            </a:r>
            <a:r>
              <a:rPr lang="it-IT" dirty="0" smtClean="0"/>
              <a:t>(</a:t>
            </a:r>
            <a:r>
              <a:rPr lang="it-IT" i="1" dirty="0" smtClean="0"/>
              <a:t>x</a:t>
            </a:r>
            <a:r>
              <a:rPr lang="it-IT" dirty="0" smtClean="0"/>
              <a:t> causa </a:t>
            </a:r>
            <a:r>
              <a:rPr lang="it-IT" i="1" dirty="0" smtClean="0"/>
              <a:t>y</a:t>
            </a:r>
            <a:r>
              <a:rPr lang="it-IT" dirty="0" smtClean="0"/>
              <a:t> </a:t>
            </a:r>
            <a:r>
              <a:rPr lang="it-IT" dirty="0" err="1" smtClean="0"/>
              <a:t>sse</a:t>
            </a:r>
            <a:r>
              <a:rPr lang="it-IT" dirty="0" smtClean="0"/>
              <a:t>, se </a:t>
            </a:r>
            <a:r>
              <a:rPr lang="it-IT" i="1" dirty="0" smtClean="0"/>
              <a:t>x</a:t>
            </a:r>
            <a:r>
              <a:rPr lang="it-IT" dirty="0" smtClean="0"/>
              <a:t> fosse manipolato in un certo modo, allora ci sarebbe un mutamento </a:t>
            </a:r>
            <a:r>
              <a:rPr lang="it-IT" i="1" dirty="0" smtClean="0"/>
              <a:t>y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66002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0070C0"/>
                </a:solidFill>
              </a:rPr>
              <a:t>Agent </a:t>
            </a:r>
            <a:r>
              <a:rPr lang="it-IT" b="1" dirty="0" err="1" smtClean="0">
                <a:solidFill>
                  <a:srgbClr val="0070C0"/>
                </a:solidFill>
              </a:rPr>
              <a:t>Causation</a:t>
            </a:r>
            <a:r>
              <a:rPr lang="it-IT" b="1" dirty="0" smtClean="0">
                <a:solidFill>
                  <a:srgbClr val="0070C0"/>
                </a:solidFill>
              </a:rPr>
              <a:t> e libero arbitrio (i)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200" dirty="0" smtClean="0"/>
              <a:t>(1) Giovanni spegne il gas</a:t>
            </a:r>
          </a:p>
          <a:p>
            <a:pPr marL="0" indent="0" algn="ctr">
              <a:buNone/>
            </a:pPr>
            <a:r>
              <a:rPr lang="it-IT" sz="2200" b="1" dirty="0" err="1" smtClean="0"/>
              <a:t>Event</a:t>
            </a:r>
            <a:r>
              <a:rPr lang="it-IT" sz="2200" b="1" dirty="0" smtClean="0"/>
              <a:t> </a:t>
            </a:r>
            <a:r>
              <a:rPr lang="it-IT" sz="2200" b="1" dirty="0" err="1" smtClean="0"/>
              <a:t>causation</a:t>
            </a:r>
            <a:r>
              <a:rPr lang="it-IT" sz="2200" dirty="0" smtClean="0"/>
              <a:t>: c’è un certo evento </a:t>
            </a:r>
            <a:r>
              <a:rPr lang="it-IT" sz="2200" i="1" dirty="0" smtClean="0"/>
              <a:t>a</a:t>
            </a:r>
            <a:r>
              <a:rPr lang="it-IT" sz="2200" dirty="0" smtClean="0"/>
              <a:t> che coinvolge Giovanni e quell’evento causa un altro evento </a:t>
            </a:r>
            <a:r>
              <a:rPr lang="it-IT" sz="2200" i="1" dirty="0" smtClean="0"/>
              <a:t>b</a:t>
            </a:r>
            <a:r>
              <a:rPr lang="it-IT" sz="2200" dirty="0" smtClean="0"/>
              <a:t> (lo spegnimento del gas)</a:t>
            </a:r>
          </a:p>
          <a:p>
            <a:pPr marL="0" indent="0" algn="ctr">
              <a:buNone/>
            </a:pPr>
            <a:r>
              <a:rPr lang="it-IT" sz="2200" b="1" dirty="0" smtClean="0"/>
              <a:t>Problema</a:t>
            </a:r>
            <a:r>
              <a:rPr lang="it-IT" sz="2200" dirty="0" smtClean="0"/>
              <a:t>: </a:t>
            </a:r>
          </a:p>
          <a:p>
            <a:pPr marL="0" indent="0" algn="ctr">
              <a:buNone/>
            </a:pPr>
            <a:r>
              <a:rPr lang="it-IT" sz="2200" dirty="0" smtClean="0"/>
              <a:t>Lo spegnimento del gas ha una certa storia causale S (= tutto ciò che causa direttamente o indirettamente lo spegnimento del gas)</a:t>
            </a:r>
          </a:p>
          <a:p>
            <a:pPr marL="0" indent="0" algn="ctr">
              <a:buNone/>
            </a:pPr>
            <a:r>
              <a:rPr lang="it-IT" sz="2200" dirty="0" smtClean="0"/>
              <a:t>(i) Giovanni è stato libero di spegnere il gas solo se è parte di S</a:t>
            </a:r>
          </a:p>
          <a:p>
            <a:pPr marL="0" indent="0" algn="ctr">
              <a:buNone/>
            </a:pPr>
            <a:r>
              <a:rPr lang="it-IT" sz="2200" dirty="0" smtClean="0"/>
              <a:t>(ii) </a:t>
            </a:r>
            <a:r>
              <a:rPr lang="it-IT" sz="2200" i="1" dirty="0" smtClean="0"/>
              <a:t>Tutte</a:t>
            </a:r>
            <a:r>
              <a:rPr lang="it-IT" sz="2200" dirty="0" smtClean="0"/>
              <a:t> le parti di S sono eventi (alcuni dei quali coinvolgono Giovanni)</a:t>
            </a:r>
          </a:p>
          <a:p>
            <a:pPr marL="0" indent="0" algn="ctr">
              <a:buNone/>
            </a:pPr>
            <a:r>
              <a:rPr lang="it-IT" sz="2200" dirty="0" smtClean="0"/>
              <a:t>(iii) Giovanni non è un evento</a:t>
            </a:r>
          </a:p>
          <a:p>
            <a:pPr marL="0" indent="0" algn="ctr">
              <a:buNone/>
            </a:pPr>
            <a:r>
              <a:rPr lang="it-IT" sz="2200" dirty="0" smtClean="0"/>
              <a:t>(iv) Dunque: Giovanni </a:t>
            </a:r>
            <a:r>
              <a:rPr lang="it-IT" sz="2200" i="1" dirty="0" smtClean="0"/>
              <a:t>non</a:t>
            </a:r>
            <a:r>
              <a:rPr lang="it-IT" sz="2200" dirty="0" smtClean="0"/>
              <a:t> è </a:t>
            </a:r>
            <a:r>
              <a:rPr lang="it-IT" sz="2200" i="1" dirty="0" smtClean="0"/>
              <a:t>stato</a:t>
            </a:r>
            <a:r>
              <a:rPr lang="it-IT" sz="2200" dirty="0" smtClean="0"/>
              <a:t> </a:t>
            </a:r>
            <a:r>
              <a:rPr lang="it-IT" sz="2200" i="1" dirty="0" smtClean="0"/>
              <a:t>libero</a:t>
            </a:r>
            <a:r>
              <a:rPr lang="it-IT" sz="2200" dirty="0" smtClean="0"/>
              <a:t> di spegnere il gas</a:t>
            </a:r>
          </a:p>
        </p:txBody>
      </p:sp>
    </p:spTree>
    <p:extLst>
      <p:ext uri="{BB962C8B-B14F-4D97-AF65-F5344CB8AC3E}">
        <p14:creationId xmlns:p14="http://schemas.microsoft.com/office/powerpoint/2010/main" xmlns="" val="10623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0070C0"/>
                </a:solidFill>
              </a:rPr>
              <a:t>Agent </a:t>
            </a:r>
            <a:r>
              <a:rPr lang="it-IT" b="1" dirty="0" err="1" smtClean="0">
                <a:solidFill>
                  <a:srgbClr val="0070C0"/>
                </a:solidFill>
              </a:rPr>
              <a:t>Causation</a:t>
            </a:r>
            <a:r>
              <a:rPr lang="it-IT" b="1" dirty="0" smtClean="0">
                <a:solidFill>
                  <a:srgbClr val="0070C0"/>
                </a:solidFill>
              </a:rPr>
              <a:t> e libero arbitrio (ii)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it-IT" b="1" dirty="0" smtClean="0"/>
              <a:t>A. C. Nega</a:t>
            </a:r>
          </a:p>
          <a:p>
            <a:pPr marL="0" indent="0" algn="ctr">
              <a:buNone/>
            </a:pPr>
            <a:r>
              <a:rPr lang="it-IT" dirty="0" smtClean="0"/>
              <a:t>(ii) </a:t>
            </a:r>
            <a:r>
              <a:rPr lang="it-IT" i="1" dirty="0" smtClean="0"/>
              <a:t>Tutte</a:t>
            </a:r>
            <a:r>
              <a:rPr lang="it-IT" dirty="0" smtClean="0"/>
              <a:t> le parti di S sono eventi (alcuni dei quali coinvolgono Giovanni)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 </a:t>
            </a:r>
            <a:r>
              <a:rPr lang="it-IT" i="1" dirty="0" smtClean="0">
                <a:sym typeface="Wingdings" panose="05000000000000000000" pitchFamily="2" charset="2"/>
              </a:rPr>
              <a:t>Giovanni causa indirettamente lo spegnimento del gas</a:t>
            </a:r>
            <a:endParaRPr lang="it-IT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(Giovanni è parte di S: vi è qualcosa, un evento, che è parte di S e che Giovanni causa direttamente) (es., per </a:t>
            </a:r>
            <a:r>
              <a:rPr lang="it-IT" dirty="0" err="1" smtClean="0">
                <a:sym typeface="Wingdings" panose="05000000000000000000" pitchFamily="2" charset="2"/>
              </a:rPr>
              <a:t>Chisholm</a:t>
            </a:r>
            <a:r>
              <a:rPr lang="it-IT" dirty="0" smtClean="0">
                <a:sym typeface="Wingdings" panose="05000000000000000000" pitchFamily="2" charset="2"/>
              </a:rPr>
              <a:t>, qualche evento neurale in Giovanni)</a:t>
            </a:r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O</a:t>
            </a:r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 </a:t>
            </a:r>
            <a:r>
              <a:rPr lang="it-IT" i="1" dirty="0" smtClean="0">
                <a:sym typeface="Wingdings" panose="05000000000000000000" pitchFamily="2" charset="2"/>
              </a:rPr>
              <a:t>Giovanni causa direttamente lo spegnimento del gas</a:t>
            </a:r>
            <a:endParaRPr lang="it-IT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128087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solidFill>
                  <a:srgbClr val="0070C0"/>
                </a:solidFill>
              </a:rPr>
              <a:t>Agent </a:t>
            </a:r>
            <a:r>
              <a:rPr lang="it-IT" b="1" dirty="0" err="1" smtClean="0">
                <a:solidFill>
                  <a:srgbClr val="0070C0"/>
                </a:solidFill>
              </a:rPr>
              <a:t>Causation</a:t>
            </a:r>
            <a:r>
              <a:rPr lang="it-IT" b="1" dirty="0" smtClean="0">
                <a:solidFill>
                  <a:srgbClr val="0070C0"/>
                </a:solidFill>
              </a:rPr>
              <a:t> e azione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400" dirty="0" smtClean="0"/>
              <a:t>(1’) Giovanni compie l’azione di spegnere il gas</a:t>
            </a:r>
          </a:p>
          <a:p>
            <a:pPr marL="0" indent="0" algn="ctr">
              <a:buNone/>
            </a:pPr>
            <a:r>
              <a:rPr lang="it-IT" sz="2400" b="1" dirty="0" err="1" smtClean="0"/>
              <a:t>Event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causation</a:t>
            </a:r>
            <a:r>
              <a:rPr lang="it-IT" sz="2400" dirty="0" smtClean="0"/>
              <a:t>: c’è un certo evento </a:t>
            </a:r>
            <a:r>
              <a:rPr lang="it-IT" sz="2400" i="1" dirty="0" smtClean="0"/>
              <a:t>a</a:t>
            </a:r>
            <a:r>
              <a:rPr lang="it-IT" sz="2400" dirty="0" smtClean="0"/>
              <a:t> che coinvolge Giovanni e quell’evento causa un altro evento </a:t>
            </a:r>
            <a:r>
              <a:rPr lang="it-IT" sz="2400" i="1" dirty="0" smtClean="0"/>
              <a:t>b</a:t>
            </a:r>
            <a:r>
              <a:rPr lang="it-IT" sz="2400" dirty="0" smtClean="0"/>
              <a:t> (lo spegnimento del gas)</a:t>
            </a:r>
          </a:p>
          <a:p>
            <a:pPr marL="0" indent="0" algn="ctr">
              <a:buNone/>
            </a:pPr>
            <a:r>
              <a:rPr lang="it-IT" sz="2400" b="1" dirty="0" smtClean="0"/>
              <a:t>Problema:</a:t>
            </a:r>
            <a:endParaRPr lang="it-IT" sz="2400" dirty="0" smtClean="0"/>
          </a:p>
          <a:p>
            <a:pPr marL="0" indent="0" algn="ctr">
              <a:buNone/>
            </a:pPr>
            <a:r>
              <a:rPr lang="it-IT" sz="2400" dirty="0" smtClean="0"/>
              <a:t>(i) Giovanni compie l’azione di spegnere il gas solo se egli causa qualcosa</a:t>
            </a:r>
          </a:p>
          <a:p>
            <a:pPr marL="0" indent="0" algn="ctr">
              <a:buNone/>
            </a:pPr>
            <a:r>
              <a:rPr lang="it-IT" sz="2400" dirty="0" smtClean="0"/>
              <a:t>(ii) Solo gli eventi causano qualcosa</a:t>
            </a:r>
          </a:p>
          <a:p>
            <a:pPr marL="0" indent="0" algn="ctr">
              <a:buNone/>
            </a:pPr>
            <a:r>
              <a:rPr lang="it-IT" sz="2400" dirty="0" smtClean="0"/>
              <a:t>(iii) Giovanni non è un evento</a:t>
            </a:r>
          </a:p>
          <a:p>
            <a:pPr marL="0" indent="0" algn="ctr">
              <a:buNone/>
            </a:pPr>
            <a:r>
              <a:rPr lang="it-IT" sz="2400" dirty="0" smtClean="0"/>
              <a:t>(iv) Dunque: Giovanni non compie l’azione di spegnere il gas</a:t>
            </a:r>
          </a:p>
          <a:p>
            <a:pPr marL="0" indent="0" algn="ctr">
              <a:buNone/>
            </a:pPr>
            <a:r>
              <a:rPr lang="it-IT" sz="2400" b="1" dirty="0" smtClean="0"/>
              <a:t>A.C. nega </a:t>
            </a:r>
            <a:r>
              <a:rPr lang="it-IT" sz="2400" dirty="0" smtClean="0"/>
              <a:t>(ii)</a:t>
            </a:r>
          </a:p>
        </p:txBody>
      </p:sp>
    </p:spTree>
    <p:extLst>
      <p:ext uri="{BB962C8B-B14F-4D97-AF65-F5344CB8AC3E}">
        <p14:creationId xmlns:p14="http://schemas.microsoft.com/office/powerpoint/2010/main" xmlns="" val="352464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Agent </a:t>
            </a:r>
            <a:r>
              <a:rPr lang="it-IT" b="1" dirty="0" err="1" smtClean="0">
                <a:solidFill>
                  <a:srgbClr val="0070C0"/>
                </a:solidFill>
              </a:rPr>
              <a:t>Causation</a:t>
            </a:r>
            <a:r>
              <a:rPr lang="it-IT" b="1" dirty="0" smtClean="0">
                <a:solidFill>
                  <a:srgbClr val="0070C0"/>
                </a:solidFill>
              </a:rPr>
              <a:t> (tradizionale)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it-IT" sz="2500" dirty="0">
                <a:solidFill>
                  <a:prstClr val="black"/>
                </a:solidFill>
              </a:rPr>
              <a:t>(formulazione debole)</a:t>
            </a:r>
          </a:p>
          <a:p>
            <a:pPr marL="0" lvl="0" indent="0" algn="ctr">
              <a:buNone/>
            </a:pPr>
            <a:r>
              <a:rPr lang="it-IT" sz="2500" dirty="0">
                <a:solidFill>
                  <a:prstClr val="black"/>
                </a:solidFill>
              </a:rPr>
              <a:t>Vi sono </a:t>
            </a:r>
            <a:r>
              <a:rPr lang="it-IT" sz="2500" b="1" dirty="0">
                <a:solidFill>
                  <a:prstClr val="black"/>
                </a:solidFill>
              </a:rPr>
              <a:t>alcuni</a:t>
            </a:r>
            <a:r>
              <a:rPr lang="it-IT" sz="2500" dirty="0">
                <a:solidFill>
                  <a:prstClr val="black"/>
                </a:solidFill>
              </a:rPr>
              <a:t> rapporti di causazione </a:t>
            </a:r>
            <a:r>
              <a:rPr lang="it-IT" sz="2500" dirty="0" smtClean="0">
                <a:solidFill>
                  <a:prstClr val="black"/>
                </a:solidFill>
              </a:rPr>
              <a:t>(la </a:t>
            </a:r>
            <a:r>
              <a:rPr lang="it-IT" sz="2500" dirty="0">
                <a:solidFill>
                  <a:prstClr val="black"/>
                </a:solidFill>
              </a:rPr>
              <a:t>produzione di </a:t>
            </a:r>
            <a:r>
              <a:rPr lang="it-IT" sz="2500" dirty="0" smtClean="0">
                <a:solidFill>
                  <a:prstClr val="black"/>
                </a:solidFill>
              </a:rPr>
              <a:t>azioni da parte di liberi agenti)</a:t>
            </a:r>
            <a:endParaRPr lang="it-IT" sz="2500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it-IT" sz="2500" dirty="0">
                <a:solidFill>
                  <a:prstClr val="black"/>
                </a:solidFill>
              </a:rPr>
              <a:t>che coinvolgono </a:t>
            </a:r>
            <a:r>
              <a:rPr lang="it-IT" sz="2500" b="1" dirty="0">
                <a:solidFill>
                  <a:prstClr val="black"/>
                </a:solidFill>
              </a:rPr>
              <a:t>sostanze agenti </a:t>
            </a:r>
            <a:r>
              <a:rPr lang="it-IT" sz="2500" dirty="0">
                <a:solidFill>
                  <a:prstClr val="black"/>
                </a:solidFill>
              </a:rPr>
              <a:t>come </a:t>
            </a:r>
            <a:r>
              <a:rPr lang="it-IT" sz="2500" b="1" dirty="0">
                <a:solidFill>
                  <a:prstClr val="black"/>
                </a:solidFill>
              </a:rPr>
              <a:t>cause</a:t>
            </a:r>
            <a:r>
              <a:rPr lang="it-IT" sz="2500" dirty="0">
                <a:solidFill>
                  <a:prstClr val="black"/>
                </a:solidFill>
              </a:rPr>
              <a:t> (e l’effetto è, in genere, un </a:t>
            </a:r>
            <a:r>
              <a:rPr lang="it-IT" sz="2500" dirty="0" smtClean="0">
                <a:solidFill>
                  <a:prstClr val="black"/>
                </a:solidFill>
              </a:rPr>
              <a:t>evento, che coinvolge una sostanza o un sistema di sostanze)</a:t>
            </a:r>
          </a:p>
          <a:p>
            <a:pPr marL="0" lvl="0" indent="0" algn="ctr">
              <a:buNone/>
            </a:pPr>
            <a:r>
              <a:rPr lang="it-IT" sz="2500" dirty="0" smtClean="0">
                <a:solidFill>
                  <a:prstClr val="black"/>
                </a:solidFill>
              </a:rPr>
              <a:t>MA…</a:t>
            </a:r>
          </a:p>
          <a:p>
            <a:pPr marL="0" lvl="0" indent="0" algn="ctr">
              <a:buNone/>
            </a:pPr>
            <a:r>
              <a:rPr lang="it-IT" sz="2500" dirty="0" smtClean="0">
                <a:solidFill>
                  <a:prstClr val="black"/>
                </a:solidFill>
              </a:rPr>
              <a:t>- </a:t>
            </a:r>
            <a:r>
              <a:rPr lang="it-IT" sz="2500" i="1" dirty="0" smtClean="0">
                <a:solidFill>
                  <a:prstClr val="black"/>
                </a:solidFill>
              </a:rPr>
              <a:t>Tutti </a:t>
            </a:r>
            <a:r>
              <a:rPr lang="it-IT" sz="2500" dirty="0" smtClean="0">
                <a:solidFill>
                  <a:prstClr val="black"/>
                </a:solidFill>
              </a:rPr>
              <a:t>gli altri rapporti di causazione coinvolgono soltanto </a:t>
            </a:r>
            <a:r>
              <a:rPr lang="it-IT" sz="2500" b="1" dirty="0" smtClean="0">
                <a:solidFill>
                  <a:prstClr val="black"/>
                </a:solidFill>
              </a:rPr>
              <a:t>eventi</a:t>
            </a:r>
            <a:endParaRPr lang="it-IT" sz="2500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31030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Vantaggi di A.C. (i)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(pro1) Libero arbitrio</a:t>
            </a:r>
          </a:p>
          <a:p>
            <a:pPr marL="0" indent="0">
              <a:buNone/>
            </a:pPr>
            <a:r>
              <a:rPr lang="it-IT" dirty="0" smtClean="0"/>
              <a:t>(pro2) Azione (per ogni </a:t>
            </a:r>
            <a:r>
              <a:rPr lang="it-IT" i="1" dirty="0" smtClean="0"/>
              <a:t>x</a:t>
            </a:r>
            <a:r>
              <a:rPr lang="it-IT" dirty="0" smtClean="0"/>
              <a:t>, </a:t>
            </a:r>
            <a:r>
              <a:rPr lang="it-IT" i="1" dirty="0" smtClean="0"/>
              <a:t>x</a:t>
            </a:r>
            <a:r>
              <a:rPr lang="it-IT" dirty="0" smtClean="0"/>
              <a:t> agisce </a:t>
            </a:r>
            <a:r>
              <a:rPr lang="it-IT" dirty="0" err="1" smtClean="0"/>
              <a:t>sse</a:t>
            </a:r>
            <a:r>
              <a:rPr lang="it-IT" dirty="0" smtClean="0"/>
              <a:t> </a:t>
            </a:r>
            <a:r>
              <a:rPr lang="it-IT" i="1" dirty="0" smtClean="0"/>
              <a:t>x</a:t>
            </a:r>
            <a:r>
              <a:rPr lang="it-IT" dirty="0" smtClean="0"/>
              <a:t> causa qualcosa)</a:t>
            </a:r>
          </a:p>
          <a:p>
            <a:pPr marL="0" indent="0">
              <a:buNone/>
            </a:pPr>
            <a:r>
              <a:rPr lang="it-IT" dirty="0" smtClean="0"/>
              <a:t>(pro3) Risolve conflitto tra: alcuni oggetti sono fondamentalmente dotati di poteri causali (= possono causare qualcosa per se stessi) (</a:t>
            </a:r>
            <a:r>
              <a:rPr lang="it-IT" i="1" dirty="0" smtClean="0"/>
              <a:t>intuizione di senso comune</a:t>
            </a:r>
            <a:r>
              <a:rPr lang="it-IT" dirty="0" smtClean="0"/>
              <a:t>) </a:t>
            </a:r>
            <a:r>
              <a:rPr lang="it-IT" i="1" dirty="0" smtClean="0"/>
              <a:t>vs</a:t>
            </a:r>
            <a:r>
              <a:rPr lang="it-IT" dirty="0" smtClean="0"/>
              <a:t>. solo gli eventi sono </a:t>
            </a:r>
            <a:r>
              <a:rPr lang="it-IT" i="1" dirty="0" smtClean="0"/>
              <a:t>relata</a:t>
            </a:r>
            <a:r>
              <a:rPr lang="it-IT" dirty="0" smtClean="0"/>
              <a:t> causali (</a:t>
            </a:r>
            <a:r>
              <a:rPr lang="it-IT" i="1" dirty="0" err="1" smtClean="0"/>
              <a:t>event-causation</a:t>
            </a:r>
            <a:r>
              <a:rPr lang="it-IT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54034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Vantaggi di A.C. (ii)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it-IT" dirty="0" smtClean="0"/>
              <a:t>(pro4) Riduzione di </a:t>
            </a:r>
            <a:r>
              <a:rPr lang="it-IT" dirty="0" err="1" smtClean="0"/>
              <a:t>Event</a:t>
            </a:r>
            <a:r>
              <a:rPr lang="it-IT" dirty="0" smtClean="0"/>
              <a:t> </a:t>
            </a:r>
            <a:r>
              <a:rPr lang="it-IT" dirty="0" err="1" smtClean="0"/>
              <a:t>Causation</a:t>
            </a:r>
            <a:r>
              <a:rPr lang="it-IT" dirty="0" smtClean="0"/>
              <a:t> a Agent </a:t>
            </a:r>
            <a:r>
              <a:rPr lang="it-IT" dirty="0" err="1" smtClean="0"/>
              <a:t>Causation</a:t>
            </a:r>
            <a:r>
              <a:rPr lang="it-IT" dirty="0" smtClean="0"/>
              <a:t> + Priorità concettuale di A.C.</a:t>
            </a:r>
          </a:p>
          <a:p>
            <a:pPr algn="ctr">
              <a:buFontTx/>
              <a:buChar char="-"/>
            </a:pPr>
            <a:r>
              <a:rPr lang="it-IT" b="1" dirty="0" smtClean="0"/>
              <a:t>Riduzione di </a:t>
            </a:r>
            <a:r>
              <a:rPr lang="it-IT" b="1" dirty="0" err="1" smtClean="0"/>
              <a:t>Event</a:t>
            </a:r>
            <a:r>
              <a:rPr lang="it-IT" b="1" dirty="0" smtClean="0"/>
              <a:t> </a:t>
            </a:r>
            <a:r>
              <a:rPr lang="it-IT" b="1" dirty="0" err="1" smtClean="0"/>
              <a:t>Causation</a:t>
            </a:r>
            <a:r>
              <a:rPr lang="it-IT" b="1" dirty="0" smtClean="0"/>
              <a:t> a Agent </a:t>
            </a:r>
            <a:r>
              <a:rPr lang="it-IT" b="1" dirty="0" err="1" smtClean="0"/>
              <a:t>Causation</a:t>
            </a:r>
            <a:r>
              <a:rPr lang="it-IT" dirty="0"/>
              <a:t> </a:t>
            </a:r>
            <a:r>
              <a:rPr lang="it-IT" dirty="0" smtClean="0"/>
              <a:t>(Lowe 2008)</a:t>
            </a:r>
          </a:p>
          <a:p>
            <a:pPr marL="0" indent="0" algn="ctr">
              <a:buNone/>
            </a:pPr>
            <a:r>
              <a:rPr lang="it-IT" dirty="0" smtClean="0"/>
              <a:t>L’evento </a:t>
            </a:r>
            <a:r>
              <a:rPr lang="it-IT" i="1" dirty="0" smtClean="0"/>
              <a:t>e</a:t>
            </a:r>
            <a:r>
              <a:rPr lang="it-IT" dirty="0" smtClean="0"/>
              <a:t>1 ha causato l’evento </a:t>
            </a:r>
            <a:r>
              <a:rPr lang="it-IT" i="1" dirty="0" smtClean="0"/>
              <a:t>e</a:t>
            </a:r>
            <a:r>
              <a:rPr lang="it-IT" dirty="0" smtClean="0"/>
              <a:t>2 nel caso in cui ci sono una sostanza </a:t>
            </a:r>
            <a:r>
              <a:rPr lang="it-IT" i="1" dirty="0" smtClean="0"/>
              <a:t>s</a:t>
            </a:r>
            <a:r>
              <a:rPr lang="it-IT" dirty="0" smtClean="0"/>
              <a:t>1, una sostanza </a:t>
            </a:r>
            <a:r>
              <a:rPr lang="it-IT" i="1" dirty="0" smtClean="0"/>
              <a:t>s</a:t>
            </a:r>
            <a:r>
              <a:rPr lang="it-IT" dirty="0" smtClean="0"/>
              <a:t>2, un modo di agire F, un modo di agire G, tali che: </a:t>
            </a:r>
            <a:r>
              <a:rPr lang="it-IT" i="1" dirty="0" smtClean="0"/>
              <a:t>e</a:t>
            </a:r>
            <a:r>
              <a:rPr lang="it-IT" dirty="0" smtClean="0"/>
              <a:t>1 è consistito nel F-are da parte di </a:t>
            </a:r>
            <a:r>
              <a:rPr lang="it-IT" i="1" dirty="0" smtClean="0"/>
              <a:t>s</a:t>
            </a:r>
            <a:r>
              <a:rPr lang="it-IT" dirty="0" smtClean="0"/>
              <a:t>1, </a:t>
            </a:r>
            <a:r>
              <a:rPr lang="it-IT" i="1" dirty="0" smtClean="0"/>
              <a:t>e</a:t>
            </a:r>
            <a:r>
              <a:rPr lang="it-IT" dirty="0" smtClean="0"/>
              <a:t>2 è consistito nel G-are da parte di </a:t>
            </a:r>
            <a:r>
              <a:rPr lang="it-IT" i="1" dirty="0" smtClean="0"/>
              <a:t>s</a:t>
            </a:r>
            <a:r>
              <a:rPr lang="it-IT" dirty="0" smtClean="0"/>
              <a:t>2 e </a:t>
            </a:r>
            <a:r>
              <a:rPr lang="it-IT" i="1" dirty="0" smtClean="0"/>
              <a:t>s</a:t>
            </a:r>
            <a:r>
              <a:rPr lang="it-IT" dirty="0" smtClean="0"/>
              <a:t>1, F-</a:t>
            </a:r>
            <a:r>
              <a:rPr lang="it-IT" dirty="0" err="1" smtClean="0"/>
              <a:t>ando</a:t>
            </a:r>
            <a:r>
              <a:rPr lang="it-IT" dirty="0" smtClean="0"/>
              <a:t>, ha causato </a:t>
            </a:r>
            <a:r>
              <a:rPr lang="it-IT" i="1" dirty="0" smtClean="0"/>
              <a:t>s</a:t>
            </a:r>
            <a:r>
              <a:rPr lang="it-IT" dirty="0" smtClean="0"/>
              <a:t>2 a G-are </a:t>
            </a:r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38542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Vantaggi di A.C. (iii)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b="1" dirty="0" smtClean="0"/>
              <a:t>Priorità concettuale di A.C. (argomento </a:t>
            </a:r>
            <a:r>
              <a:rPr lang="it-IT" b="1" dirty="0" err="1" smtClean="0"/>
              <a:t>manipolabilità</a:t>
            </a:r>
            <a:r>
              <a:rPr lang="it-IT" b="1" dirty="0" smtClean="0"/>
              <a:t>)</a:t>
            </a:r>
            <a:r>
              <a:rPr lang="it-IT" dirty="0" smtClean="0"/>
              <a:t> (</a:t>
            </a:r>
            <a:r>
              <a:rPr lang="it-IT" dirty="0" err="1" smtClean="0"/>
              <a:t>Reid</a:t>
            </a:r>
            <a:r>
              <a:rPr lang="it-IT" dirty="0" smtClean="0"/>
              <a:t>, Lowe)</a:t>
            </a:r>
            <a:endParaRPr lang="it-IT" b="1" dirty="0" smtClean="0"/>
          </a:p>
          <a:p>
            <a:pPr marL="571500" indent="-571500" algn="just">
              <a:buAutoNum type="romanLcParenBoth"/>
            </a:pPr>
            <a:r>
              <a:rPr lang="it-IT" dirty="0" smtClean="0"/>
              <a:t>Solo un agente può intervenire nei processi causali naturali</a:t>
            </a:r>
          </a:p>
          <a:p>
            <a:pPr marL="571500" indent="-571500" algn="just">
              <a:buAutoNum type="romanLcParenBoth"/>
            </a:pPr>
            <a:r>
              <a:rPr lang="it-IT" dirty="0" smtClean="0"/>
              <a:t>Per ogni </a:t>
            </a:r>
            <a:r>
              <a:rPr lang="it-IT" i="1" dirty="0" smtClean="0"/>
              <a:t>x</a:t>
            </a:r>
            <a:r>
              <a:rPr lang="it-IT" dirty="0" smtClean="0"/>
              <a:t>, </a:t>
            </a:r>
            <a:r>
              <a:rPr lang="it-IT" i="1" dirty="0" smtClean="0"/>
              <a:t>x</a:t>
            </a:r>
            <a:r>
              <a:rPr lang="it-IT" dirty="0" smtClean="0"/>
              <a:t> può conoscere i processi causali naturali se </a:t>
            </a:r>
            <a:r>
              <a:rPr lang="it-IT" i="1" dirty="0" smtClean="0"/>
              <a:t>x</a:t>
            </a:r>
            <a:r>
              <a:rPr lang="it-IT" dirty="0" smtClean="0"/>
              <a:t> può intervenire nei processi causali naturali (es., tramite esperimenti)</a:t>
            </a:r>
          </a:p>
          <a:p>
            <a:pPr marL="571500" indent="-571500" algn="just">
              <a:buAutoNum type="romanLcParenBoth"/>
            </a:pPr>
            <a:r>
              <a:rPr lang="it-IT" dirty="0" smtClean="0"/>
              <a:t>Dunque, solo un agente può conoscere i processi causali naturali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64830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Problemi di A.C. (i)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(contra1) </a:t>
            </a:r>
          </a:p>
          <a:p>
            <a:pPr marL="0" indent="0">
              <a:buNone/>
            </a:pPr>
            <a:r>
              <a:rPr lang="it-IT" b="1" dirty="0" smtClean="0"/>
              <a:t>Diversità</a:t>
            </a:r>
            <a:r>
              <a:rPr lang="it-IT" dirty="0" smtClean="0"/>
              <a:t> dei </a:t>
            </a:r>
            <a:r>
              <a:rPr lang="it-IT" i="1" dirty="0" smtClean="0"/>
              <a:t>relata</a:t>
            </a:r>
            <a:r>
              <a:rPr lang="it-IT" dirty="0" smtClean="0"/>
              <a:t> causali (perché solo la causa è una sostanza e solo l’effetto è un evento?)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(contra2) </a:t>
            </a:r>
          </a:p>
          <a:p>
            <a:pPr marL="0" indent="0">
              <a:buNone/>
            </a:pPr>
            <a:r>
              <a:rPr lang="it-IT" dirty="0" smtClean="0"/>
              <a:t>Perché la </a:t>
            </a:r>
            <a:r>
              <a:rPr lang="it-IT" i="1" dirty="0" smtClean="0"/>
              <a:t>stessa</a:t>
            </a:r>
            <a:r>
              <a:rPr lang="it-IT" dirty="0" smtClean="0"/>
              <a:t> relazione di </a:t>
            </a:r>
            <a:r>
              <a:rPr lang="it-IT" b="1" dirty="0" smtClean="0"/>
              <a:t>causazione</a:t>
            </a:r>
            <a:r>
              <a:rPr lang="it-IT" dirty="0" smtClean="0"/>
              <a:t> si dà in </a:t>
            </a:r>
            <a:r>
              <a:rPr lang="it-IT" b="1" dirty="0" smtClean="0"/>
              <a:t>due modi </a:t>
            </a:r>
            <a:r>
              <a:rPr lang="it-IT" dirty="0" smtClean="0"/>
              <a:t>diversi (A.C. e E.C.)?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17100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Problemi di A.C. (ii)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(contra3) </a:t>
            </a:r>
          </a:p>
          <a:p>
            <a:pPr marL="0" indent="0">
              <a:buNone/>
            </a:pPr>
            <a:r>
              <a:rPr lang="it-IT" dirty="0" smtClean="0"/>
              <a:t>Vi sono </a:t>
            </a:r>
            <a:r>
              <a:rPr lang="it-IT" b="1" dirty="0" smtClean="0"/>
              <a:t>leggi</a:t>
            </a:r>
            <a:r>
              <a:rPr lang="it-IT" dirty="0" smtClean="0"/>
              <a:t> che governano A.C. (così come vi sono leggi che governano E.C.) oppure no? Su cosa sono fondate tali leggi?</a:t>
            </a:r>
          </a:p>
          <a:p>
            <a:pPr marL="0" indent="0">
              <a:buNone/>
            </a:pPr>
            <a:r>
              <a:rPr lang="it-IT" dirty="0" smtClean="0"/>
              <a:t>(contra4) </a:t>
            </a:r>
          </a:p>
          <a:p>
            <a:pPr marL="0" indent="0">
              <a:buNone/>
            </a:pPr>
            <a:r>
              <a:rPr lang="it-IT" dirty="0" smtClean="0"/>
              <a:t>Cosa </a:t>
            </a:r>
            <a:r>
              <a:rPr lang="it-IT" b="1" dirty="0" smtClean="0"/>
              <a:t>spiega</a:t>
            </a:r>
            <a:r>
              <a:rPr lang="it-IT" dirty="0" smtClean="0"/>
              <a:t> una certa azione causale per A.C. che produce un certo evento? Una </a:t>
            </a:r>
            <a:r>
              <a:rPr lang="it-IT" b="1" dirty="0" smtClean="0"/>
              <a:t>sostanza</a:t>
            </a:r>
            <a:r>
              <a:rPr lang="it-IT" dirty="0" smtClean="0"/>
              <a:t>?  Che contributo esplicativo può offrire una sostanza?</a:t>
            </a:r>
          </a:p>
        </p:txBody>
      </p:sp>
    </p:spTree>
    <p:extLst>
      <p:ext uri="{BB962C8B-B14F-4D97-AF65-F5344CB8AC3E}">
        <p14:creationId xmlns:p14="http://schemas.microsoft.com/office/powerpoint/2010/main" xmlns="" val="36619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Problemi di A.C. (iii)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(contra5) (</a:t>
            </a:r>
            <a:r>
              <a:rPr lang="it-IT" i="1" dirty="0" smtClean="0"/>
              <a:t>Obiezione di </a:t>
            </a:r>
            <a:r>
              <a:rPr lang="it-IT" i="1" dirty="0" err="1" smtClean="0"/>
              <a:t>Broad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r>
              <a:rPr lang="it-IT" dirty="0" smtClean="0"/>
              <a:t>(i) Ogni processo causale è tale che: si verifica ad un certo tempo (o per un certo intervallo di tempo) e l’effetto di quel processo causale è un’entità «</a:t>
            </a:r>
            <a:r>
              <a:rPr lang="it-IT" b="1" dirty="0" smtClean="0"/>
              <a:t>datata</a:t>
            </a:r>
            <a:r>
              <a:rPr lang="it-IT" dirty="0" smtClean="0"/>
              <a:t>» (cioè un evento)</a:t>
            </a:r>
          </a:p>
          <a:p>
            <a:pPr marL="0" indent="0">
              <a:buNone/>
            </a:pPr>
            <a:r>
              <a:rPr lang="it-IT" dirty="0" smtClean="0"/>
              <a:t>(ii) (i), solo se (almeno una parte del)la causa nel processo causale è «datata»</a:t>
            </a:r>
          </a:p>
          <a:p>
            <a:pPr marL="0" indent="0">
              <a:buNone/>
            </a:pPr>
            <a:r>
              <a:rPr lang="it-IT" dirty="0" smtClean="0"/>
              <a:t>(iii) Nessuna sostanza è «datata»</a:t>
            </a:r>
          </a:p>
          <a:p>
            <a:pPr marL="0" indent="0">
              <a:buNone/>
            </a:pPr>
            <a:r>
              <a:rPr lang="it-IT" dirty="0" smtClean="0"/>
              <a:t>(iv) Dunque, nessuna sostanza è causa (o parte della causa) in alcun processo causale</a:t>
            </a:r>
          </a:p>
          <a:p>
            <a:pPr marL="0" indent="0">
              <a:buNone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xmlns="" val="14842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Problemi di A.C. (iv)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dirty="0" smtClean="0"/>
              <a:t>Risposte all’obiezione di </a:t>
            </a:r>
            <a:r>
              <a:rPr lang="it-IT" dirty="0" err="1" smtClean="0"/>
              <a:t>Broad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r>
              <a:rPr lang="it-IT" dirty="0" smtClean="0"/>
              <a:t>- </a:t>
            </a:r>
            <a:r>
              <a:rPr lang="it-IT" b="1" dirty="0" smtClean="0"/>
              <a:t>Parte</a:t>
            </a:r>
            <a:r>
              <a:rPr lang="it-IT" dirty="0" smtClean="0"/>
              <a:t> della causa di un evento in A.C. sono altri eventi (es., desideri, credenze, decisioni che l’agente ha ad un certo istante temporale) (Clarke)</a:t>
            </a:r>
          </a:p>
          <a:p>
            <a:pPr marL="0" indent="0">
              <a:buNone/>
            </a:pPr>
            <a:r>
              <a:rPr lang="it-IT" dirty="0" smtClean="0"/>
              <a:t>- </a:t>
            </a:r>
            <a:r>
              <a:rPr lang="it-IT" b="1" i="1" dirty="0" smtClean="0"/>
              <a:t>Tu </a:t>
            </a:r>
            <a:r>
              <a:rPr lang="it-IT" b="1" i="1" dirty="0" err="1" smtClean="0"/>
              <a:t>quoque</a:t>
            </a:r>
            <a:r>
              <a:rPr lang="it-IT" dirty="0" smtClean="0"/>
              <a:t>: lo stesso problema si dà per E.C. (almeno rispetto al tempo in cui si verifica il processo causale) (</a:t>
            </a:r>
            <a:r>
              <a:rPr lang="it-IT" dirty="0" err="1" smtClean="0"/>
              <a:t>Chisholm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r>
              <a:rPr lang="it-IT" dirty="0" smtClean="0"/>
              <a:t>- Distinguere tra: evento </a:t>
            </a:r>
            <a:r>
              <a:rPr lang="it-IT" i="1" dirty="0" smtClean="0"/>
              <a:t>e</a:t>
            </a:r>
            <a:r>
              <a:rPr lang="it-IT" dirty="0" smtClean="0"/>
              <a:t>1 che occorre a </a:t>
            </a:r>
            <a:r>
              <a:rPr lang="it-IT" i="1" dirty="0" smtClean="0"/>
              <a:t>t</a:t>
            </a:r>
            <a:r>
              <a:rPr lang="it-IT" dirty="0" smtClean="0"/>
              <a:t>1 (effetto) ed evento </a:t>
            </a:r>
            <a:r>
              <a:rPr lang="it-IT" i="1" dirty="0" smtClean="0"/>
              <a:t>e</a:t>
            </a:r>
            <a:r>
              <a:rPr lang="it-IT" dirty="0" smtClean="0"/>
              <a:t>2 (evento </a:t>
            </a:r>
            <a:r>
              <a:rPr lang="it-IT" i="1" dirty="0" smtClean="0"/>
              <a:t>e</a:t>
            </a:r>
            <a:r>
              <a:rPr lang="it-IT" dirty="0" smtClean="0"/>
              <a:t>2 = l’evento </a:t>
            </a:r>
            <a:r>
              <a:rPr lang="it-IT" i="1" dirty="0" smtClean="0"/>
              <a:t>e</a:t>
            </a:r>
            <a:r>
              <a:rPr lang="it-IT" dirty="0" smtClean="0"/>
              <a:t>1 occorre a </a:t>
            </a:r>
            <a:r>
              <a:rPr lang="it-IT" i="1" dirty="0" smtClean="0"/>
              <a:t>t</a:t>
            </a:r>
            <a:r>
              <a:rPr lang="it-IT" dirty="0" smtClean="0"/>
              <a:t>1, piuttosto che a </a:t>
            </a:r>
            <a:r>
              <a:rPr lang="it-IT" i="1" dirty="0" smtClean="0"/>
              <a:t>t</a:t>
            </a:r>
            <a:r>
              <a:rPr lang="it-IT" dirty="0" smtClean="0"/>
              <a:t>2) </a:t>
            </a:r>
            <a:r>
              <a:rPr lang="it-IT" dirty="0" smtClean="0">
                <a:sym typeface="Wingdings" panose="05000000000000000000" pitchFamily="2" charset="2"/>
              </a:rPr>
              <a:t> In aggiunta all’evento </a:t>
            </a:r>
            <a:r>
              <a:rPr lang="it-IT" i="1" dirty="0" smtClean="0">
                <a:sym typeface="Wingdings" panose="05000000000000000000" pitchFamily="2" charset="2"/>
              </a:rPr>
              <a:t>e</a:t>
            </a:r>
            <a:r>
              <a:rPr lang="it-IT" dirty="0" smtClean="0">
                <a:sym typeface="Wingdings" panose="05000000000000000000" pitchFamily="2" charset="2"/>
              </a:rPr>
              <a:t>1, </a:t>
            </a:r>
            <a:r>
              <a:rPr lang="it-IT" b="1" i="1" dirty="0" smtClean="0">
                <a:sym typeface="Wingdings" panose="05000000000000000000" pitchFamily="2" charset="2"/>
              </a:rPr>
              <a:t>non</a:t>
            </a:r>
            <a:r>
              <a:rPr lang="it-IT" dirty="0" smtClean="0">
                <a:sym typeface="Wingdings" panose="05000000000000000000" pitchFamily="2" charset="2"/>
              </a:rPr>
              <a:t> c’è alcun </a:t>
            </a:r>
            <a:r>
              <a:rPr lang="it-IT" b="1" dirty="0" smtClean="0">
                <a:sym typeface="Wingdings" panose="05000000000000000000" pitchFamily="2" charset="2"/>
              </a:rPr>
              <a:t>evento</a:t>
            </a:r>
            <a:r>
              <a:rPr lang="it-IT" dirty="0" smtClean="0">
                <a:sym typeface="Wingdings" panose="05000000000000000000" pitchFamily="2" charset="2"/>
              </a:rPr>
              <a:t> </a:t>
            </a:r>
            <a:r>
              <a:rPr lang="it-IT" i="1" dirty="0">
                <a:sym typeface="Wingdings" panose="05000000000000000000" pitchFamily="2" charset="2"/>
              </a:rPr>
              <a:t>e</a:t>
            </a:r>
            <a:r>
              <a:rPr lang="it-IT" dirty="0">
                <a:sym typeface="Wingdings" panose="05000000000000000000" pitchFamily="2" charset="2"/>
              </a:rPr>
              <a:t>2 </a:t>
            </a:r>
            <a:r>
              <a:rPr lang="it-IT" dirty="0" smtClean="0">
                <a:sym typeface="Wingdings" panose="05000000000000000000" pitchFamily="2" charset="2"/>
              </a:rPr>
              <a:t>che è causato dall’agente o fondato da esso e l’obiezione di </a:t>
            </a:r>
            <a:r>
              <a:rPr lang="it-IT" dirty="0" err="1" smtClean="0">
                <a:sym typeface="Wingdings" panose="05000000000000000000" pitchFamily="2" charset="2"/>
              </a:rPr>
              <a:t>Broad</a:t>
            </a:r>
            <a:r>
              <a:rPr lang="it-IT" dirty="0" smtClean="0">
                <a:sym typeface="Wingdings" panose="05000000000000000000" pitchFamily="2" charset="2"/>
              </a:rPr>
              <a:t> vale solo per </a:t>
            </a:r>
            <a:r>
              <a:rPr lang="it-IT" i="1" dirty="0" smtClean="0">
                <a:sym typeface="Wingdings" panose="05000000000000000000" pitchFamily="2" charset="2"/>
              </a:rPr>
              <a:t>e</a:t>
            </a:r>
            <a:r>
              <a:rPr lang="it-IT" dirty="0" smtClean="0">
                <a:sym typeface="Wingdings" panose="05000000000000000000" pitchFamily="2" charset="2"/>
              </a:rPr>
              <a:t>2 (</a:t>
            </a:r>
            <a:r>
              <a:rPr lang="it-IT" dirty="0" err="1" smtClean="0">
                <a:sym typeface="Wingdings" panose="05000000000000000000" pitchFamily="2" charset="2"/>
              </a:rPr>
              <a:t>Chisholm</a:t>
            </a:r>
            <a:r>
              <a:rPr lang="it-IT" dirty="0" smtClean="0">
                <a:sym typeface="Wingdings" panose="05000000000000000000" pitchFamily="2" charset="2"/>
              </a:rPr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78234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Problemi di A.C. (v)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t-IT" dirty="0" smtClean="0"/>
              <a:t>(contra6)</a:t>
            </a:r>
          </a:p>
          <a:p>
            <a:pPr marL="0" indent="0">
              <a:buNone/>
            </a:pPr>
            <a:r>
              <a:rPr lang="it-IT" dirty="0" smtClean="0"/>
              <a:t>Come è spiegata l’</a:t>
            </a:r>
            <a:r>
              <a:rPr lang="it-IT" b="1" dirty="0" smtClean="0"/>
              <a:t>influenza</a:t>
            </a:r>
            <a:r>
              <a:rPr lang="it-IT" dirty="0" smtClean="0"/>
              <a:t> di certi eventi, desideri, credenze, etc., sull’agente? (Clarke: sono parte della causa)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(contra7)</a:t>
            </a:r>
          </a:p>
          <a:p>
            <a:pPr marL="0" indent="0">
              <a:buNone/>
            </a:pPr>
            <a:r>
              <a:rPr lang="it-IT" dirty="0" smtClean="0"/>
              <a:t>Cosa causa </a:t>
            </a:r>
            <a:r>
              <a:rPr lang="it-IT" b="1" dirty="0" smtClean="0"/>
              <a:t>direttamente</a:t>
            </a:r>
            <a:r>
              <a:rPr lang="it-IT" dirty="0" smtClean="0"/>
              <a:t> l’agente (es., Giovanni)?</a:t>
            </a:r>
          </a:p>
          <a:p>
            <a:pPr marL="0" indent="0">
              <a:buNone/>
            </a:pPr>
            <a:r>
              <a:rPr lang="it-IT" dirty="0" smtClean="0"/>
              <a:t>- Il </a:t>
            </a:r>
            <a:r>
              <a:rPr lang="it-IT" i="1" dirty="0" smtClean="0"/>
              <a:t>primo evento </a:t>
            </a:r>
            <a:r>
              <a:rPr lang="it-IT" dirty="0" smtClean="0"/>
              <a:t>di S (cioè della storia causale dell’effetto, cioè dello spegnimento del gas) (es., un evento neurale) (</a:t>
            </a:r>
            <a:r>
              <a:rPr lang="it-IT" dirty="0" err="1" smtClean="0"/>
              <a:t>Chisholm</a:t>
            </a:r>
            <a:r>
              <a:rPr lang="it-IT" dirty="0" smtClean="0"/>
              <a:t>) </a:t>
            </a:r>
          </a:p>
          <a:p>
            <a:pPr>
              <a:buFont typeface="Wingdings"/>
              <a:buChar char="à"/>
            </a:pPr>
            <a:r>
              <a:rPr lang="it-IT" dirty="0" smtClean="0">
                <a:sym typeface="Wingdings" panose="05000000000000000000" pitchFamily="2" charset="2"/>
              </a:rPr>
              <a:t>Non è strano pensare che un agente causi un evento neurale? (</a:t>
            </a:r>
            <a:r>
              <a:rPr lang="it-IT" dirty="0" err="1" smtClean="0">
                <a:sym typeface="Wingdings" panose="05000000000000000000" pitchFamily="2" charset="2"/>
              </a:rPr>
              <a:t>Chisholm</a:t>
            </a:r>
            <a:r>
              <a:rPr lang="it-IT" dirty="0" smtClean="0">
                <a:sym typeface="Wingdings" panose="05000000000000000000" pitchFamily="2" charset="2"/>
              </a:rPr>
              <a:t>: far sì che vs. fare che)</a:t>
            </a:r>
          </a:p>
          <a:p>
            <a:pPr>
              <a:buFont typeface="Wingdings"/>
              <a:buChar char="à"/>
            </a:pPr>
            <a:r>
              <a:rPr lang="it-IT" dirty="0" smtClean="0">
                <a:sym typeface="Wingdings" panose="05000000000000000000" pitchFamily="2" charset="2"/>
              </a:rPr>
              <a:t>L’evento neurale non ha una causa fisica sufficiente in termini di altri eventi?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- Direttamente l’</a:t>
            </a:r>
            <a:r>
              <a:rPr lang="it-IT" i="1" dirty="0" smtClean="0"/>
              <a:t>effetto</a:t>
            </a:r>
            <a:r>
              <a:rPr lang="it-IT" dirty="0" smtClean="0"/>
              <a:t> (lo spegnimento del gas) </a:t>
            </a:r>
          </a:p>
          <a:p>
            <a:pPr marL="0" indent="0">
              <a:buNone/>
            </a:pPr>
            <a:r>
              <a:rPr lang="it-IT" dirty="0" smtClean="0">
                <a:sym typeface="Wingdings" panose="05000000000000000000" pitchFamily="2" charset="2"/>
              </a:rPr>
              <a:t> Causando lo spegnimento del gas, egli causa altro (es., dei movimenti fisici, etc.) che causa lo spegnimento del gas</a:t>
            </a:r>
          </a:p>
          <a:p>
            <a:pPr marL="0" indent="0">
              <a:buNone/>
            </a:pPr>
            <a:r>
              <a:rPr lang="it-IT" dirty="0" smtClean="0"/>
              <a:t>- L’agente compie una propria</a:t>
            </a:r>
            <a:r>
              <a:rPr lang="it-IT" i="1" dirty="0" smtClean="0"/>
              <a:t> </a:t>
            </a:r>
            <a:r>
              <a:rPr lang="it-IT" i="1" dirty="0"/>
              <a:t>azione</a:t>
            </a:r>
            <a:r>
              <a:rPr lang="it-IT" dirty="0" smtClean="0"/>
              <a:t> che causa a sua volta l’effetto (lo spegnimento del gas)</a:t>
            </a:r>
          </a:p>
        </p:txBody>
      </p:sp>
    </p:spTree>
    <p:extLst>
      <p:ext uri="{BB962C8B-B14F-4D97-AF65-F5344CB8AC3E}">
        <p14:creationId xmlns:p14="http://schemas.microsoft.com/office/powerpoint/2010/main" xmlns="" val="20470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Problemi di A.C. (vi)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(contra8)</a:t>
            </a:r>
          </a:p>
          <a:p>
            <a:pPr marL="0" indent="0">
              <a:buNone/>
            </a:pPr>
            <a:r>
              <a:rPr lang="it-IT" dirty="0" smtClean="0"/>
              <a:t>Non bastano forse gli </a:t>
            </a:r>
            <a:r>
              <a:rPr lang="it-IT" b="1" dirty="0" smtClean="0"/>
              <a:t>eventi</a:t>
            </a:r>
            <a:r>
              <a:rPr lang="it-IT" dirty="0" smtClean="0"/>
              <a:t> riguardanti l’agente per spiegare l’azione di Giovanni? Es., l’evento che: Giovanni decide una certa cosa (di spegnere il gas) a </a:t>
            </a:r>
            <a:r>
              <a:rPr lang="it-IT" i="1" dirty="0" smtClean="0"/>
              <a:t>t</a:t>
            </a:r>
            <a:r>
              <a:rPr lang="it-IT" dirty="0" smtClean="0"/>
              <a:t>1 </a:t>
            </a:r>
            <a:r>
              <a:rPr lang="it-IT" i="1" dirty="0" smtClean="0"/>
              <a:t>causa</a:t>
            </a:r>
            <a:r>
              <a:rPr lang="it-IT" dirty="0" smtClean="0"/>
              <a:t> l’evento che: Giovanni spegne il gas a </a:t>
            </a:r>
            <a:r>
              <a:rPr lang="it-IT" i="1" dirty="0" smtClean="0"/>
              <a:t>t</a:t>
            </a:r>
            <a:r>
              <a:rPr lang="it-IT" dirty="0" smtClean="0"/>
              <a:t>2, e quest’ultimo evento </a:t>
            </a:r>
            <a:r>
              <a:rPr lang="it-IT" i="1" dirty="0" smtClean="0"/>
              <a:t>causa</a:t>
            </a:r>
            <a:r>
              <a:rPr lang="it-IT" dirty="0" smtClean="0"/>
              <a:t> l’evento che: il gas è spento a </a:t>
            </a:r>
            <a:r>
              <a:rPr lang="it-IT" i="1" dirty="0" smtClean="0"/>
              <a:t>t</a:t>
            </a:r>
            <a:r>
              <a:rPr lang="it-IT" dirty="0" smtClean="0"/>
              <a:t>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57411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New Agent </a:t>
            </a:r>
            <a:r>
              <a:rPr lang="it-IT" b="1" dirty="0" err="1" smtClean="0">
                <a:solidFill>
                  <a:srgbClr val="0070C0"/>
                </a:solidFill>
              </a:rPr>
              <a:t>Causation</a:t>
            </a:r>
            <a:r>
              <a:rPr lang="it-IT" b="1" dirty="0" smtClean="0">
                <a:solidFill>
                  <a:srgbClr val="0070C0"/>
                </a:solidFill>
              </a:rPr>
              <a:t> (sketch)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 algn="ctr">
              <a:buNone/>
            </a:pPr>
            <a:r>
              <a:rPr lang="it-IT" dirty="0">
                <a:solidFill>
                  <a:prstClr val="black"/>
                </a:solidFill>
              </a:rPr>
              <a:t>(formulazione </a:t>
            </a:r>
            <a:r>
              <a:rPr lang="it-IT" dirty="0" smtClean="0">
                <a:solidFill>
                  <a:prstClr val="black"/>
                </a:solidFill>
              </a:rPr>
              <a:t>forte)</a:t>
            </a:r>
            <a:endParaRPr lang="it-IT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it-IT" b="1" dirty="0" smtClean="0">
                <a:solidFill>
                  <a:prstClr val="black"/>
                </a:solidFill>
              </a:rPr>
              <a:t>Tutti</a:t>
            </a:r>
            <a:r>
              <a:rPr lang="it-IT" dirty="0" smtClean="0">
                <a:solidFill>
                  <a:prstClr val="black"/>
                </a:solidFill>
              </a:rPr>
              <a:t> i rapporti </a:t>
            </a:r>
            <a:r>
              <a:rPr lang="it-IT" dirty="0">
                <a:solidFill>
                  <a:prstClr val="black"/>
                </a:solidFill>
              </a:rPr>
              <a:t>di </a:t>
            </a:r>
            <a:r>
              <a:rPr lang="it-IT" dirty="0" smtClean="0">
                <a:solidFill>
                  <a:prstClr val="black"/>
                </a:solidFill>
              </a:rPr>
              <a:t>causazione coinvolgono </a:t>
            </a:r>
            <a:r>
              <a:rPr lang="it-IT" b="1" dirty="0">
                <a:solidFill>
                  <a:prstClr val="black"/>
                </a:solidFill>
              </a:rPr>
              <a:t>sostanze agenti </a:t>
            </a:r>
            <a:r>
              <a:rPr lang="it-IT" dirty="0">
                <a:solidFill>
                  <a:prstClr val="black"/>
                </a:solidFill>
              </a:rPr>
              <a:t>come </a:t>
            </a:r>
            <a:r>
              <a:rPr lang="it-IT" b="1" dirty="0">
                <a:solidFill>
                  <a:prstClr val="black"/>
                </a:solidFill>
              </a:rPr>
              <a:t>cause</a:t>
            </a:r>
            <a:r>
              <a:rPr lang="it-IT" dirty="0">
                <a:solidFill>
                  <a:prstClr val="black"/>
                </a:solidFill>
              </a:rPr>
              <a:t> </a:t>
            </a:r>
            <a:endParaRPr lang="it-IT" dirty="0" smtClean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it-IT" dirty="0" smtClean="0">
                <a:solidFill>
                  <a:prstClr val="black"/>
                </a:solidFill>
              </a:rPr>
              <a:t>e </a:t>
            </a:r>
            <a:r>
              <a:rPr lang="it-IT" dirty="0">
                <a:solidFill>
                  <a:prstClr val="black"/>
                </a:solidFill>
              </a:rPr>
              <a:t>l’</a:t>
            </a:r>
            <a:r>
              <a:rPr lang="it-IT" b="1" dirty="0">
                <a:solidFill>
                  <a:prstClr val="black"/>
                </a:solidFill>
              </a:rPr>
              <a:t>effetto </a:t>
            </a:r>
            <a:r>
              <a:rPr lang="it-IT" dirty="0" smtClean="0">
                <a:solidFill>
                  <a:prstClr val="black"/>
                </a:solidFill>
              </a:rPr>
              <a:t>è: una nuova </a:t>
            </a:r>
            <a:r>
              <a:rPr lang="it-IT" b="1" dirty="0" smtClean="0">
                <a:solidFill>
                  <a:prstClr val="black"/>
                </a:solidFill>
              </a:rPr>
              <a:t>sostanza</a:t>
            </a:r>
            <a:r>
              <a:rPr lang="it-IT" dirty="0" smtClean="0">
                <a:solidFill>
                  <a:prstClr val="black"/>
                </a:solidFill>
              </a:rPr>
              <a:t> – nei casi di mutamento sostanziale – o il </a:t>
            </a:r>
            <a:r>
              <a:rPr lang="it-IT" b="1" dirty="0" smtClean="0">
                <a:solidFill>
                  <a:prstClr val="black"/>
                </a:solidFill>
              </a:rPr>
              <a:t>cessare</a:t>
            </a:r>
            <a:r>
              <a:rPr lang="it-IT" dirty="0" smtClean="0">
                <a:solidFill>
                  <a:prstClr val="black"/>
                </a:solidFill>
              </a:rPr>
              <a:t> di esistere di un certo </a:t>
            </a:r>
            <a:r>
              <a:rPr lang="it-IT" b="1" dirty="0" smtClean="0">
                <a:solidFill>
                  <a:prstClr val="black"/>
                </a:solidFill>
              </a:rPr>
              <a:t>modo</a:t>
            </a:r>
            <a:r>
              <a:rPr lang="it-IT" dirty="0" smtClean="0">
                <a:solidFill>
                  <a:prstClr val="black"/>
                </a:solidFill>
              </a:rPr>
              <a:t> M2 di una o più sostanze </a:t>
            </a:r>
            <a:r>
              <a:rPr lang="it-IT" i="1" dirty="0" smtClean="0">
                <a:solidFill>
                  <a:prstClr val="black"/>
                </a:solidFill>
              </a:rPr>
              <a:t>e</a:t>
            </a:r>
            <a:r>
              <a:rPr lang="it-IT" dirty="0" smtClean="0">
                <a:solidFill>
                  <a:prstClr val="black"/>
                </a:solidFill>
              </a:rPr>
              <a:t> l’</a:t>
            </a:r>
            <a:r>
              <a:rPr lang="it-IT" b="1" dirty="0" smtClean="0">
                <a:solidFill>
                  <a:prstClr val="black"/>
                </a:solidFill>
              </a:rPr>
              <a:t>iniziare</a:t>
            </a:r>
            <a:r>
              <a:rPr lang="it-IT" dirty="0" smtClean="0">
                <a:solidFill>
                  <a:prstClr val="black"/>
                </a:solidFill>
              </a:rPr>
              <a:t> ad esistere di un certo </a:t>
            </a:r>
            <a:r>
              <a:rPr lang="it-IT" b="1" dirty="0" smtClean="0">
                <a:solidFill>
                  <a:prstClr val="black"/>
                </a:solidFill>
              </a:rPr>
              <a:t>modo</a:t>
            </a:r>
            <a:r>
              <a:rPr lang="it-IT" dirty="0" smtClean="0">
                <a:solidFill>
                  <a:prstClr val="black"/>
                </a:solidFill>
              </a:rPr>
              <a:t> M1 di quella/e sostanza/e, </a:t>
            </a:r>
            <a:r>
              <a:rPr lang="it-IT" b="1" dirty="0" smtClean="0">
                <a:solidFill>
                  <a:prstClr val="black"/>
                </a:solidFill>
              </a:rPr>
              <a:t>incompatibile</a:t>
            </a:r>
            <a:r>
              <a:rPr lang="it-IT" dirty="0" smtClean="0">
                <a:solidFill>
                  <a:prstClr val="black"/>
                </a:solidFill>
              </a:rPr>
              <a:t> con M2 – nei casi di mutamento qualitativo</a:t>
            </a:r>
          </a:p>
          <a:p>
            <a:pPr lvl="0" algn="ctr">
              <a:buFont typeface="Wingdings"/>
              <a:buChar char="à"/>
            </a:pPr>
            <a:r>
              <a:rPr lang="it-IT" dirty="0" smtClean="0">
                <a:solidFill>
                  <a:prstClr val="black"/>
                </a:solidFill>
                <a:sym typeface="Wingdings" panose="05000000000000000000" pitchFamily="2" charset="2"/>
              </a:rPr>
              <a:t>Non c’è </a:t>
            </a:r>
            <a:r>
              <a:rPr lang="it-IT" dirty="0" err="1" smtClean="0">
                <a:solidFill>
                  <a:prstClr val="black"/>
                </a:solidFill>
                <a:sym typeface="Wingdings" panose="05000000000000000000" pitchFamily="2" charset="2"/>
              </a:rPr>
              <a:t>Event</a:t>
            </a:r>
            <a:r>
              <a:rPr lang="it-IT" dirty="0" smtClean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it-IT" dirty="0" err="1" smtClean="0">
                <a:solidFill>
                  <a:prstClr val="black"/>
                </a:solidFill>
                <a:sym typeface="Wingdings" panose="05000000000000000000" pitchFamily="2" charset="2"/>
              </a:rPr>
              <a:t>Causation</a:t>
            </a:r>
            <a:endParaRPr lang="it-IT" dirty="0" smtClean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lvl="0" algn="ctr">
              <a:buFont typeface="Wingdings"/>
              <a:buChar char="à"/>
            </a:pPr>
            <a:r>
              <a:rPr lang="it-IT" i="1" dirty="0" smtClean="0">
                <a:solidFill>
                  <a:prstClr val="black"/>
                </a:solidFill>
                <a:sym typeface="Wingdings" panose="05000000000000000000" pitchFamily="2" charset="2"/>
              </a:rPr>
              <a:t>Iniziare ad esistere di un modo M1 </a:t>
            </a:r>
            <a:r>
              <a:rPr lang="it-IT" dirty="0" smtClean="0">
                <a:solidFill>
                  <a:prstClr val="black"/>
                </a:solidFill>
                <a:sym typeface="Wingdings" panose="05000000000000000000" pitchFamily="2" charset="2"/>
              </a:rPr>
              <a:t>= modo M1 (non è un evento riguardante sostanze, né un evento riguardante quel modo)</a:t>
            </a:r>
          </a:p>
          <a:p>
            <a:pPr lvl="0" algn="ctr">
              <a:buFont typeface="Wingdings"/>
              <a:buChar char="à"/>
            </a:pPr>
            <a:r>
              <a:rPr lang="it-IT" i="1" dirty="0" smtClean="0">
                <a:solidFill>
                  <a:prstClr val="black"/>
                </a:solidFill>
                <a:sym typeface="Wingdings" panose="05000000000000000000" pitchFamily="2" charset="2"/>
              </a:rPr>
              <a:t>Cessare di esistere di un modo M2 </a:t>
            </a:r>
            <a:r>
              <a:rPr lang="it-IT" dirty="0" smtClean="0">
                <a:solidFill>
                  <a:prstClr val="black"/>
                </a:solidFill>
                <a:sym typeface="Wingdings" panose="05000000000000000000" pitchFamily="2" charset="2"/>
              </a:rPr>
              <a:t>= </a:t>
            </a:r>
            <a:r>
              <a:rPr lang="it-IT" i="1" dirty="0" smtClean="0">
                <a:solidFill>
                  <a:prstClr val="black"/>
                </a:solidFill>
                <a:sym typeface="Wingdings" panose="05000000000000000000" pitchFamily="2" charset="2"/>
              </a:rPr>
              <a:t>non</a:t>
            </a:r>
            <a:r>
              <a:rPr lang="it-IT" dirty="0" smtClean="0">
                <a:solidFill>
                  <a:prstClr val="black"/>
                </a:solidFill>
                <a:sym typeface="Wingdings" panose="05000000000000000000" pitchFamily="2" charset="2"/>
              </a:rPr>
              <a:t> è un evento in aggiunta a: iniziare ad esistere di M1 (= M1) E incompatibilità tra M1 e M2 (fatto negativo), O in aggiunta a: iniziare ad esistere di M1 (= M1) E iniziare ad esistere di non-M2 (modo negativo) (= non-M2)</a:t>
            </a:r>
            <a:endParaRPr lang="it-I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33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A.C. </a:t>
            </a:r>
            <a:r>
              <a:rPr lang="it-IT" b="1" dirty="0" err="1" smtClean="0">
                <a:solidFill>
                  <a:srgbClr val="0070C0"/>
                </a:solidFill>
              </a:rPr>
              <a:t>Vindicated</a:t>
            </a:r>
            <a:r>
              <a:rPr lang="it-IT" b="1" dirty="0" smtClean="0">
                <a:solidFill>
                  <a:srgbClr val="0070C0"/>
                </a:solidFill>
              </a:rPr>
              <a:t> (i)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 smtClean="0"/>
              <a:t>(contra1)</a:t>
            </a:r>
          </a:p>
          <a:p>
            <a:pPr marL="0" indent="0">
              <a:buNone/>
            </a:pPr>
            <a:r>
              <a:rPr lang="it-IT" dirty="0" smtClean="0"/>
              <a:t>Le </a:t>
            </a:r>
            <a:r>
              <a:rPr lang="it-IT" b="1" dirty="0" smtClean="0"/>
              <a:t>cause</a:t>
            </a:r>
            <a:r>
              <a:rPr lang="it-IT" dirty="0" smtClean="0"/>
              <a:t> sono soltanto sostanze </a:t>
            </a:r>
            <a:r>
              <a:rPr lang="it-IT" b="1" dirty="0" smtClean="0"/>
              <a:t>agenti</a:t>
            </a:r>
            <a:r>
              <a:rPr lang="it-IT" dirty="0" smtClean="0"/>
              <a:t>; gli </a:t>
            </a:r>
            <a:r>
              <a:rPr lang="it-IT" b="1" dirty="0" smtClean="0"/>
              <a:t>effetti</a:t>
            </a:r>
            <a:r>
              <a:rPr lang="it-IT" dirty="0" smtClean="0"/>
              <a:t> sono: (</a:t>
            </a:r>
            <a:r>
              <a:rPr lang="it-IT" dirty="0" err="1" smtClean="0"/>
              <a:t>mut</a:t>
            </a:r>
            <a:r>
              <a:rPr lang="it-IT" dirty="0" smtClean="0"/>
              <a:t>. Sostanziale) </a:t>
            </a:r>
            <a:r>
              <a:rPr lang="it-IT" b="1" dirty="0" smtClean="0"/>
              <a:t>sostanze</a:t>
            </a:r>
            <a:r>
              <a:rPr lang="it-IT" dirty="0" smtClean="0"/>
              <a:t> OPPURE (</a:t>
            </a:r>
            <a:r>
              <a:rPr lang="it-IT" dirty="0" err="1" smtClean="0"/>
              <a:t>mut</a:t>
            </a:r>
            <a:r>
              <a:rPr lang="it-IT" dirty="0" smtClean="0"/>
              <a:t>. Qualitativo) </a:t>
            </a:r>
            <a:r>
              <a:rPr lang="it-IT" b="1" dirty="0" smtClean="0"/>
              <a:t>modi </a:t>
            </a:r>
            <a:r>
              <a:rPr lang="it-IT" dirty="0" smtClean="0"/>
              <a:t>distinti tra loro (M1, non-M2) o </a:t>
            </a:r>
            <a:r>
              <a:rPr lang="it-IT" b="1" dirty="0" smtClean="0"/>
              <a:t>modi associati a fatti </a:t>
            </a:r>
            <a:r>
              <a:rPr lang="it-IT" dirty="0" smtClean="0"/>
              <a:t>di incompatibilità (M1, incompatibilità M1-M2). Questo è giustificato dal fatto che vi sono due tipi diversi di mutamento: sostanziale e qualitativo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(contra2)</a:t>
            </a:r>
          </a:p>
          <a:p>
            <a:pPr marL="0" indent="0">
              <a:buNone/>
            </a:pPr>
            <a:r>
              <a:rPr lang="it-IT" dirty="0" smtClean="0"/>
              <a:t>Vi è </a:t>
            </a:r>
            <a:r>
              <a:rPr lang="it-IT" b="1" dirty="0" smtClean="0"/>
              <a:t>una sola </a:t>
            </a:r>
            <a:r>
              <a:rPr lang="it-IT" dirty="0" smtClean="0"/>
              <a:t>relazione di causazione (per A.C.)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22689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A.C. </a:t>
            </a:r>
            <a:r>
              <a:rPr lang="it-IT" b="1" dirty="0" err="1" smtClean="0">
                <a:solidFill>
                  <a:srgbClr val="0070C0"/>
                </a:solidFill>
              </a:rPr>
              <a:t>Vindicated</a:t>
            </a:r>
            <a:r>
              <a:rPr lang="it-IT" b="1" dirty="0" smtClean="0">
                <a:solidFill>
                  <a:srgbClr val="0070C0"/>
                </a:solidFill>
              </a:rPr>
              <a:t> (ii)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/>
              <a:t>(contra3), (contra4)</a:t>
            </a:r>
          </a:p>
          <a:p>
            <a:pPr marL="0" indent="0">
              <a:buNone/>
            </a:pPr>
            <a:r>
              <a:rPr lang="it-IT" dirty="0" smtClean="0"/>
              <a:t>Una sostanza </a:t>
            </a:r>
            <a:r>
              <a:rPr lang="it-IT" i="1" dirty="0" smtClean="0"/>
              <a:t>non </a:t>
            </a:r>
            <a:r>
              <a:rPr lang="it-IT" dirty="0" smtClean="0"/>
              <a:t>è un </a:t>
            </a:r>
            <a:r>
              <a:rPr lang="it-IT" i="1" dirty="0" smtClean="0"/>
              <a:t>bare </a:t>
            </a:r>
            <a:r>
              <a:rPr lang="it-IT" i="1" dirty="0" err="1" smtClean="0"/>
              <a:t>particular</a:t>
            </a:r>
            <a:r>
              <a:rPr lang="it-IT" dirty="0" smtClean="0"/>
              <a:t>, ma è il portatore di </a:t>
            </a:r>
            <a:r>
              <a:rPr lang="it-IT" b="1" dirty="0" smtClean="0"/>
              <a:t>modi</a:t>
            </a:r>
            <a:r>
              <a:rPr lang="it-IT" dirty="0" smtClean="0"/>
              <a:t> ed esemplifica un certo </a:t>
            </a:r>
            <a:r>
              <a:rPr lang="it-IT" b="1" dirty="0" smtClean="0"/>
              <a:t>genere</a:t>
            </a:r>
            <a:r>
              <a:rPr lang="it-IT" dirty="0" smtClean="0"/>
              <a:t> (es., Giovanni è un uomo) </a:t>
            </a:r>
            <a:r>
              <a:rPr lang="it-IT" dirty="0" smtClean="0">
                <a:sym typeface="Wingdings" panose="05000000000000000000" pitchFamily="2" charset="2"/>
              </a:rPr>
              <a:t> Leggi e spiegazioni in base a rapporti tra generi, modi e universali di modi</a:t>
            </a:r>
          </a:p>
          <a:p>
            <a:pPr marL="0" indent="0">
              <a:buNone/>
            </a:pPr>
            <a:endParaRPr lang="it-IT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it-IT" dirty="0" smtClean="0">
                <a:sym typeface="Wingdings" panose="05000000000000000000" pitchFamily="2" charset="2"/>
              </a:rPr>
              <a:t>(contra5) </a:t>
            </a:r>
          </a:p>
          <a:p>
            <a:pPr>
              <a:buFontTx/>
              <a:buChar char="-"/>
            </a:pPr>
            <a:r>
              <a:rPr lang="it-IT" dirty="0" smtClean="0">
                <a:sym typeface="Wingdings" panose="05000000000000000000" pitchFamily="2" charset="2"/>
              </a:rPr>
              <a:t>Il processo causale è «datato» (cioè si svolge entro un certo intervallo di tempo), ma questo </a:t>
            </a:r>
            <a:r>
              <a:rPr lang="it-IT" i="1" dirty="0" smtClean="0">
                <a:sym typeface="Wingdings" panose="05000000000000000000" pitchFamily="2" charset="2"/>
              </a:rPr>
              <a:t>non</a:t>
            </a:r>
            <a:r>
              <a:rPr lang="it-IT" dirty="0" smtClean="0">
                <a:sym typeface="Wingdings" panose="05000000000000000000" pitchFamily="2" charset="2"/>
              </a:rPr>
              <a:t> implica che le sue componenti siano «datate». </a:t>
            </a:r>
          </a:p>
          <a:p>
            <a:pPr>
              <a:buFontTx/>
              <a:buChar char="-"/>
            </a:pPr>
            <a:r>
              <a:rPr lang="it-IT" dirty="0" smtClean="0">
                <a:sym typeface="Wingdings" panose="05000000000000000000" pitchFamily="2" charset="2"/>
              </a:rPr>
              <a:t>Dobbiamo ricorrere ad eventi (es., una sostanza è caratterizzata da questi e questi altri modi a questo tempo) solo per spiegare perché un processo causale si svolga tra </a:t>
            </a:r>
            <a:r>
              <a:rPr lang="it-IT" i="1" dirty="0" smtClean="0">
                <a:sym typeface="Wingdings" panose="05000000000000000000" pitchFamily="2" charset="2"/>
              </a:rPr>
              <a:t>t</a:t>
            </a:r>
            <a:r>
              <a:rPr lang="it-IT" dirty="0" smtClean="0">
                <a:sym typeface="Wingdings" panose="05000000000000000000" pitchFamily="2" charset="2"/>
              </a:rPr>
              <a:t>1 e </a:t>
            </a:r>
            <a:r>
              <a:rPr lang="it-IT" i="1" dirty="0" smtClean="0">
                <a:sym typeface="Wingdings" panose="05000000000000000000" pitchFamily="2" charset="2"/>
              </a:rPr>
              <a:t>t</a:t>
            </a:r>
            <a:r>
              <a:rPr lang="it-IT" dirty="0" smtClean="0">
                <a:sym typeface="Wingdings" panose="05000000000000000000" pitchFamily="2" charset="2"/>
              </a:rPr>
              <a:t>2 (l’intervallo entro cui si svolge) e non, ad esempio, tra </a:t>
            </a:r>
            <a:r>
              <a:rPr lang="it-IT" i="1" dirty="0" smtClean="0">
                <a:sym typeface="Wingdings" panose="05000000000000000000" pitchFamily="2" charset="2"/>
              </a:rPr>
              <a:t>t</a:t>
            </a:r>
            <a:r>
              <a:rPr lang="it-IT" dirty="0" smtClean="0">
                <a:sym typeface="Wingdings" panose="05000000000000000000" pitchFamily="2" charset="2"/>
              </a:rPr>
              <a:t>3 e </a:t>
            </a:r>
            <a:r>
              <a:rPr lang="it-IT" i="1" dirty="0" smtClean="0">
                <a:sym typeface="Wingdings" panose="05000000000000000000" pitchFamily="2" charset="2"/>
              </a:rPr>
              <a:t>t</a:t>
            </a:r>
            <a:r>
              <a:rPr lang="it-IT" dirty="0" smtClean="0">
                <a:sym typeface="Wingdings" panose="05000000000000000000" pitchFamily="2" charset="2"/>
              </a:rPr>
              <a:t>4.</a:t>
            </a:r>
          </a:p>
          <a:p>
            <a:pPr marL="0" indent="0">
              <a:buNone/>
            </a:pPr>
            <a:endParaRPr lang="it-IT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116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A.C. </a:t>
            </a:r>
            <a:r>
              <a:rPr lang="it-IT" b="1" dirty="0" err="1" smtClean="0">
                <a:solidFill>
                  <a:srgbClr val="0070C0"/>
                </a:solidFill>
              </a:rPr>
              <a:t>Vindicated</a:t>
            </a:r>
            <a:r>
              <a:rPr lang="it-IT" b="1" dirty="0" smtClean="0">
                <a:solidFill>
                  <a:srgbClr val="0070C0"/>
                </a:solidFill>
              </a:rPr>
              <a:t> (iii)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/>
              <a:t>(contra6)</a:t>
            </a:r>
          </a:p>
          <a:p>
            <a:pPr marL="0" indent="0">
              <a:buNone/>
            </a:pPr>
            <a:r>
              <a:rPr lang="it-IT" dirty="0" smtClean="0"/>
              <a:t>Alcuni modi (es., desideri, credenze) </a:t>
            </a:r>
            <a:r>
              <a:rPr lang="it-IT" b="1" dirty="0" smtClean="0"/>
              <a:t>influenzano</a:t>
            </a:r>
            <a:r>
              <a:rPr lang="it-IT" dirty="0" smtClean="0"/>
              <a:t> l’agente libero, nel senso che: egli causa qualcosa </a:t>
            </a:r>
            <a:r>
              <a:rPr lang="it-IT" i="1" dirty="0" smtClean="0"/>
              <a:t>in ragione </a:t>
            </a:r>
            <a:r>
              <a:rPr lang="it-IT" dirty="0" smtClean="0"/>
              <a:t>di essi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(contra7)</a:t>
            </a:r>
          </a:p>
          <a:p>
            <a:pPr marL="0" indent="0">
              <a:buNone/>
            </a:pPr>
            <a:r>
              <a:rPr lang="it-IT" dirty="0" smtClean="0"/>
              <a:t>L’agente causa </a:t>
            </a:r>
            <a:r>
              <a:rPr lang="it-IT" b="1" dirty="0" smtClean="0"/>
              <a:t>direttamente</a:t>
            </a:r>
            <a:r>
              <a:rPr lang="it-IT" dirty="0" smtClean="0"/>
              <a:t> l’effetto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(contra8)</a:t>
            </a:r>
          </a:p>
          <a:p>
            <a:pPr marL="0" indent="0">
              <a:buNone/>
            </a:pPr>
            <a:r>
              <a:rPr lang="it-IT" dirty="0" smtClean="0"/>
              <a:t>A livello puramente concettuale, </a:t>
            </a:r>
            <a:r>
              <a:rPr lang="it-IT" dirty="0"/>
              <a:t>b</a:t>
            </a:r>
            <a:r>
              <a:rPr lang="it-IT" dirty="0" smtClean="0"/>
              <a:t>asterebbero gli eventi, ma gli eventi, a loro volta, sono fondati nelle loro condizioni di identità su sostanze e modi (</a:t>
            </a:r>
            <a:r>
              <a:rPr lang="it-IT" b="1" dirty="0" smtClean="0"/>
              <a:t>priorità ontologica di sostanze e modi</a:t>
            </a:r>
            <a:r>
              <a:rPr lang="it-IT" dirty="0" smtClean="0"/>
              <a:t>) + se i rapporti di causazione sono spiegabili soltanto ricorrendo a sostanze e modi, non c’è bisogno di introdurre eventi come </a:t>
            </a:r>
            <a:r>
              <a:rPr lang="it-IT" i="1" dirty="0" smtClean="0"/>
              <a:t>relata</a:t>
            </a:r>
            <a:r>
              <a:rPr lang="it-IT" dirty="0" smtClean="0"/>
              <a:t> causali</a:t>
            </a:r>
          </a:p>
        </p:txBody>
      </p:sp>
    </p:spTree>
    <p:extLst>
      <p:ext uri="{BB962C8B-B14F-4D97-AF65-F5344CB8AC3E}">
        <p14:creationId xmlns:p14="http://schemas.microsoft.com/office/powerpoint/2010/main" xmlns="" val="9326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Per saperne di più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dirty="0" smtClean="0"/>
              <a:t>Bishop, J. (1983). «Agent-</a:t>
            </a:r>
            <a:r>
              <a:rPr lang="it-IT" dirty="0" err="1" smtClean="0"/>
              <a:t>causation</a:t>
            </a:r>
            <a:r>
              <a:rPr lang="it-IT" dirty="0" smtClean="0"/>
              <a:t>». </a:t>
            </a:r>
            <a:r>
              <a:rPr lang="it-IT" i="1" dirty="0" err="1" smtClean="0"/>
              <a:t>Mind</a:t>
            </a:r>
            <a:r>
              <a:rPr lang="it-IT" dirty="0" smtClean="0"/>
              <a:t>, 92: 61-79</a:t>
            </a:r>
          </a:p>
          <a:p>
            <a:pPr marL="0" indent="0">
              <a:buNone/>
            </a:pPr>
            <a:r>
              <a:rPr lang="it-IT" dirty="0" err="1" smtClean="0"/>
              <a:t>Byerly</a:t>
            </a:r>
            <a:r>
              <a:rPr lang="it-IT" dirty="0" smtClean="0"/>
              <a:t>, H. (1979). «</a:t>
            </a:r>
            <a:r>
              <a:rPr lang="it-IT" dirty="0" err="1" smtClean="0"/>
              <a:t>Substantial</a:t>
            </a:r>
            <a:r>
              <a:rPr lang="it-IT" dirty="0" smtClean="0"/>
              <a:t> </a:t>
            </a:r>
            <a:r>
              <a:rPr lang="it-IT" dirty="0" err="1" smtClean="0"/>
              <a:t>Causes</a:t>
            </a:r>
            <a:r>
              <a:rPr lang="it-IT" dirty="0" smtClean="0"/>
              <a:t> and </a:t>
            </a:r>
            <a:r>
              <a:rPr lang="it-IT" dirty="0" err="1" smtClean="0"/>
              <a:t>Nomic</a:t>
            </a:r>
            <a:r>
              <a:rPr lang="it-IT" dirty="0" smtClean="0"/>
              <a:t> </a:t>
            </a:r>
            <a:r>
              <a:rPr lang="it-IT" dirty="0" err="1" smtClean="0"/>
              <a:t>Determination</a:t>
            </a:r>
            <a:r>
              <a:rPr lang="it-IT" dirty="0" smtClean="0"/>
              <a:t>». </a:t>
            </a:r>
            <a:r>
              <a:rPr lang="it-IT" i="1" dirty="0" err="1" smtClean="0"/>
              <a:t>Philosophy</a:t>
            </a:r>
            <a:r>
              <a:rPr lang="it-IT" i="1" dirty="0" smtClean="0"/>
              <a:t> of Science</a:t>
            </a:r>
            <a:r>
              <a:rPr lang="it-IT" dirty="0" smtClean="0"/>
              <a:t>, 46(1): 57-81</a:t>
            </a:r>
          </a:p>
          <a:p>
            <a:pPr marL="0" indent="0">
              <a:buNone/>
            </a:pPr>
            <a:r>
              <a:rPr lang="it-IT" dirty="0" err="1" smtClean="0"/>
              <a:t>Chisholm</a:t>
            </a:r>
            <a:r>
              <a:rPr lang="it-IT" dirty="0" smtClean="0"/>
              <a:t>, R. (1964). Human </a:t>
            </a:r>
            <a:r>
              <a:rPr lang="it-IT" dirty="0" err="1" smtClean="0"/>
              <a:t>Freedom</a:t>
            </a:r>
            <a:r>
              <a:rPr lang="it-IT" dirty="0" smtClean="0"/>
              <a:t> and the Self: The </a:t>
            </a:r>
            <a:r>
              <a:rPr lang="it-IT" dirty="0" err="1" smtClean="0"/>
              <a:t>Lindley</a:t>
            </a:r>
            <a:r>
              <a:rPr lang="it-IT" dirty="0" smtClean="0"/>
              <a:t> </a:t>
            </a:r>
            <a:r>
              <a:rPr lang="it-IT" dirty="0" err="1" smtClean="0"/>
              <a:t>Lecture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Clarke, R. (1996). «Agent </a:t>
            </a:r>
            <a:r>
              <a:rPr lang="it-IT" dirty="0" err="1" smtClean="0"/>
              <a:t>Causation</a:t>
            </a:r>
            <a:r>
              <a:rPr lang="it-IT" dirty="0" smtClean="0"/>
              <a:t> and </a:t>
            </a:r>
            <a:r>
              <a:rPr lang="it-IT" dirty="0" err="1" smtClean="0"/>
              <a:t>Event</a:t>
            </a:r>
            <a:r>
              <a:rPr lang="it-IT" dirty="0" smtClean="0"/>
              <a:t> </a:t>
            </a:r>
            <a:r>
              <a:rPr lang="it-IT" dirty="0" err="1" smtClean="0"/>
              <a:t>Causation</a:t>
            </a:r>
            <a:r>
              <a:rPr lang="it-IT" dirty="0" smtClean="0"/>
              <a:t> in the Production of Free Action». </a:t>
            </a:r>
            <a:r>
              <a:rPr lang="it-IT" i="1" dirty="0" err="1" smtClean="0"/>
              <a:t>Philosophical</a:t>
            </a:r>
            <a:r>
              <a:rPr lang="it-IT" i="1" dirty="0" smtClean="0"/>
              <a:t> </a:t>
            </a:r>
            <a:r>
              <a:rPr lang="it-IT" i="1" dirty="0" err="1" smtClean="0"/>
              <a:t>Topics</a:t>
            </a:r>
            <a:r>
              <a:rPr lang="it-IT" dirty="0" smtClean="0"/>
              <a:t>, 24(2): 19-48</a:t>
            </a:r>
          </a:p>
          <a:p>
            <a:pPr marL="0" indent="0">
              <a:buNone/>
            </a:pPr>
            <a:r>
              <a:rPr lang="it-IT" dirty="0" smtClean="0"/>
              <a:t>___ (2003). </a:t>
            </a:r>
            <a:r>
              <a:rPr lang="it-IT" i="1" dirty="0" err="1" smtClean="0"/>
              <a:t>Libertarian</a:t>
            </a:r>
            <a:r>
              <a:rPr lang="it-IT" i="1" dirty="0" smtClean="0"/>
              <a:t> Accounts of Free Will</a:t>
            </a:r>
            <a:r>
              <a:rPr lang="it-IT" dirty="0" smtClean="0"/>
              <a:t>. Oxford: OUP</a:t>
            </a:r>
          </a:p>
          <a:p>
            <a:pPr marL="0" indent="0">
              <a:buNone/>
            </a:pPr>
            <a:r>
              <a:rPr lang="it-IT" dirty="0" smtClean="0"/>
              <a:t>Lowe, E. J. (2002). </a:t>
            </a:r>
            <a:r>
              <a:rPr lang="it-IT" i="1" dirty="0" smtClean="0"/>
              <a:t>A </a:t>
            </a:r>
            <a:r>
              <a:rPr lang="it-IT" i="1" dirty="0" err="1" smtClean="0"/>
              <a:t>Survey</a:t>
            </a:r>
            <a:r>
              <a:rPr lang="it-IT" i="1" dirty="0" smtClean="0"/>
              <a:t> of </a:t>
            </a:r>
            <a:r>
              <a:rPr lang="it-IT" i="1" dirty="0" err="1" smtClean="0"/>
              <a:t>Metaphysics</a:t>
            </a:r>
            <a:r>
              <a:rPr lang="it-IT" dirty="0" smtClean="0"/>
              <a:t>. Oxford: OUP</a:t>
            </a:r>
          </a:p>
          <a:p>
            <a:pPr marL="0" indent="0">
              <a:buNone/>
            </a:pPr>
            <a:r>
              <a:rPr lang="it-IT" dirty="0" smtClean="0"/>
              <a:t>___ (2008). </a:t>
            </a:r>
            <a:r>
              <a:rPr lang="it-IT" i="1" dirty="0" smtClean="0"/>
              <a:t>Personal Agency. The </a:t>
            </a:r>
            <a:r>
              <a:rPr lang="it-IT" i="1" dirty="0" err="1" smtClean="0"/>
              <a:t>Metaphysics</a:t>
            </a:r>
            <a:r>
              <a:rPr lang="it-IT" i="1" dirty="0" smtClean="0"/>
              <a:t> of </a:t>
            </a:r>
            <a:r>
              <a:rPr lang="it-IT" i="1" dirty="0" err="1" smtClean="0"/>
              <a:t>Mind</a:t>
            </a:r>
            <a:r>
              <a:rPr lang="it-IT" i="1" dirty="0" smtClean="0"/>
              <a:t> and Action</a:t>
            </a:r>
            <a:r>
              <a:rPr lang="it-IT" dirty="0" smtClean="0"/>
              <a:t>. Oxford: OUP</a:t>
            </a:r>
          </a:p>
          <a:p>
            <a:pPr marL="0" indent="0">
              <a:buNone/>
            </a:pPr>
            <a:r>
              <a:rPr lang="it-IT" dirty="0" err="1" smtClean="0"/>
              <a:t>Markosian</a:t>
            </a:r>
            <a:r>
              <a:rPr lang="it-IT" dirty="0" smtClean="0"/>
              <a:t>, N. (1999). «A </a:t>
            </a:r>
            <a:r>
              <a:rPr lang="it-IT" dirty="0" err="1" smtClean="0"/>
              <a:t>Compatibilist</a:t>
            </a:r>
            <a:r>
              <a:rPr lang="it-IT" dirty="0" smtClean="0"/>
              <a:t> Version of the </a:t>
            </a:r>
            <a:r>
              <a:rPr lang="it-IT" dirty="0" err="1" smtClean="0"/>
              <a:t>Theory</a:t>
            </a:r>
            <a:r>
              <a:rPr lang="it-IT" dirty="0" smtClean="0"/>
              <a:t> of Agent </a:t>
            </a:r>
            <a:r>
              <a:rPr lang="it-IT" dirty="0" err="1" smtClean="0"/>
              <a:t>Causation</a:t>
            </a:r>
            <a:r>
              <a:rPr lang="it-IT" dirty="0" smtClean="0"/>
              <a:t>». </a:t>
            </a:r>
            <a:r>
              <a:rPr lang="it-IT" i="1" dirty="0" smtClean="0"/>
              <a:t>Pacific </a:t>
            </a:r>
            <a:r>
              <a:rPr lang="it-IT" i="1" dirty="0" err="1" smtClean="0"/>
              <a:t>Philosophical</a:t>
            </a:r>
            <a:r>
              <a:rPr lang="it-IT" i="1" dirty="0" smtClean="0"/>
              <a:t> </a:t>
            </a:r>
            <a:r>
              <a:rPr lang="it-IT" i="1" dirty="0" err="1" smtClean="0"/>
              <a:t>Quarterly</a:t>
            </a:r>
            <a:r>
              <a:rPr lang="it-IT" dirty="0" smtClean="0"/>
              <a:t>, 80(3): 257-277</a:t>
            </a:r>
          </a:p>
          <a:p>
            <a:pPr marL="0" indent="0">
              <a:buNone/>
            </a:pPr>
            <a:r>
              <a:rPr lang="it-IT" dirty="0" err="1" smtClean="0"/>
              <a:t>O’Connor</a:t>
            </a:r>
            <a:r>
              <a:rPr lang="it-IT" dirty="0" smtClean="0"/>
              <a:t>, T. (2000). </a:t>
            </a:r>
            <a:r>
              <a:rPr lang="it-IT" i="1" dirty="0" err="1" smtClean="0"/>
              <a:t>Persons</a:t>
            </a:r>
            <a:r>
              <a:rPr lang="it-IT" i="1" dirty="0" smtClean="0"/>
              <a:t> and </a:t>
            </a:r>
            <a:r>
              <a:rPr lang="it-IT" i="1" dirty="0" err="1" smtClean="0"/>
              <a:t>Causes</a:t>
            </a:r>
            <a:r>
              <a:rPr lang="it-IT" i="1" dirty="0" smtClean="0"/>
              <a:t>. The </a:t>
            </a:r>
            <a:r>
              <a:rPr lang="it-IT" i="1" dirty="0" err="1" smtClean="0"/>
              <a:t>Metaphysics</a:t>
            </a:r>
            <a:r>
              <a:rPr lang="it-IT" i="1" dirty="0" smtClean="0"/>
              <a:t> of Free Will</a:t>
            </a:r>
            <a:r>
              <a:rPr lang="it-IT" dirty="0" smtClean="0"/>
              <a:t>. Oxford: OUP</a:t>
            </a:r>
          </a:p>
          <a:p>
            <a:pPr marL="0" indent="0">
              <a:buNone/>
            </a:pPr>
            <a:r>
              <a:rPr lang="it-IT" dirty="0" smtClean="0"/>
              <a:t>Taylor, R. (1966). </a:t>
            </a:r>
            <a:r>
              <a:rPr lang="it-IT" i="1" dirty="0" smtClean="0"/>
              <a:t>Action and </a:t>
            </a:r>
            <a:r>
              <a:rPr lang="it-IT" i="1" dirty="0" err="1" smtClean="0"/>
              <a:t>Purpose</a:t>
            </a:r>
            <a:r>
              <a:rPr lang="it-IT" dirty="0" smtClean="0"/>
              <a:t>. </a:t>
            </a:r>
            <a:r>
              <a:rPr lang="it-IT" dirty="0" err="1" smtClean="0"/>
              <a:t>Prentice</a:t>
            </a:r>
            <a:r>
              <a:rPr lang="it-IT" dirty="0" smtClean="0"/>
              <a:t> Hall, NJ: </a:t>
            </a:r>
            <a:r>
              <a:rPr lang="it-IT" dirty="0" err="1" smtClean="0"/>
              <a:t>Englewood</a:t>
            </a:r>
            <a:r>
              <a:rPr lang="it-IT" dirty="0" smtClean="0"/>
              <a:t> </a:t>
            </a:r>
            <a:r>
              <a:rPr lang="it-IT" dirty="0" err="1" smtClean="0"/>
              <a:t>Cliffs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0331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2106</Words>
  <Application>Microsoft Office PowerPoint</Application>
  <PresentationFormat>Presentazione su schermo (4:3)</PresentationFormat>
  <Paragraphs>153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 Agent Causation</vt:lpstr>
      <vt:lpstr>I problemi dei relata causali (i)</vt:lpstr>
      <vt:lpstr>Il problema dei relata causali (ii)</vt:lpstr>
      <vt:lpstr>Agent (o Substance) Causation</vt:lpstr>
      <vt:lpstr>Agent Causation e libero arbitrio (i)</vt:lpstr>
      <vt:lpstr>Agent Causation e libero arbitrio (ii)</vt:lpstr>
      <vt:lpstr>Agent Causation e azione</vt:lpstr>
      <vt:lpstr>Agent Causation (tradizionale)</vt:lpstr>
      <vt:lpstr>Vantaggi di A.C. (i)</vt:lpstr>
      <vt:lpstr>Vantaggi di A.C. (ii)</vt:lpstr>
      <vt:lpstr>Vantaggi di A.C. (iii)</vt:lpstr>
      <vt:lpstr>Problemi di A.C. (i)</vt:lpstr>
      <vt:lpstr>Problemi di A.C. (ii)</vt:lpstr>
      <vt:lpstr>Problemi di A.C. (iii)</vt:lpstr>
      <vt:lpstr>Problemi di A.C. (iv)</vt:lpstr>
      <vt:lpstr>Problemi di A.C. (v)</vt:lpstr>
      <vt:lpstr>Problemi di A.C. (vi)</vt:lpstr>
      <vt:lpstr>New Agent Causation (sketch)</vt:lpstr>
      <vt:lpstr>A.C. Vindicated (i)</vt:lpstr>
      <vt:lpstr>A.C. Vindicated (ii)</vt:lpstr>
      <vt:lpstr>A.C. Vindicated (iii)</vt:lpstr>
      <vt:lpstr>Per saperne di più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 Causation</dc:title>
  <dc:creator>MPP</dc:creator>
  <cp:lastModifiedBy>Francesco Orilia</cp:lastModifiedBy>
  <cp:revision>29</cp:revision>
  <dcterms:created xsi:type="dcterms:W3CDTF">2013-11-25T13:38:33Z</dcterms:created>
  <dcterms:modified xsi:type="dcterms:W3CDTF">2013-12-11T16:27:55Z</dcterms:modified>
</cp:coreProperties>
</file>