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52" d="100"/>
          <a:sy n="52" d="100"/>
        </p:scale>
        <p:origin x="-119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1C10F-75C8-4FF4-B038-D50E48F06DCC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AC775-2D84-42E0-9727-C02BE542A52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AC775-2D84-42E0-9727-C02BE542A520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80FB8-D7DE-4650-AF04-E55545C3BDE4}" type="datetimeFigureOut">
              <a:rPr lang="it-IT" smtClean="0"/>
              <a:pPr/>
              <a:t>06/11/2013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BD88A-9C94-46DC-A02F-90B07D60336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Concezione Singolarista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smtClean="0"/>
              <a:t>Curt</a:t>
            </a:r>
            <a:r>
              <a:rPr lang="it-IT" b="1" dirty="0" smtClean="0"/>
              <a:t> John </a:t>
            </a:r>
            <a:r>
              <a:rPr lang="it-IT" b="1" dirty="0" err="1" smtClean="0"/>
              <a:t>Ducasse</a:t>
            </a:r>
            <a:r>
              <a:rPr lang="it-IT" b="1" dirty="0" smtClean="0"/>
              <a:t> </a:t>
            </a:r>
          </a:p>
          <a:p>
            <a:r>
              <a:rPr lang="it-IT" b="1" dirty="0" smtClean="0"/>
              <a:t>Sulla natura della relazione causale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15370" cy="1143008"/>
          </a:xfrm>
        </p:spPr>
        <p:txBody>
          <a:bodyPr>
            <a:noAutofit/>
          </a:bodyPr>
          <a:lstStyle/>
          <a:p>
            <a:r>
              <a:rPr lang="it-IT" sz="3600" dirty="0" smtClean="0"/>
              <a:t>OSSERVAZIONI PRELIMINARI 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14488"/>
            <a:ext cx="8043890" cy="4411675"/>
          </a:xfrm>
        </p:spPr>
        <p:txBody>
          <a:bodyPr/>
          <a:lstStyle/>
          <a:p>
            <a:pPr algn="just"/>
            <a:r>
              <a:rPr lang="it-IT" sz="3600" dirty="0"/>
              <a:t>Prima di definire il termine Causa, prestiamo attenzione a due importanti questioni</a:t>
            </a:r>
            <a:r>
              <a:rPr lang="it-IT" sz="3600" dirty="0" smtClean="0"/>
              <a:t>:</a:t>
            </a:r>
          </a:p>
          <a:p>
            <a:pPr algn="just"/>
            <a:r>
              <a:rPr lang="it-IT" sz="3600" b="1" dirty="0" smtClean="0"/>
              <a:t>1° questione:</a:t>
            </a:r>
            <a:r>
              <a:rPr lang="it-IT" sz="3600" dirty="0" smtClean="0"/>
              <a:t>  Nulla può essere chiamato causa o effetto ad eccezione di un </a:t>
            </a:r>
            <a:r>
              <a:rPr lang="it-IT" sz="3600" b="1" dirty="0" smtClean="0"/>
              <a:t>Evento.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Definizione di evento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b="1" dirty="0" smtClean="0"/>
              <a:t>A) </a:t>
            </a:r>
            <a:r>
              <a:rPr lang="it-IT" dirty="0" smtClean="0"/>
              <a:t>Per Evento intendo </a:t>
            </a:r>
            <a:r>
              <a:rPr lang="it-IT" b="1" dirty="0" smtClean="0"/>
              <a:t>Cambiamento </a:t>
            </a:r>
            <a:r>
              <a:rPr lang="it-IT" dirty="0" smtClean="0"/>
              <a:t>o Assenza di Cambiamento in un oggetto.</a:t>
            </a:r>
          </a:p>
          <a:p>
            <a:pPr algn="just"/>
            <a:r>
              <a:rPr lang="it-IT" b="1" dirty="0" smtClean="0"/>
              <a:t>B)</a:t>
            </a:r>
            <a:r>
              <a:rPr lang="it-IT" dirty="0" smtClean="0"/>
              <a:t> Per contro gli oggetti stessi non possono essere chiamati cause o effetti, ma solo agenti o pazienti, componenti o composti, parti o interi.</a:t>
            </a:r>
          </a:p>
          <a:p>
            <a:pPr algn="just"/>
            <a:r>
              <a:rPr lang="it-IT" b="1" dirty="0" smtClean="0"/>
              <a:t>C) </a:t>
            </a:r>
            <a:r>
              <a:rPr lang="it-IT" dirty="0" smtClean="0"/>
              <a:t>Queste relazioni, anche se strettamente connesse alla relazione causale, sono distinte da quella e qui non sono prese in esame.</a:t>
            </a:r>
          </a:p>
          <a:p>
            <a:pPr algn="just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2° questione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Quando si usa il termine «</a:t>
            </a:r>
            <a:r>
              <a:rPr lang="it-IT" i="1" dirty="0" smtClean="0"/>
              <a:t>connessione causale</a:t>
            </a:r>
            <a:r>
              <a:rPr lang="it-IT" dirty="0" smtClean="0"/>
              <a:t>», si potrebbe avere in mente </a:t>
            </a:r>
            <a:r>
              <a:rPr lang="it-IT" b="1" dirty="0" smtClean="0"/>
              <a:t>quattro </a:t>
            </a:r>
            <a:r>
              <a:rPr lang="it-IT" dirty="0" smtClean="0"/>
              <a:t>diverse relazioni oggettive:</a:t>
            </a:r>
          </a:p>
          <a:p>
            <a:r>
              <a:rPr lang="it-IT" b="1" dirty="0" smtClean="0"/>
              <a:t>Sufficiente per,</a:t>
            </a:r>
            <a:r>
              <a:rPr lang="it-IT" dirty="0" smtClean="0"/>
              <a:t> Necessario per, Necessitato da e, Dipendente da. </a:t>
            </a:r>
          </a:p>
          <a:p>
            <a:r>
              <a:rPr lang="it-IT" dirty="0" smtClean="0"/>
              <a:t>A queste quattro relazioni corrispondono i quattro termini:</a:t>
            </a:r>
          </a:p>
          <a:p>
            <a:r>
              <a:rPr lang="it-IT" b="1" dirty="0" smtClean="0"/>
              <a:t>Causa, </a:t>
            </a:r>
            <a:r>
              <a:rPr lang="it-IT" dirty="0" smtClean="0"/>
              <a:t>Condizione, effetto e risultante.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357166"/>
            <a:ext cx="8401080" cy="628654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/>
              <a:t>Più esplicitamente :</a:t>
            </a:r>
          </a:p>
          <a:p>
            <a:pPr algn="just"/>
            <a:r>
              <a:rPr lang="it-IT" b="1" dirty="0" smtClean="0"/>
              <a:t>A</a:t>
            </a:r>
            <a:r>
              <a:rPr lang="it-IT" dirty="0" smtClean="0"/>
              <a:t>)- Se si ritiene che un evento sia stato </a:t>
            </a:r>
            <a:r>
              <a:rPr lang="it-IT" b="1" i="1" dirty="0" smtClean="0"/>
              <a:t>sufficiente per </a:t>
            </a:r>
            <a:r>
              <a:rPr lang="it-IT" dirty="0" smtClean="0"/>
              <a:t>il verificarsi di un altro evento, si dice che è stato la sua </a:t>
            </a:r>
            <a:r>
              <a:rPr lang="it-IT" b="1" i="1" dirty="0" smtClean="0"/>
              <a:t>causa.</a:t>
            </a:r>
          </a:p>
          <a:p>
            <a:pPr algn="just"/>
            <a:r>
              <a:rPr lang="it-IT" b="1" dirty="0" smtClean="0"/>
              <a:t>B)</a:t>
            </a:r>
            <a:r>
              <a:rPr lang="it-IT" dirty="0" smtClean="0"/>
              <a:t>- Se si ritiene che sia stato </a:t>
            </a:r>
            <a:r>
              <a:rPr lang="it-IT" i="1" dirty="0" smtClean="0"/>
              <a:t>necessario</a:t>
            </a:r>
            <a:r>
              <a:rPr lang="it-IT" dirty="0" smtClean="0"/>
              <a:t> </a:t>
            </a:r>
            <a:r>
              <a:rPr lang="it-IT" i="1" dirty="0" smtClean="0"/>
              <a:t>per</a:t>
            </a:r>
            <a:r>
              <a:rPr lang="it-IT" dirty="0" smtClean="0"/>
              <a:t> il verificarsi di un altro evento, si dice che è stato una sua </a:t>
            </a:r>
            <a:r>
              <a:rPr lang="it-IT" i="1" dirty="0" smtClean="0"/>
              <a:t>condizione.</a:t>
            </a:r>
          </a:p>
          <a:p>
            <a:pPr algn="just"/>
            <a:r>
              <a:rPr lang="it-IT" b="1" dirty="0" smtClean="0"/>
              <a:t>C)</a:t>
            </a:r>
            <a:r>
              <a:rPr lang="it-IT" i="1" dirty="0" smtClean="0"/>
              <a:t>- </a:t>
            </a:r>
            <a:r>
              <a:rPr lang="it-IT" dirty="0" smtClean="0"/>
              <a:t>Se si ritiene che sia stato </a:t>
            </a:r>
            <a:r>
              <a:rPr lang="it-IT" i="1" dirty="0" smtClean="0"/>
              <a:t>necessitato dal</a:t>
            </a:r>
            <a:r>
              <a:rPr lang="it-IT" dirty="0" smtClean="0"/>
              <a:t> verificarsi di un altro evento, si dice che è stato un suo </a:t>
            </a:r>
            <a:r>
              <a:rPr lang="it-IT" i="1" dirty="0" smtClean="0"/>
              <a:t>effetto.</a:t>
            </a:r>
          </a:p>
          <a:p>
            <a:pPr algn="just"/>
            <a:r>
              <a:rPr lang="it-IT" b="1" dirty="0" smtClean="0"/>
              <a:t>D)</a:t>
            </a:r>
            <a:r>
              <a:rPr lang="it-IT" dirty="0" smtClean="0"/>
              <a:t>- Se si ritiene che sia </a:t>
            </a:r>
            <a:r>
              <a:rPr lang="it-IT" i="1" dirty="0" smtClean="0"/>
              <a:t>dipeso </a:t>
            </a:r>
            <a:r>
              <a:rPr lang="it-IT" i="1" dirty="0" smtClean="0"/>
              <a:t>dal </a:t>
            </a:r>
            <a:r>
              <a:rPr lang="it-IT" dirty="0" smtClean="0"/>
              <a:t>verificarsi di un altro evento, si dice che è stato una sua </a:t>
            </a:r>
            <a:r>
              <a:rPr lang="it-IT" i="1" dirty="0" smtClean="0"/>
              <a:t>risultante.</a:t>
            </a:r>
          </a:p>
          <a:p>
            <a:pPr algn="just"/>
            <a:r>
              <a:rPr lang="it-IT" dirty="0" smtClean="0"/>
              <a:t>Qui discuteremo soltanto il punto </a:t>
            </a:r>
            <a:r>
              <a:rPr lang="it-IT" b="1" dirty="0" smtClean="0"/>
              <a:t>A)</a:t>
            </a:r>
            <a:r>
              <a:rPr lang="it-IT" dirty="0" smtClean="0"/>
              <a:t>, cioè la </a:t>
            </a:r>
            <a:r>
              <a:rPr lang="it-IT" b="1" i="1" dirty="0" smtClean="0"/>
              <a:t>causa</a:t>
            </a:r>
            <a:r>
              <a:rPr lang="it-IT" b="1" dirty="0" smtClean="0"/>
              <a:t>,</a:t>
            </a:r>
            <a:r>
              <a:rPr lang="it-IT" dirty="0" smtClean="0"/>
              <a:t> e ci limiteremo a considerare qui casi in cui gli eventi in esame sono </a:t>
            </a:r>
            <a:r>
              <a:rPr lang="it-IT" b="1" i="1" dirty="0" smtClean="0"/>
              <a:t>cambiamenti</a:t>
            </a:r>
            <a:r>
              <a:rPr lang="it-IT" dirty="0" smtClean="0"/>
              <a:t>  (no le assenze di cambiamento</a:t>
            </a:r>
            <a:r>
              <a:rPr lang="it-IT" sz="2600" dirty="0" smtClean="0"/>
              <a:t>)</a:t>
            </a:r>
            <a:endParaRPr lang="it-IT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65403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definizione di Causa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928670"/>
            <a:ext cx="8258204" cy="5197493"/>
          </a:xfrm>
        </p:spPr>
        <p:txBody>
          <a:bodyPr/>
          <a:lstStyle/>
          <a:p>
            <a:pPr algn="just">
              <a:buNone/>
            </a:pPr>
            <a:r>
              <a:rPr lang="it-IT" dirty="0" smtClean="0"/>
              <a:t>    Se il verificarsi di un particolare cambiamento è stato </a:t>
            </a:r>
            <a:r>
              <a:rPr lang="it-IT" b="1" dirty="0" smtClean="0"/>
              <a:t>sufficiente</a:t>
            </a:r>
            <a:r>
              <a:rPr lang="it-IT" dirty="0" smtClean="0"/>
              <a:t> per il verificarsi di un altro, si dice che il primo ha </a:t>
            </a:r>
            <a:r>
              <a:rPr lang="it-IT" b="1" dirty="0" smtClean="0"/>
              <a:t>causato </a:t>
            </a:r>
            <a:r>
              <a:rPr lang="it-IT" dirty="0" smtClean="0"/>
              <a:t>il secondo.</a:t>
            </a:r>
          </a:p>
          <a:p>
            <a:pPr algn="just">
              <a:buNone/>
            </a:pPr>
            <a:r>
              <a:rPr lang="it-IT" dirty="0" smtClean="0"/>
              <a:t>    Definiamo questa sufficienza con una situazione ipotetica: </a:t>
            </a:r>
          </a:p>
          <a:p>
            <a:pPr algn="just">
              <a:buNone/>
            </a:pPr>
            <a:r>
              <a:rPr lang="it-IT" dirty="0" smtClean="0"/>
              <a:t>	dati due cambiamenti </a:t>
            </a:r>
            <a:r>
              <a:rPr lang="it-IT" b="1" i="1" dirty="0" smtClean="0"/>
              <a:t>C</a:t>
            </a:r>
            <a:r>
              <a:rPr lang="it-IT" dirty="0" smtClean="0"/>
              <a:t> e </a:t>
            </a:r>
            <a:r>
              <a:rPr lang="it-IT" b="1" i="1" dirty="0" smtClean="0"/>
              <a:t>K </a:t>
            </a:r>
            <a:r>
              <a:rPr lang="it-IT" dirty="0" smtClean="0"/>
              <a:t>(che possono riguardare lo stesso oggetto o due oggetti differenti) si dice che il cambiamento </a:t>
            </a:r>
            <a:r>
              <a:rPr lang="it-IT" b="1" i="1" dirty="0" smtClean="0"/>
              <a:t>C</a:t>
            </a:r>
            <a:r>
              <a:rPr lang="it-IT" dirty="0" smtClean="0"/>
              <a:t> è stato </a:t>
            </a:r>
            <a:r>
              <a:rPr lang="it-IT" b="1" dirty="0" smtClean="0"/>
              <a:t>sufficiente per</a:t>
            </a:r>
            <a:r>
              <a:rPr lang="it-IT" dirty="0" smtClean="0"/>
              <a:t>, cioè ha </a:t>
            </a:r>
            <a:r>
              <a:rPr lang="it-IT" b="1" dirty="0" smtClean="0"/>
              <a:t>causato</a:t>
            </a:r>
            <a:r>
              <a:rPr lang="it-IT" dirty="0" smtClean="0"/>
              <a:t>, il cambiamento </a:t>
            </a:r>
            <a:r>
              <a:rPr lang="it-IT" b="1" i="1" dirty="0" smtClean="0"/>
              <a:t>K </a:t>
            </a:r>
            <a:r>
              <a:rPr lang="it-IT" dirty="0" err="1" smtClean="0"/>
              <a:t>sse</a:t>
            </a:r>
            <a:r>
              <a:rPr lang="it-IT" dirty="0" smtClean="0"/>
              <a:t>:</a:t>
            </a:r>
          </a:p>
          <a:p>
            <a:pPr algn="just">
              <a:buNone/>
            </a:pPr>
            <a:endParaRPr lang="it-IT" dirty="0" smtClean="0"/>
          </a:p>
          <a:p>
            <a:pPr algn="just"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1)- Il </a:t>
            </a:r>
            <a:r>
              <a:rPr lang="it-IT" b="1" i="1" dirty="0" smtClean="0"/>
              <a:t>cambiamento </a:t>
            </a:r>
            <a:r>
              <a:rPr lang="it-IT" b="1" dirty="0" smtClean="0"/>
              <a:t>C</a:t>
            </a:r>
            <a:r>
              <a:rPr lang="it-IT" dirty="0" smtClean="0"/>
              <a:t> ha avuto luogo durante un tempo e attraverso uno spazio che </a:t>
            </a:r>
            <a:r>
              <a:rPr lang="it-IT" b="1" i="1" dirty="0" smtClean="0"/>
              <a:t>terminano </a:t>
            </a:r>
            <a:r>
              <a:rPr lang="it-IT" dirty="0" smtClean="0"/>
              <a:t>all’istante </a:t>
            </a:r>
            <a:r>
              <a:rPr lang="it-IT" b="1" dirty="0" smtClean="0"/>
              <a:t>I</a:t>
            </a:r>
            <a:r>
              <a:rPr lang="it-IT" dirty="0" smtClean="0"/>
              <a:t> alla superficie </a:t>
            </a:r>
            <a:r>
              <a:rPr lang="it-IT" b="1" dirty="0" smtClean="0"/>
              <a:t>S.</a:t>
            </a:r>
          </a:p>
          <a:p>
            <a:pPr algn="just"/>
            <a:r>
              <a:rPr lang="it-IT" dirty="0" smtClean="0"/>
              <a:t>2) – Il </a:t>
            </a:r>
            <a:r>
              <a:rPr lang="it-IT" b="1" i="1" dirty="0" smtClean="0"/>
              <a:t>cambiamento </a:t>
            </a:r>
            <a:r>
              <a:rPr lang="it-IT" b="1" dirty="0" smtClean="0"/>
              <a:t>K </a:t>
            </a:r>
            <a:r>
              <a:rPr lang="it-IT" dirty="0" smtClean="0"/>
              <a:t>ha avuto luogo durante un tempo e attraverso uno spazio che </a:t>
            </a:r>
            <a:r>
              <a:rPr lang="it-IT" b="1" dirty="0" smtClean="0"/>
              <a:t>iniziano </a:t>
            </a:r>
            <a:r>
              <a:rPr lang="it-IT" dirty="0" smtClean="0"/>
              <a:t>all’istante </a:t>
            </a:r>
            <a:r>
              <a:rPr lang="it-IT" b="1" dirty="0" smtClean="0"/>
              <a:t>I </a:t>
            </a:r>
            <a:r>
              <a:rPr lang="it-IT" dirty="0" smtClean="0"/>
              <a:t>alla superficie </a:t>
            </a:r>
            <a:r>
              <a:rPr lang="it-IT" b="1" dirty="0" smtClean="0"/>
              <a:t>S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3) – Durante il tempo e attraverso lo spazio di </a:t>
            </a:r>
            <a:r>
              <a:rPr lang="it-IT" b="1" dirty="0" smtClean="0"/>
              <a:t>C</a:t>
            </a:r>
            <a:r>
              <a:rPr lang="it-IT" dirty="0" smtClean="0"/>
              <a:t> non si è verificato nessun cambiamento oltre </a:t>
            </a:r>
            <a:r>
              <a:rPr lang="it-IT" b="1" dirty="0" smtClean="0"/>
              <a:t>C</a:t>
            </a:r>
            <a:r>
              <a:rPr lang="it-IT" dirty="0" smtClean="0"/>
              <a:t>, e durante il tempo e attraverso lo spazio </a:t>
            </a:r>
            <a:r>
              <a:rPr lang="it-IT" b="1" dirty="0" smtClean="0"/>
              <a:t>K</a:t>
            </a:r>
            <a:r>
              <a:rPr lang="it-IT" dirty="0" smtClean="0"/>
              <a:t> nessun cambiamento oltre a </a:t>
            </a:r>
            <a:r>
              <a:rPr lang="it-IT" b="1" dirty="0" smtClean="0"/>
              <a:t>K.</a:t>
            </a:r>
          </a:p>
          <a:p>
            <a:pPr algn="just"/>
            <a:r>
              <a:rPr lang="it-IT" dirty="0" smtClean="0"/>
              <a:t>Possiamo dire che</a:t>
            </a:r>
            <a:r>
              <a:rPr lang="it-IT" i="1" dirty="0" smtClean="0"/>
              <a:t>: </a:t>
            </a:r>
            <a:r>
              <a:rPr lang="it-IT" b="1" i="1" dirty="0" smtClean="0"/>
              <a:t>La causa </a:t>
            </a:r>
            <a:r>
              <a:rPr lang="it-IT" i="1" dirty="0" smtClean="0"/>
              <a:t>del particolare cambiamento </a:t>
            </a:r>
            <a:r>
              <a:rPr lang="it-IT" b="1" i="1" dirty="0" smtClean="0"/>
              <a:t>K è stata </a:t>
            </a:r>
            <a:r>
              <a:rPr lang="it-IT" i="1" dirty="0" smtClean="0"/>
              <a:t>quell’unico particolare </a:t>
            </a:r>
            <a:r>
              <a:rPr lang="it-IT" b="1" i="1" dirty="0" smtClean="0"/>
              <a:t>cambiamento C </a:t>
            </a:r>
            <a:r>
              <a:rPr lang="it-IT" i="1" dirty="0" smtClean="0"/>
              <a:t>che si è verificato immediatamente </a:t>
            </a:r>
            <a:r>
              <a:rPr lang="it-IT" b="1" i="1" dirty="0" smtClean="0"/>
              <a:t>prima</a:t>
            </a:r>
            <a:r>
              <a:rPr lang="it-IT" i="1" dirty="0" smtClean="0"/>
              <a:t> e nelle immediate </a:t>
            </a:r>
            <a:r>
              <a:rPr lang="it-IT" b="1" i="1" dirty="0" smtClean="0"/>
              <a:t>vicinanze </a:t>
            </a:r>
            <a:r>
              <a:rPr lang="it-IT" i="1" dirty="0" smtClean="0"/>
              <a:t>di </a:t>
            </a:r>
            <a:r>
              <a:rPr lang="it-IT" b="1" i="1" dirty="0" smtClean="0"/>
              <a:t>K</a:t>
            </a:r>
            <a:r>
              <a:rPr lang="it-IT" i="1" dirty="0" smtClean="0"/>
              <a:t>.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654032"/>
          </a:xfrm>
        </p:spPr>
        <p:txBody>
          <a:bodyPr>
            <a:normAutofit fontScale="90000"/>
          </a:bodyPr>
          <a:lstStyle/>
          <a:p>
            <a:r>
              <a:rPr lang="it-IT" sz="4000" dirty="0" smtClean="0"/>
              <a:t>CONSEGUENZE</a:t>
            </a:r>
            <a:r>
              <a:rPr lang="it-IT" dirty="0" smtClean="0"/>
              <a:t> DELLA DEFINIZIONE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928670"/>
            <a:ext cx="8329642" cy="5197493"/>
          </a:xfrm>
        </p:spPr>
        <p:txBody>
          <a:bodyPr/>
          <a:lstStyle/>
          <a:p>
            <a:pPr algn="just"/>
            <a:r>
              <a:rPr lang="it-IT" b="1" dirty="0" smtClean="0"/>
              <a:t>1° Osservazione</a:t>
            </a:r>
            <a:r>
              <a:rPr lang="it-IT" dirty="0" smtClean="0"/>
              <a:t>: La relazione di causa non interessa soltanto due termini, ma </a:t>
            </a:r>
            <a:r>
              <a:rPr lang="it-IT" b="1" dirty="0" smtClean="0"/>
              <a:t>tre</a:t>
            </a:r>
            <a:r>
              <a:rPr lang="it-IT" dirty="0" smtClean="0"/>
              <a:t>.</a:t>
            </a:r>
          </a:p>
          <a:p>
            <a:pPr algn="just"/>
            <a:r>
              <a:rPr lang="it-IT" b="1" dirty="0" smtClean="0"/>
              <a:t>1) -</a:t>
            </a:r>
            <a:r>
              <a:rPr lang="it-IT" dirty="0" smtClean="0"/>
              <a:t> L’ambiente o vicinanze dell’oggetto.</a:t>
            </a:r>
          </a:p>
          <a:p>
            <a:pPr algn="just"/>
            <a:r>
              <a:rPr lang="it-IT" b="1" dirty="0" smtClean="0"/>
              <a:t>2)</a:t>
            </a:r>
            <a:r>
              <a:rPr lang="it-IT" dirty="0" smtClean="0"/>
              <a:t> -Un cambiamento in quell’ambiente.</a:t>
            </a:r>
          </a:p>
          <a:p>
            <a:pPr algn="just"/>
            <a:r>
              <a:rPr lang="it-IT" b="1" dirty="0" smtClean="0"/>
              <a:t>3)</a:t>
            </a:r>
            <a:r>
              <a:rPr lang="it-IT" dirty="0" smtClean="0"/>
              <a:t> - Il conseguente cambiamento nell’oggetto.</a:t>
            </a:r>
          </a:p>
          <a:p>
            <a:pPr algn="just"/>
            <a:endParaRPr lang="it-IT" dirty="0" smtClean="0"/>
          </a:p>
          <a:p>
            <a:pPr algn="just"/>
            <a:r>
              <a:rPr lang="it-IT" b="1" dirty="0" smtClean="0"/>
              <a:t>2° Osservazione</a:t>
            </a:r>
            <a:r>
              <a:rPr lang="it-IT" dirty="0" smtClean="0"/>
              <a:t>: riguarda la contiguità spaziale e temporale tra causa ed effetto.</a:t>
            </a:r>
          </a:p>
          <a:p>
            <a:pPr algn="just"/>
            <a:r>
              <a:rPr lang="it-IT" dirty="0" smtClean="0"/>
              <a:t>I termini </a:t>
            </a:r>
            <a:r>
              <a:rPr lang="it-IT" b="1" i="1" dirty="0" smtClean="0"/>
              <a:t>un tempo </a:t>
            </a:r>
            <a:r>
              <a:rPr lang="it-IT" dirty="0" smtClean="0"/>
              <a:t>e </a:t>
            </a:r>
            <a:r>
              <a:rPr lang="it-IT" b="1" i="1" dirty="0" smtClean="0"/>
              <a:t>un luogo </a:t>
            </a:r>
            <a:r>
              <a:rPr lang="it-IT" dirty="0" smtClean="0"/>
              <a:t>sono ambigui.</a:t>
            </a:r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59118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b="1" dirty="0" smtClean="0"/>
              <a:t>A)</a:t>
            </a:r>
            <a:r>
              <a:rPr lang="it-IT" dirty="0" smtClean="0"/>
              <a:t>– Distinguere </a:t>
            </a:r>
            <a:r>
              <a:rPr lang="it-IT" i="1" dirty="0" smtClean="0"/>
              <a:t>un tempo</a:t>
            </a:r>
            <a:r>
              <a:rPr lang="it-IT" dirty="0" smtClean="0"/>
              <a:t> nel senso di un istante, cioè un </a:t>
            </a:r>
            <a:r>
              <a:rPr lang="it-IT" b="1" i="1" dirty="0" smtClean="0"/>
              <a:t>taglio</a:t>
            </a:r>
            <a:r>
              <a:rPr lang="it-IT" dirty="0" smtClean="0"/>
              <a:t> della serie temporale.</a:t>
            </a:r>
          </a:p>
          <a:p>
            <a:pPr algn="just"/>
            <a:r>
              <a:rPr lang="it-IT" b="1" dirty="0" smtClean="0"/>
              <a:t>B)</a:t>
            </a:r>
            <a:r>
              <a:rPr lang="it-IT" dirty="0" smtClean="0"/>
              <a:t>– Distinguere </a:t>
            </a:r>
            <a:r>
              <a:rPr lang="it-IT" i="1" dirty="0" smtClean="0"/>
              <a:t>un tempo </a:t>
            </a:r>
            <a:r>
              <a:rPr lang="it-IT" dirty="0" smtClean="0"/>
              <a:t>nel senso di un </a:t>
            </a:r>
            <a:r>
              <a:rPr lang="it-IT" b="1" i="1" dirty="0" smtClean="0"/>
              <a:t>segmento</a:t>
            </a:r>
            <a:r>
              <a:rPr lang="it-IT" b="1" dirty="0" smtClean="0"/>
              <a:t> </a:t>
            </a:r>
            <a:r>
              <a:rPr lang="it-IT" dirty="0" smtClean="0"/>
              <a:t>della serie temporale delimitato da </a:t>
            </a:r>
            <a:r>
              <a:rPr lang="it-IT" i="1" dirty="0" smtClean="0"/>
              <a:t>due tagli.</a:t>
            </a:r>
          </a:p>
          <a:p>
            <a:pPr algn="just"/>
            <a:r>
              <a:rPr lang="it-IT" b="1" dirty="0" smtClean="0"/>
              <a:t>C)</a:t>
            </a:r>
            <a:r>
              <a:rPr lang="it-IT" dirty="0" smtClean="0"/>
              <a:t>– Nell’ordinamento </a:t>
            </a:r>
            <a:r>
              <a:rPr lang="it-IT" i="1" dirty="0" smtClean="0"/>
              <a:t>spaziale</a:t>
            </a:r>
            <a:r>
              <a:rPr lang="it-IT" dirty="0" smtClean="0"/>
              <a:t> distinguere i suoi </a:t>
            </a:r>
            <a:r>
              <a:rPr lang="it-IT" i="1" dirty="0" smtClean="0"/>
              <a:t>tagli,</a:t>
            </a:r>
            <a:r>
              <a:rPr lang="it-IT" dirty="0" smtClean="0"/>
              <a:t> (punti, linee o superfici, a seconda che si consideri uno spazio o una, due o tre dimensioni), dalle parti di spazio delimitate da </a:t>
            </a:r>
            <a:r>
              <a:rPr lang="it-IT" i="1" dirty="0" smtClean="0"/>
              <a:t>tagli</a:t>
            </a:r>
            <a:r>
              <a:rPr lang="it-IT" dirty="0" smtClean="0"/>
              <a:t>.</a:t>
            </a:r>
          </a:p>
          <a:p>
            <a:pPr algn="just"/>
            <a:r>
              <a:rPr lang="it-IT" b="1" dirty="0" smtClean="0"/>
              <a:t>D)</a:t>
            </a:r>
            <a:r>
              <a:rPr lang="it-IT" dirty="0" smtClean="0"/>
              <a:t>– Un </a:t>
            </a:r>
            <a:r>
              <a:rPr lang="it-IT" i="1" dirty="0" smtClean="0"/>
              <a:t>evento</a:t>
            </a:r>
            <a:r>
              <a:rPr lang="it-IT" dirty="0" smtClean="0"/>
              <a:t> (cambiamento come un non cambiamento) non avviene mai a un </a:t>
            </a:r>
            <a:r>
              <a:rPr lang="it-IT" i="1" dirty="0" smtClean="0"/>
              <a:t>taglio</a:t>
            </a:r>
            <a:r>
              <a:rPr lang="it-IT" dirty="0" smtClean="0"/>
              <a:t> </a:t>
            </a:r>
            <a:r>
              <a:rPr lang="it-IT" i="1" dirty="0" smtClean="0"/>
              <a:t>di</a:t>
            </a:r>
            <a:r>
              <a:rPr lang="it-IT" dirty="0" smtClean="0"/>
              <a:t> tempo ma </a:t>
            </a:r>
            <a:r>
              <a:rPr lang="it-IT" i="1" dirty="0" smtClean="0"/>
              <a:t>durante un segmento di tempo</a:t>
            </a:r>
            <a:r>
              <a:rPr lang="it-IT" dirty="0" smtClean="0"/>
              <a:t>, né </a:t>
            </a:r>
            <a:r>
              <a:rPr lang="it-IT" i="1" dirty="0" smtClean="0"/>
              <a:t>in</a:t>
            </a:r>
            <a:r>
              <a:rPr lang="it-IT" dirty="0" smtClean="0"/>
              <a:t> un punto ma </a:t>
            </a:r>
            <a:r>
              <a:rPr lang="it-IT" i="1" dirty="0" smtClean="0"/>
              <a:t>attraverso uno spazio </a:t>
            </a:r>
            <a:r>
              <a:rPr lang="it-IT" dirty="0" smtClean="0"/>
              <a:t>tra dei tagli.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500042"/>
            <a:ext cx="8401080" cy="61436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Il cambiamento è un processo che si estende nel tempo come nello spazio, ed è divisibile.</a:t>
            </a:r>
          </a:p>
          <a:p>
            <a:pPr algn="just"/>
            <a:r>
              <a:rPr lang="it-IT" dirty="0" smtClean="0"/>
              <a:t>È divisibile in segmenti e questi a loro volta sono estesi nel tempo e nello spazio, sono dunque divisibili ad </a:t>
            </a:r>
            <a:r>
              <a:rPr lang="it-IT" b="1" i="1" dirty="0" err="1" smtClean="0"/>
              <a:t>infinitum</a:t>
            </a:r>
            <a:r>
              <a:rPr lang="it-IT" b="1" i="1" dirty="0" smtClean="0"/>
              <a:t>.</a:t>
            </a:r>
          </a:p>
          <a:p>
            <a:pPr algn="just"/>
            <a:r>
              <a:rPr lang="it-IT" dirty="0" smtClean="0"/>
              <a:t>Un </a:t>
            </a:r>
            <a:r>
              <a:rPr lang="it-IT" i="1" dirty="0" smtClean="0"/>
              <a:t>taglio</a:t>
            </a:r>
            <a:r>
              <a:rPr lang="it-IT" dirty="0" smtClean="0"/>
              <a:t> segna sia la fine del processo di </a:t>
            </a:r>
            <a:r>
              <a:rPr lang="it-IT" b="1" dirty="0" smtClean="0"/>
              <a:t>causa</a:t>
            </a:r>
            <a:r>
              <a:rPr lang="it-IT" dirty="0" smtClean="0"/>
              <a:t> sia </a:t>
            </a:r>
            <a:r>
              <a:rPr lang="it-IT" dirty="0" smtClean="0"/>
              <a:t>l'inizio del </a:t>
            </a:r>
            <a:r>
              <a:rPr lang="it-IT" dirty="0" smtClean="0"/>
              <a:t>processo di </a:t>
            </a:r>
            <a:r>
              <a:rPr lang="it-IT" b="1" dirty="0" smtClean="0"/>
              <a:t>effetto,</a:t>
            </a:r>
            <a:r>
              <a:rPr lang="it-IT" dirty="0" smtClean="0"/>
              <a:t> ma esso non ha dimensione  spazio-temporale.</a:t>
            </a:r>
          </a:p>
          <a:p>
            <a:pPr algn="just"/>
            <a:r>
              <a:rPr lang="it-IT" dirty="0" smtClean="0"/>
              <a:t>Tra la causa e l’effetto non si insinua un altro </a:t>
            </a:r>
            <a:r>
              <a:rPr lang="it-IT" i="1" dirty="0" smtClean="0"/>
              <a:t>evento.</a:t>
            </a:r>
          </a:p>
          <a:p>
            <a:pPr algn="just"/>
            <a:r>
              <a:rPr lang="it-IT" dirty="0" smtClean="0"/>
              <a:t>la prima parte della causa </a:t>
            </a:r>
            <a:r>
              <a:rPr lang="it-IT" b="1" i="1" dirty="0" smtClean="0"/>
              <a:t>non è necessaria</a:t>
            </a:r>
            <a:r>
              <a:rPr lang="it-IT" dirty="0" smtClean="0"/>
              <a:t> all’effetto e la causa è stata </a:t>
            </a:r>
            <a:r>
              <a:rPr lang="it-IT" b="1" dirty="0" smtClean="0"/>
              <a:t>sufficiente per</a:t>
            </a:r>
            <a:r>
              <a:rPr lang="it-IT" dirty="0" smtClean="0"/>
              <a:t> l’effetto, e </a:t>
            </a:r>
            <a:r>
              <a:rPr lang="it-IT" i="1" dirty="0" smtClean="0"/>
              <a:t>non</a:t>
            </a:r>
            <a:r>
              <a:rPr lang="it-IT" dirty="0" smtClean="0"/>
              <a:t> </a:t>
            </a:r>
            <a:r>
              <a:rPr lang="it-IT" i="1" dirty="0" smtClean="0"/>
              <a:t>sufficiente e necessario</a:t>
            </a:r>
            <a:r>
              <a:rPr lang="it-IT" dirty="0" smtClean="0"/>
              <a:t>.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50085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b="1" dirty="0" smtClean="0"/>
              <a:t>3° Osservazione</a:t>
            </a:r>
            <a:r>
              <a:rPr lang="it-IT" dirty="0" smtClean="0"/>
              <a:t>: Definisce la causa di un evento particolare (nella singola occorrenza) e non comporta che si sia già verificato o si verificherà (non è detto che si riverifichi).</a:t>
            </a:r>
          </a:p>
          <a:p>
            <a:pPr algn="just"/>
            <a:r>
              <a:rPr lang="it-IT" dirty="0" smtClean="0"/>
              <a:t> </a:t>
            </a:r>
            <a:r>
              <a:rPr lang="it-IT" b="1" dirty="0" smtClean="0"/>
              <a:t>La ricorrenza è irrilevante</a:t>
            </a:r>
            <a:r>
              <a:rPr lang="it-IT" dirty="0" smtClean="0"/>
              <a:t> ai fini del significato di causa, e, se ha a che fare con la causalità, è solo se si considera una legge che risulta da una generalizzazione di fatti causali individuali.</a:t>
            </a:r>
          </a:p>
          <a:p>
            <a:pPr algn="just"/>
            <a:r>
              <a:rPr lang="it-IT" dirty="0" smtClean="0"/>
              <a:t>È una legge generale perché riguarda una classe di fatti che si somigliano, ma </a:t>
            </a:r>
            <a:r>
              <a:rPr lang="it-IT" b="1" dirty="0" smtClean="0"/>
              <a:t>è causale</a:t>
            </a:r>
            <a:r>
              <a:rPr lang="it-IT" dirty="0" smtClean="0"/>
              <a:t> perché ciascuno di questi fatti è già un fatto </a:t>
            </a:r>
            <a:r>
              <a:rPr lang="it-IT" b="1" dirty="0" smtClean="0"/>
              <a:t>causale per conto suo, ( </a:t>
            </a:r>
            <a:r>
              <a:rPr lang="it-IT" dirty="0" smtClean="0"/>
              <a:t>no per la sua </a:t>
            </a:r>
            <a:r>
              <a:rPr lang="it-IT" dirty="0" err="1" smtClean="0"/>
              <a:t>co-appartenenza</a:t>
            </a:r>
            <a:r>
              <a:rPr lang="it-IT" dirty="0" smtClean="0"/>
              <a:t> ad altri gruppi).</a:t>
            </a:r>
          </a:p>
          <a:p>
            <a:pPr algn="just"/>
            <a:r>
              <a:rPr lang="it-IT" dirty="0" smtClean="0"/>
              <a:t>La relazione causale è essenzialmente una relazione tra eventi </a:t>
            </a:r>
            <a:r>
              <a:rPr lang="it-IT" b="1" dirty="0" smtClean="0"/>
              <a:t>individuali </a:t>
            </a:r>
            <a:r>
              <a:rPr lang="it-IT" dirty="0" smtClean="0"/>
              <a:t>concreti.</a:t>
            </a:r>
          </a:p>
          <a:p>
            <a:pPr algn="just"/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b="1" dirty="0" smtClean="0"/>
              <a:t>La </a:t>
            </a:r>
            <a:r>
              <a:rPr lang="it-IT" sz="3200" b="1" dirty="0" smtClean="0"/>
              <a:t>regolarità/ricorrenza </a:t>
            </a:r>
            <a:r>
              <a:rPr lang="it-IT" sz="3200" b="1" dirty="0" smtClean="0"/>
              <a:t>non costituisce il significato della relazione causa effetto.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285860"/>
            <a:ext cx="8258204" cy="4840303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Una connessione causale spiega la regolarità della successione, ma non è costituita da questa regolarità. </a:t>
            </a:r>
          </a:p>
          <a:p>
            <a:pPr algn="just"/>
            <a:r>
              <a:rPr lang="it-IT" dirty="0" smtClean="0"/>
              <a:t>Hume, quando definisce la causa in termini di regolarità di successione, dice che quella definizione  è «</a:t>
            </a:r>
            <a:r>
              <a:rPr lang="it-IT" i="1" dirty="0" smtClean="0"/>
              <a:t>tratta da circostanze estranee alla causa […] da qualche cosa di estraneo o di esterno ad essa</a:t>
            </a:r>
            <a:r>
              <a:rPr lang="it-IT" dirty="0" smtClean="0"/>
              <a:t>» </a:t>
            </a:r>
          </a:p>
          <a:p>
            <a:pPr algn="just"/>
            <a:r>
              <a:rPr lang="it-IT" dirty="0" smtClean="0"/>
              <a:t>Per evitare di dire che il giorno è la causa della notte e la notte causa del giorno.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214290"/>
            <a:ext cx="8329642" cy="5911873"/>
          </a:xfrm>
        </p:spPr>
        <p:txBody>
          <a:bodyPr>
            <a:normAutofit fontScale="92500"/>
          </a:bodyPr>
          <a:lstStyle/>
          <a:p>
            <a:r>
              <a:rPr lang="it-IT" dirty="0" err="1" smtClean="0"/>
              <a:t>Mill</a:t>
            </a:r>
            <a:r>
              <a:rPr lang="it-IT" dirty="0" smtClean="0"/>
              <a:t> aggiunse l’ «</a:t>
            </a:r>
            <a:r>
              <a:rPr lang="it-IT" dirty="0" err="1" smtClean="0"/>
              <a:t>incondizionatezza</a:t>
            </a:r>
            <a:r>
              <a:rPr lang="it-IT" dirty="0" smtClean="0"/>
              <a:t>»  all’«invariabilità» della sequenza, cioè l’effetto deve ricorrere ogni volta che ricorre la causa. (</a:t>
            </a:r>
            <a:r>
              <a:rPr lang="it-IT" b="1" dirty="0" smtClean="0"/>
              <a:t>necessitato dalla causa</a:t>
            </a:r>
            <a:r>
              <a:rPr lang="it-IT" dirty="0" smtClean="0"/>
              <a:t>).</a:t>
            </a:r>
          </a:p>
          <a:p>
            <a:r>
              <a:rPr lang="it-IT" dirty="0" smtClean="0"/>
              <a:t>Ma la «</a:t>
            </a:r>
            <a:r>
              <a:rPr lang="it-IT" dirty="0" err="1" smtClean="0"/>
              <a:t>necessitazione</a:t>
            </a:r>
            <a:r>
              <a:rPr lang="it-IT" dirty="0" smtClean="0"/>
              <a:t>» , secondo </a:t>
            </a:r>
            <a:r>
              <a:rPr lang="it-IT" dirty="0" err="1" smtClean="0"/>
              <a:t>Mill</a:t>
            </a:r>
            <a:r>
              <a:rPr lang="it-IT" dirty="0" smtClean="0"/>
              <a:t>, non viene rivelata dalla regolarità che si osserva in sequenza, essa deve essere convalidata dal «</a:t>
            </a:r>
            <a:r>
              <a:rPr lang="it-IT" i="1" dirty="0" smtClean="0"/>
              <a:t>metodo della differenza</a:t>
            </a:r>
            <a:r>
              <a:rPr lang="it-IT" dirty="0" smtClean="0"/>
              <a:t>» cioè dall’osservazione analitica di un </a:t>
            </a:r>
            <a:r>
              <a:rPr lang="it-IT" b="1" dirty="0" smtClean="0"/>
              <a:t>caso individuale. </a:t>
            </a:r>
          </a:p>
          <a:p>
            <a:r>
              <a:rPr lang="it-IT" dirty="0" err="1" smtClean="0"/>
              <a:t>Mill</a:t>
            </a:r>
            <a:r>
              <a:rPr lang="it-IT" dirty="0" smtClean="0"/>
              <a:t> non ha mai visto che questo equivale a </a:t>
            </a:r>
            <a:r>
              <a:rPr lang="it-IT" b="1" i="1" dirty="0" smtClean="0"/>
              <a:t>definire </a:t>
            </a:r>
            <a:r>
              <a:rPr lang="it-IT" dirty="0" smtClean="0"/>
              <a:t>la causalità nei termini di </a:t>
            </a:r>
            <a:r>
              <a:rPr lang="it-IT" b="1" dirty="0" smtClean="0"/>
              <a:t>una singola </a:t>
            </a:r>
            <a:r>
              <a:rPr lang="it-IT" dirty="0" smtClean="0"/>
              <a:t>differenza in un </a:t>
            </a:r>
            <a:r>
              <a:rPr lang="it-IT" b="1" dirty="0" smtClean="0"/>
              <a:t>unico esperimento.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86742" cy="50006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4° osservazione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071546"/>
            <a:ext cx="8258204" cy="5054617"/>
          </a:xfrm>
        </p:spPr>
        <p:txBody>
          <a:bodyPr>
            <a:normAutofit/>
          </a:bodyPr>
          <a:lstStyle/>
          <a:p>
            <a:pPr algn="just"/>
            <a:r>
              <a:rPr lang="it-IT" dirty="0" smtClean="0"/>
              <a:t>se una persona vede un mattone colpire una finestra e la finestra infrangersi, ritiene che l’impatto del mattone sia stata la causa della rottura della finestra.</a:t>
            </a:r>
          </a:p>
          <a:p>
            <a:pPr algn="just"/>
            <a:r>
              <a:rPr lang="it-IT" dirty="0" smtClean="0"/>
              <a:t> </a:t>
            </a:r>
            <a:r>
              <a:rPr lang="it-IT" i="1" dirty="0" smtClean="0"/>
              <a:t>perché</a:t>
            </a:r>
            <a:r>
              <a:rPr lang="it-IT" dirty="0" smtClean="0"/>
              <a:t> crede che quell’impatto sia l’</a:t>
            </a:r>
            <a:r>
              <a:rPr lang="it-IT" b="1" dirty="0" smtClean="0"/>
              <a:t>unico </a:t>
            </a:r>
            <a:r>
              <a:rPr lang="it-IT" dirty="0" smtClean="0"/>
              <a:t>cambiamento che in quel momento si è verificato nelle immediate vicinanze.</a:t>
            </a:r>
          </a:p>
          <a:p>
            <a:pPr algn="just"/>
            <a:r>
              <a:rPr lang="it-IT" b="1" dirty="0" smtClean="0"/>
              <a:t>Cioè un evento particolare ha causato un altro evento particolare.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1120</Words>
  <Application>Microsoft Office PowerPoint</Application>
  <PresentationFormat>Presentazione su schermo (4:3)</PresentationFormat>
  <Paragraphs>79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La Concezione Singolarista</vt:lpstr>
      <vt:lpstr>OSSERVAZIONI PRELIMINARI </vt:lpstr>
      <vt:lpstr>Definizione di evento</vt:lpstr>
      <vt:lpstr>2° questione</vt:lpstr>
      <vt:lpstr>Diapositiva 5</vt:lpstr>
      <vt:lpstr>La definizione di Causa</vt:lpstr>
      <vt:lpstr>Diapositiva 7</vt:lpstr>
      <vt:lpstr>CONSEGUENZE DELLA DEFINIZIONE</vt:lpstr>
      <vt:lpstr>Diapositiva 9</vt:lpstr>
      <vt:lpstr>Diapositiva 10</vt:lpstr>
      <vt:lpstr>Diapositiva 11</vt:lpstr>
      <vt:lpstr>La regolarità/ricorrenza non costituisce il significato della relazione causa effetto.</vt:lpstr>
      <vt:lpstr>Diapositiva 13</vt:lpstr>
      <vt:lpstr>4° osservazione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Concezione Singolarista</dc:title>
  <dc:creator>..</dc:creator>
  <cp:lastModifiedBy>Francesco Orilia</cp:lastModifiedBy>
  <cp:revision>85</cp:revision>
  <dcterms:created xsi:type="dcterms:W3CDTF">2013-10-30T18:37:58Z</dcterms:created>
  <dcterms:modified xsi:type="dcterms:W3CDTF">2013-11-06T10:35:02Z</dcterms:modified>
</cp:coreProperties>
</file>