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B5580-8B97-4FEF-9818-0398CC80583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0D8AA-1E63-4A25-A7CC-57EEF31BE30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D8AA-1E63-4A25-A7CC-57EEF31BE30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CAF58-C42F-49AF-99D5-015F24DE6DFD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FA0FA-75CF-43E9-870B-30E185DC92A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Ontologia</a:t>
            </a:r>
            <a:br>
              <a:rPr lang="it-IT" dirty="0" smtClean="0"/>
            </a:br>
            <a:r>
              <a:rPr lang="it-IT" dirty="0" smtClean="0"/>
              <a:t>AA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F. Orilia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Lez</a:t>
            </a:r>
            <a:r>
              <a:rPr lang="it-IT" dirty="0" smtClean="0"/>
              <a:t>. 16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Discussione dell'approccio </a:t>
            </a:r>
            <a:r>
              <a:rPr lang="it-IT" dirty="0" err="1" smtClean="0"/>
              <a:t>controfattualista</a:t>
            </a:r>
            <a:r>
              <a:rPr lang="it-IT" dirty="0" smtClean="0"/>
              <a:t> di </a:t>
            </a:r>
            <a:r>
              <a:rPr lang="it-IT" dirty="0" err="1" smtClean="0"/>
              <a:t>lewis</a:t>
            </a:r>
            <a:r>
              <a:rPr lang="it-IT" dirty="0" smtClean="0"/>
              <a:t> condotta da Antonio De </a:t>
            </a:r>
            <a:r>
              <a:rPr lang="it-IT" smtClean="0"/>
              <a:t>Grandis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Controfattuali</a:t>
            </a:r>
            <a:r>
              <a:rPr lang="it-IT" dirty="0" smtClean="0"/>
              <a:t> e mondi possibili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 terms of this similarity relation, the truth condition for the counterfactual “If </a:t>
            </a:r>
            <a:r>
              <a:rPr lang="en-US" i="1" dirty="0" smtClean="0"/>
              <a:t>A</a:t>
            </a:r>
            <a:r>
              <a:rPr lang="en-US" dirty="0" smtClean="0"/>
              <a:t> were (or had been) the case, </a:t>
            </a:r>
            <a:r>
              <a:rPr lang="en-US" i="1" dirty="0" smtClean="0"/>
              <a:t>C</a:t>
            </a:r>
            <a:r>
              <a:rPr lang="en-US" dirty="0" smtClean="0"/>
              <a:t> would be (or have been) the case”, is stated as follows:</a:t>
            </a:r>
          </a:p>
          <a:p>
            <a:r>
              <a:rPr lang="en-US" b="1" dirty="0" smtClean="0"/>
              <a:t>“If </a:t>
            </a:r>
            <a:r>
              <a:rPr lang="en-US" b="1" i="1" dirty="0" smtClean="0"/>
              <a:t>A</a:t>
            </a:r>
            <a:r>
              <a:rPr lang="en-US" b="1" dirty="0" smtClean="0"/>
              <a:t> were the case, </a:t>
            </a:r>
            <a:r>
              <a:rPr lang="en-US" b="1" i="1" dirty="0" smtClean="0"/>
              <a:t>C</a:t>
            </a:r>
            <a:r>
              <a:rPr lang="en-US" b="1" dirty="0" smtClean="0"/>
              <a:t> would be the case” is </a:t>
            </a:r>
            <a:r>
              <a:rPr lang="en-US" b="1" i="1" dirty="0" smtClean="0"/>
              <a:t>true</a:t>
            </a:r>
            <a:r>
              <a:rPr lang="en-US" b="1" dirty="0" smtClean="0"/>
              <a:t> in the actual world if and only if (</a:t>
            </a:r>
            <a:r>
              <a:rPr lang="en-US" b="1" dirty="0" err="1" smtClean="0"/>
              <a:t>i</a:t>
            </a:r>
            <a:r>
              <a:rPr lang="en-US" b="1" dirty="0" smtClean="0"/>
              <a:t>) there are no possible </a:t>
            </a:r>
            <a:r>
              <a:rPr lang="en-US" b="1" i="1" dirty="0" smtClean="0"/>
              <a:t>A</a:t>
            </a:r>
            <a:r>
              <a:rPr lang="en-US" b="1" dirty="0" smtClean="0"/>
              <a:t>-worlds; or (ii) some </a:t>
            </a:r>
            <a:r>
              <a:rPr lang="en-US" b="1" i="1" dirty="0" smtClean="0"/>
              <a:t>A</a:t>
            </a:r>
            <a:r>
              <a:rPr lang="en-US" b="1" dirty="0" smtClean="0"/>
              <a:t>-world where </a:t>
            </a:r>
            <a:r>
              <a:rPr lang="en-US" b="1" i="1" dirty="0" smtClean="0"/>
              <a:t>C</a:t>
            </a:r>
            <a:r>
              <a:rPr lang="en-US" b="1" dirty="0" smtClean="0"/>
              <a:t> holds is closer to the actual world than is any </a:t>
            </a:r>
            <a:r>
              <a:rPr lang="en-US" b="1" i="1" dirty="0" smtClean="0"/>
              <a:t>A</a:t>
            </a:r>
            <a:r>
              <a:rPr lang="en-US" b="1" dirty="0" smtClean="0"/>
              <a:t>-world where </a:t>
            </a:r>
            <a:r>
              <a:rPr lang="en-US" b="1" i="1" dirty="0" smtClean="0"/>
              <a:t>C</a:t>
            </a:r>
            <a:r>
              <a:rPr lang="en-US" b="1" dirty="0" smtClean="0"/>
              <a:t> does not hold.</a:t>
            </a:r>
          </a:p>
          <a:p>
            <a:r>
              <a:rPr lang="en-US" dirty="0" smtClean="0"/>
              <a:t>We shall ignore the first case in which the counterfactual is vacuously true. The fundamental idea of this analysis is that the counterfactual “If </a:t>
            </a:r>
            <a:r>
              <a:rPr lang="en-US" i="1" dirty="0" smtClean="0"/>
              <a:t>A</a:t>
            </a:r>
            <a:r>
              <a:rPr lang="en-US" dirty="0" smtClean="0"/>
              <a:t> were the case, </a:t>
            </a:r>
            <a:r>
              <a:rPr lang="en-US" i="1" dirty="0" smtClean="0"/>
              <a:t>C</a:t>
            </a:r>
            <a:r>
              <a:rPr lang="en-US" dirty="0" smtClean="0"/>
              <a:t> would be the case” is true just in case it takes less of a departure from actuality to make the antecedent true along with the consequent than to make the antecedent true without the consequent.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dipendenza causale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truth condition for causal dependence becomes:</a:t>
            </a:r>
          </a:p>
          <a:p>
            <a:r>
              <a:rPr lang="en-US" b="1" dirty="0" smtClean="0"/>
              <a:t>Where </a:t>
            </a:r>
            <a:r>
              <a:rPr lang="en-US" b="1" i="1" dirty="0" smtClean="0"/>
              <a:t>c</a:t>
            </a:r>
            <a:r>
              <a:rPr lang="en-US" b="1" dirty="0" smtClean="0"/>
              <a:t> and </a:t>
            </a:r>
            <a:r>
              <a:rPr lang="en-US" b="1" i="1" dirty="0" smtClean="0"/>
              <a:t>e</a:t>
            </a:r>
            <a:r>
              <a:rPr lang="en-US" b="1" dirty="0" smtClean="0"/>
              <a:t> are two distinct </a:t>
            </a:r>
            <a:r>
              <a:rPr lang="en-US" b="1" i="1" dirty="0" smtClean="0"/>
              <a:t>actual</a:t>
            </a:r>
            <a:r>
              <a:rPr lang="en-US" b="1" dirty="0" smtClean="0"/>
              <a:t> events, </a:t>
            </a:r>
            <a:r>
              <a:rPr lang="en-US" b="1" i="1" dirty="0" smtClean="0"/>
              <a:t>e</a:t>
            </a:r>
            <a:r>
              <a:rPr lang="en-US" b="1" dirty="0" smtClean="0"/>
              <a:t> </a:t>
            </a:r>
            <a:r>
              <a:rPr lang="en-US" b="1" i="1" dirty="0" smtClean="0"/>
              <a:t>causally depends</a:t>
            </a:r>
            <a:r>
              <a:rPr lang="en-US" b="1" dirty="0" smtClean="0"/>
              <a:t> on </a:t>
            </a:r>
            <a:r>
              <a:rPr lang="en-US" b="1" i="1" dirty="0" smtClean="0"/>
              <a:t>c</a:t>
            </a:r>
            <a:r>
              <a:rPr lang="en-US" b="1" dirty="0" smtClean="0"/>
              <a:t> if and only if, if </a:t>
            </a:r>
            <a:r>
              <a:rPr lang="en-US" b="1" i="1" dirty="0" err="1" smtClean="0"/>
              <a:t>c</a:t>
            </a:r>
            <a:r>
              <a:rPr lang="en-US" b="1" dirty="0" err="1" smtClean="0"/>
              <a:t>were</a:t>
            </a:r>
            <a:r>
              <a:rPr lang="en-US" b="1" dirty="0" smtClean="0"/>
              <a:t> not to occur </a:t>
            </a:r>
            <a:r>
              <a:rPr lang="en-US" b="1" i="1" dirty="0" smtClean="0"/>
              <a:t>e</a:t>
            </a:r>
            <a:r>
              <a:rPr lang="en-US" b="1" dirty="0" smtClean="0"/>
              <a:t> would not occur.</a:t>
            </a:r>
          </a:p>
          <a:p>
            <a:r>
              <a:rPr lang="en-US" dirty="0" smtClean="0"/>
              <a:t>The right hand side of this condition is, of course, Hume's second definition of causation.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causazione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dipendenza</a:t>
            </a:r>
            <a:r>
              <a:rPr lang="en-US" dirty="0" smtClean="0"/>
              <a:t> </a:t>
            </a:r>
            <a:r>
              <a:rPr lang="en-US" dirty="0" err="1" smtClean="0"/>
              <a:t>causale</a:t>
            </a:r>
            <a:r>
              <a:rPr lang="en-US" dirty="0" smtClean="0"/>
              <a:t> non è </a:t>
            </a:r>
            <a:r>
              <a:rPr lang="en-US" dirty="0" err="1" smtClean="0"/>
              <a:t>transitiva</a:t>
            </a:r>
            <a:r>
              <a:rPr lang="en-US" dirty="0" smtClean="0"/>
              <a:t>, ma lo è la </a:t>
            </a:r>
            <a:r>
              <a:rPr lang="en-US" dirty="0" err="1" smtClean="0"/>
              <a:t>causazione</a:t>
            </a:r>
            <a:endParaRPr lang="en-US" dirty="0" smtClean="0"/>
          </a:p>
          <a:p>
            <a:r>
              <a:rPr lang="en-US" dirty="0" smtClean="0"/>
              <a:t>He defines a </a:t>
            </a:r>
            <a:r>
              <a:rPr lang="en-US" i="1" dirty="0" smtClean="0"/>
              <a:t>causal chain</a:t>
            </a:r>
            <a:r>
              <a:rPr lang="en-US" dirty="0" smtClean="0"/>
              <a:t> as a finite sequence of actual events </a:t>
            </a:r>
            <a:r>
              <a:rPr lang="en-US" i="1" dirty="0" smtClean="0"/>
              <a:t>c</a:t>
            </a:r>
            <a:r>
              <a:rPr lang="en-US" dirty="0" smtClean="0"/>
              <a:t>, </a:t>
            </a:r>
            <a:r>
              <a:rPr lang="en-US" i="1" dirty="0" smtClean="0"/>
              <a:t>d</a:t>
            </a:r>
            <a:r>
              <a:rPr lang="en-US" dirty="0" smtClean="0"/>
              <a:t>, </a:t>
            </a:r>
            <a:r>
              <a:rPr lang="en-US" i="1" dirty="0" smtClean="0"/>
              <a:t>e</a:t>
            </a:r>
            <a:r>
              <a:rPr lang="en-US" dirty="0" smtClean="0"/>
              <a:t>,… where </a:t>
            </a:r>
            <a:r>
              <a:rPr lang="en-US" i="1" dirty="0" smtClean="0"/>
              <a:t>d</a:t>
            </a:r>
            <a:r>
              <a:rPr lang="en-US" dirty="0" smtClean="0"/>
              <a:t> causally depends on </a:t>
            </a:r>
            <a:r>
              <a:rPr lang="en-US" i="1" dirty="0" smtClean="0"/>
              <a:t>c</a:t>
            </a:r>
            <a:r>
              <a:rPr lang="en-US" dirty="0" smtClean="0"/>
              <a:t>, </a:t>
            </a:r>
            <a:r>
              <a:rPr lang="en-US" i="1" dirty="0" smtClean="0"/>
              <a:t>e</a:t>
            </a:r>
            <a:r>
              <a:rPr lang="en-US" dirty="0" smtClean="0"/>
              <a:t> on </a:t>
            </a:r>
            <a:r>
              <a:rPr lang="en-US" i="1" dirty="0" smtClean="0"/>
              <a:t>d</a:t>
            </a:r>
            <a:r>
              <a:rPr lang="en-US" dirty="0" smtClean="0"/>
              <a:t>, and so on throughout the sequence. Then causation is finally defined in these terms:</a:t>
            </a:r>
          </a:p>
          <a:p>
            <a:r>
              <a:rPr lang="en-US" b="1" i="1" dirty="0" smtClean="0"/>
              <a:t>c</a:t>
            </a:r>
            <a:r>
              <a:rPr lang="en-US" b="1" dirty="0" smtClean="0"/>
              <a:t> is </a:t>
            </a:r>
            <a:r>
              <a:rPr lang="en-US" b="1" i="1" dirty="0" smtClean="0"/>
              <a:t>a cause</a:t>
            </a:r>
            <a:r>
              <a:rPr lang="en-US" b="1" dirty="0" smtClean="0"/>
              <a:t> of </a:t>
            </a:r>
            <a:r>
              <a:rPr lang="en-US" b="1" i="1" dirty="0" smtClean="0"/>
              <a:t>e</a:t>
            </a:r>
            <a:r>
              <a:rPr lang="en-US" b="1" dirty="0" smtClean="0"/>
              <a:t> if and only if there exists a causal chain leading from </a:t>
            </a:r>
            <a:r>
              <a:rPr lang="en-US" b="1" i="1" dirty="0" smtClean="0"/>
              <a:t>c</a:t>
            </a:r>
            <a:r>
              <a:rPr lang="en-US" b="1" dirty="0" smtClean="0"/>
              <a:t> to </a:t>
            </a:r>
            <a:r>
              <a:rPr lang="en-US" b="1" i="1" dirty="0" smtClean="0"/>
              <a:t>e</a:t>
            </a:r>
            <a:r>
              <a:rPr lang="en-US" b="1" dirty="0" smtClean="0"/>
              <a:t>.</a:t>
            </a:r>
            <a:endParaRPr lang="it-IT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Esempio del barometro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Se la pressione è p1, il barometro segna r1</a:t>
            </a:r>
          </a:p>
          <a:p>
            <a:r>
              <a:rPr lang="it-IT" dirty="0" smtClean="0"/>
              <a:t>se la pressione è p2, il barometro segna r2</a:t>
            </a:r>
          </a:p>
          <a:p>
            <a:r>
              <a:rPr lang="it-IT" dirty="0" smtClean="0"/>
              <a:t>Intuitivamente, c'è una dipendenza causale del barometro dalla pressione, ma non viceversa</a:t>
            </a:r>
          </a:p>
          <a:p>
            <a:r>
              <a:rPr lang="it-IT" dirty="0" smtClean="0"/>
              <a:t>Come ne rende conto Lewis?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Di fatto abbiamo pressione p1 e barometro r1</a:t>
            </a:r>
          </a:p>
          <a:p>
            <a:r>
              <a:rPr lang="it-IT" dirty="0" smtClean="0"/>
              <a:t>Immaginiamo mondi dove il barometro segna r5. Tra questi è più vicino al nostro mondo un mondo dove la pressione è p5 e quindi sono alterate le leggi di natura o un mondo dove è i il barometro funziona male?</a:t>
            </a:r>
          </a:p>
          <a:p>
            <a:r>
              <a:rPr lang="it-IT" dirty="0" smtClean="0"/>
              <a:t>Preferiamo la seconda scelta e quindi:</a:t>
            </a:r>
          </a:p>
          <a:p>
            <a:r>
              <a:rPr lang="it-IT" dirty="0" smtClean="0"/>
              <a:t>FALSO che la pressione dipende </a:t>
            </a:r>
            <a:r>
              <a:rPr lang="it-IT" dirty="0" err="1" smtClean="0"/>
              <a:t>controfattualmente</a:t>
            </a:r>
            <a:r>
              <a:rPr lang="it-IT" dirty="0" smtClean="0"/>
              <a:t> (e dunque causalmente) </a:t>
            </a:r>
            <a:r>
              <a:rPr lang="it-IT" smtClean="0"/>
              <a:t>dal barometro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183</Words>
  <Application>Microsoft Office PowerPoint</Application>
  <PresentationFormat>Presentazione su schermo (4:3)</PresentationFormat>
  <Paragraphs>32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Ontologia AA 13-14</vt:lpstr>
      <vt:lpstr>Lez. 16 </vt:lpstr>
      <vt:lpstr>Controfattuali e mondi possibili</vt:lpstr>
      <vt:lpstr>dipendenza causale</vt:lpstr>
      <vt:lpstr>causazione</vt:lpstr>
      <vt:lpstr>Esempio del barometro</vt:lpstr>
      <vt:lpstr>Diapositiva 7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Ontologia AA 13-14</dc:title>
  <dc:creator>Francesco Orilia</dc:creator>
  <cp:lastModifiedBy>Francesco Orilia</cp:lastModifiedBy>
  <cp:revision>6</cp:revision>
  <dcterms:created xsi:type="dcterms:W3CDTF">2013-11-07T16:30:01Z</dcterms:created>
  <dcterms:modified xsi:type="dcterms:W3CDTF">2013-11-10T18:41:55Z</dcterms:modified>
</cp:coreProperties>
</file>