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7" r:id="rId3"/>
    <p:sldId id="258" r:id="rId4"/>
    <p:sldId id="259" r:id="rId5"/>
    <p:sldId id="260" r:id="rId6"/>
    <p:sldId id="262" r:id="rId7"/>
    <p:sldId id="261"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1" d="100"/>
          <a:sy n="51" d="100"/>
        </p:scale>
        <p:origin x="-1219" y="-72"/>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DE45759-B4A2-4DF0-980C-270CB636AFBC}" type="datetimeFigureOut">
              <a:rPr lang="it-IT" smtClean="0"/>
              <a:pPr/>
              <a:t>16/11/2013</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99A6210-7AE2-4BB1-88BB-D58F083C523B}"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499A6210-7AE2-4BB1-88BB-D58F083C523B}" type="slidenum">
              <a:rPr lang="it-IT" smtClean="0"/>
              <a:pPr/>
              <a:t>1</a:t>
            </a:fld>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499A6210-7AE2-4BB1-88BB-D58F083C523B}" type="slidenum">
              <a:rPr lang="it-IT" smtClean="0"/>
              <a:pPr/>
              <a:t>2</a:t>
            </a:fld>
            <a:endParaRPr 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499A6210-7AE2-4BB1-88BB-D58F083C523B}" type="slidenum">
              <a:rPr lang="it-IT" smtClean="0"/>
              <a:pPr/>
              <a:t>3</a:t>
            </a:fld>
            <a:endParaRPr lang="it-IT"/>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499A6210-7AE2-4BB1-88BB-D58F083C523B}" type="slidenum">
              <a:rPr lang="it-IT" smtClean="0"/>
              <a:pPr/>
              <a:t>4</a:t>
            </a:fld>
            <a:endParaRPr lang="it-IT"/>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499A6210-7AE2-4BB1-88BB-D58F083C523B}" type="slidenum">
              <a:rPr lang="it-IT" smtClean="0"/>
              <a:pPr/>
              <a:t>5</a:t>
            </a:fld>
            <a:endParaRPr lang="it-IT"/>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499A6210-7AE2-4BB1-88BB-D58F083C523B}" type="slidenum">
              <a:rPr lang="it-IT" smtClean="0"/>
              <a:pPr/>
              <a:t>6</a:t>
            </a:fld>
            <a:endParaRPr lang="it-IT"/>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499A6210-7AE2-4BB1-88BB-D58F083C523B}" type="slidenum">
              <a:rPr lang="it-IT" smtClean="0"/>
              <a:pPr/>
              <a:t>7</a:t>
            </a:fld>
            <a:endParaRPr lang="it-IT"/>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499A6210-7AE2-4BB1-88BB-D58F083C523B}" type="slidenum">
              <a:rPr lang="it-IT" smtClean="0"/>
              <a:pPr/>
              <a:t>8</a:t>
            </a:fld>
            <a:endParaRPr lang="it-IT"/>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499A6210-7AE2-4BB1-88BB-D58F083C523B}" type="slidenum">
              <a:rPr lang="it-IT" smtClean="0"/>
              <a:pPr/>
              <a:t>9</a:t>
            </a:fld>
            <a:endParaRPr lang="it-IT"/>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499A6210-7AE2-4BB1-88BB-D58F083C523B}" type="slidenum">
              <a:rPr lang="it-IT" smtClean="0"/>
              <a:pPr/>
              <a:t>10</a:t>
            </a:fld>
            <a:endParaRPr lang="it-IT"/>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499A6210-7AE2-4BB1-88BB-D58F083C523B}" type="slidenum">
              <a:rPr lang="it-IT" smtClean="0"/>
              <a:pPr/>
              <a:t>11</a:t>
            </a:fld>
            <a:endParaRPr lang="it-IT"/>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499A6210-7AE2-4BB1-88BB-D58F083C523B}" type="slidenum">
              <a:rPr lang="it-IT" smtClean="0"/>
              <a:pPr/>
              <a:t>12</a:t>
            </a:fld>
            <a:endParaRPr lang="it-IT"/>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499A6210-7AE2-4BB1-88BB-D58F083C523B}" type="slidenum">
              <a:rPr lang="it-IT" smtClean="0"/>
              <a:pPr/>
              <a:t>13</a:t>
            </a:fld>
            <a:endParaRPr lang="it-IT"/>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499A6210-7AE2-4BB1-88BB-D58F083C523B}" type="slidenum">
              <a:rPr lang="it-IT" smtClean="0"/>
              <a:pPr/>
              <a:t>14</a:t>
            </a:fld>
            <a:endParaRPr lang="it-IT"/>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499A6210-7AE2-4BB1-88BB-D58F083C523B}" type="slidenum">
              <a:rPr lang="it-IT" smtClean="0"/>
              <a:pPr/>
              <a:t>15</a:t>
            </a:fld>
            <a:endParaRPr lang="it-IT"/>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499A6210-7AE2-4BB1-88BB-D58F083C523B}" type="slidenum">
              <a:rPr lang="it-IT" smtClean="0"/>
              <a:pPr/>
              <a:t>16</a:t>
            </a:fld>
            <a:endParaRPr lang="it-IT"/>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499A6210-7AE2-4BB1-88BB-D58F083C523B}" type="slidenum">
              <a:rPr lang="it-IT" smtClean="0"/>
              <a:pPr/>
              <a:t>17</a:t>
            </a:fld>
            <a:endParaRPr lang="it-IT"/>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499A6210-7AE2-4BB1-88BB-D58F083C523B}" type="slidenum">
              <a:rPr lang="it-IT" smtClean="0"/>
              <a:pPr/>
              <a:t>18</a:t>
            </a:fld>
            <a:endParaRPr lang="it-IT"/>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499A6210-7AE2-4BB1-88BB-D58F083C523B}" type="slidenum">
              <a:rPr lang="it-IT" smtClean="0"/>
              <a:pPr/>
              <a:t>19</a:t>
            </a:fld>
            <a:endParaRPr lang="it-IT"/>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499A6210-7AE2-4BB1-88BB-D58F083C523B}" type="slidenum">
              <a:rPr lang="it-IT" smtClean="0"/>
              <a:pPr/>
              <a:t>20</a:t>
            </a:fld>
            <a:endParaRPr lang="it-IT"/>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499A6210-7AE2-4BB1-88BB-D58F083C523B}" type="slidenum">
              <a:rPr lang="it-IT" smtClean="0"/>
              <a:pPr/>
              <a:t>21</a:t>
            </a:fld>
            <a:endParaRPr lang="it-IT"/>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499A6210-7AE2-4BB1-88BB-D58F083C523B}" type="slidenum">
              <a:rPr lang="it-IT" smtClean="0"/>
              <a:pPr/>
              <a:t>22</a:t>
            </a:fld>
            <a:endParaRPr lang="it-IT"/>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499A6210-7AE2-4BB1-88BB-D58F083C523B}" type="slidenum">
              <a:rPr lang="it-IT" smtClean="0"/>
              <a:pPr/>
              <a:t>23</a:t>
            </a:fld>
            <a:endParaRPr lang="it-IT"/>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499A6210-7AE2-4BB1-88BB-D58F083C523B}" type="slidenum">
              <a:rPr lang="it-IT" smtClean="0"/>
              <a:pPr/>
              <a:t>24</a:t>
            </a:fld>
            <a:endParaRPr lang="it-IT"/>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499A6210-7AE2-4BB1-88BB-D58F083C523B}" type="slidenum">
              <a:rPr lang="it-IT" smtClean="0"/>
              <a:pPr/>
              <a:t>25</a:t>
            </a:fld>
            <a:endParaRPr lang="it-IT"/>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499A6210-7AE2-4BB1-88BB-D58F083C523B}" type="slidenum">
              <a:rPr lang="it-IT" smtClean="0"/>
              <a:pPr/>
              <a:t>26</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84D77EA9-5D03-4D4C-A6BA-2EC8CD7E9A8E}" type="datetimeFigureOut">
              <a:rPr lang="it-IT" smtClean="0"/>
              <a:pPr/>
              <a:t>16/11/2013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57248B8-2A9D-4119-9304-840C11EA699F}" type="slidenum">
              <a:rPr lang="it-IT" smtClean="0"/>
              <a:pPr/>
              <a:t>‹N›</a:t>
            </a:fld>
            <a:endParaRPr lang="it-IT"/>
          </a:p>
        </p:txBody>
      </p:sp>
    </p:spTree>
    <p:extLst>
      <p:ext uri="{BB962C8B-B14F-4D97-AF65-F5344CB8AC3E}">
        <p14:creationId xmlns="" xmlns:p14="http://schemas.microsoft.com/office/powerpoint/2010/main" val="13672645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84D77EA9-5D03-4D4C-A6BA-2EC8CD7E9A8E}" type="datetimeFigureOut">
              <a:rPr lang="it-IT" smtClean="0"/>
              <a:pPr/>
              <a:t>16/11/2013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57248B8-2A9D-4119-9304-840C11EA699F}" type="slidenum">
              <a:rPr lang="it-IT" smtClean="0"/>
              <a:pPr/>
              <a:t>‹N›</a:t>
            </a:fld>
            <a:endParaRPr lang="it-IT"/>
          </a:p>
        </p:txBody>
      </p:sp>
    </p:spTree>
    <p:extLst>
      <p:ext uri="{BB962C8B-B14F-4D97-AF65-F5344CB8AC3E}">
        <p14:creationId xmlns="" xmlns:p14="http://schemas.microsoft.com/office/powerpoint/2010/main" val="37761116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84D77EA9-5D03-4D4C-A6BA-2EC8CD7E9A8E}" type="datetimeFigureOut">
              <a:rPr lang="it-IT" smtClean="0"/>
              <a:pPr/>
              <a:t>16/11/2013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57248B8-2A9D-4119-9304-840C11EA699F}" type="slidenum">
              <a:rPr lang="it-IT" smtClean="0"/>
              <a:pPr/>
              <a:t>‹N›</a:t>
            </a:fld>
            <a:endParaRPr lang="it-IT"/>
          </a:p>
        </p:txBody>
      </p:sp>
    </p:spTree>
    <p:extLst>
      <p:ext uri="{BB962C8B-B14F-4D97-AF65-F5344CB8AC3E}">
        <p14:creationId xmlns="" xmlns:p14="http://schemas.microsoft.com/office/powerpoint/2010/main" val="40064911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84D77EA9-5D03-4D4C-A6BA-2EC8CD7E9A8E}" type="datetimeFigureOut">
              <a:rPr lang="it-IT" smtClean="0"/>
              <a:pPr/>
              <a:t>16/11/2013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457248B8-2A9D-4119-9304-840C11EA699F}" type="slidenum">
              <a:rPr lang="it-IT" smtClean="0"/>
              <a:pPr/>
              <a:t>‹N›</a:t>
            </a:fld>
            <a:endParaRPr lang="it-IT"/>
          </a:p>
        </p:txBody>
      </p:sp>
    </p:spTree>
    <p:extLst>
      <p:ext uri="{BB962C8B-B14F-4D97-AF65-F5344CB8AC3E}">
        <p14:creationId xmlns="" xmlns:p14="http://schemas.microsoft.com/office/powerpoint/2010/main" val="5685165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84D77EA9-5D03-4D4C-A6BA-2EC8CD7E9A8E}" type="datetimeFigureOut">
              <a:rPr lang="it-IT" smtClean="0"/>
              <a:pPr/>
              <a:t>16/11/2013</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457248B8-2A9D-4119-9304-840C11EA699F}" type="slidenum">
              <a:rPr lang="it-IT" smtClean="0"/>
              <a:pPr/>
              <a:t>‹N›</a:t>
            </a:fld>
            <a:endParaRPr lang="it-IT"/>
          </a:p>
        </p:txBody>
      </p:sp>
    </p:spTree>
    <p:extLst>
      <p:ext uri="{BB962C8B-B14F-4D97-AF65-F5344CB8AC3E}">
        <p14:creationId xmlns="" xmlns:p14="http://schemas.microsoft.com/office/powerpoint/2010/main" val="35321972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84D77EA9-5D03-4D4C-A6BA-2EC8CD7E9A8E}" type="datetimeFigureOut">
              <a:rPr lang="it-IT" smtClean="0"/>
              <a:pPr/>
              <a:t>16/11/2013</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457248B8-2A9D-4119-9304-840C11EA699F}" type="slidenum">
              <a:rPr lang="it-IT" smtClean="0"/>
              <a:pPr/>
              <a:t>‹N›</a:t>
            </a:fld>
            <a:endParaRPr lang="it-IT"/>
          </a:p>
        </p:txBody>
      </p:sp>
    </p:spTree>
    <p:extLst>
      <p:ext uri="{BB962C8B-B14F-4D97-AF65-F5344CB8AC3E}">
        <p14:creationId xmlns="" xmlns:p14="http://schemas.microsoft.com/office/powerpoint/2010/main" val="19667032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84D77EA9-5D03-4D4C-A6BA-2EC8CD7E9A8E}" type="datetimeFigureOut">
              <a:rPr lang="it-IT" smtClean="0"/>
              <a:pPr/>
              <a:t>16/11/2013</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457248B8-2A9D-4119-9304-840C11EA699F}" type="slidenum">
              <a:rPr lang="it-IT" smtClean="0"/>
              <a:pPr/>
              <a:t>‹N›</a:t>
            </a:fld>
            <a:endParaRPr lang="it-IT"/>
          </a:p>
        </p:txBody>
      </p:sp>
    </p:spTree>
    <p:extLst>
      <p:ext uri="{BB962C8B-B14F-4D97-AF65-F5344CB8AC3E}">
        <p14:creationId xmlns="" xmlns:p14="http://schemas.microsoft.com/office/powerpoint/2010/main" val="34974982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84D77EA9-5D03-4D4C-A6BA-2EC8CD7E9A8E}" type="datetimeFigureOut">
              <a:rPr lang="it-IT" smtClean="0"/>
              <a:pPr/>
              <a:t>16/11/2013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457248B8-2A9D-4119-9304-840C11EA699F}" type="slidenum">
              <a:rPr lang="it-IT" smtClean="0"/>
              <a:pPr/>
              <a:t>‹N›</a:t>
            </a:fld>
            <a:endParaRPr lang="it-IT"/>
          </a:p>
        </p:txBody>
      </p:sp>
    </p:spTree>
    <p:extLst>
      <p:ext uri="{BB962C8B-B14F-4D97-AF65-F5344CB8AC3E}">
        <p14:creationId xmlns="" xmlns:p14="http://schemas.microsoft.com/office/powerpoint/2010/main" val="41343850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84D77EA9-5D03-4D4C-A6BA-2EC8CD7E9A8E}" type="datetimeFigureOut">
              <a:rPr lang="it-IT" smtClean="0"/>
              <a:pPr/>
              <a:t>16/11/2013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457248B8-2A9D-4119-9304-840C11EA699F}" type="slidenum">
              <a:rPr lang="it-IT" smtClean="0"/>
              <a:pPr/>
              <a:t>‹N›</a:t>
            </a:fld>
            <a:endParaRPr lang="it-IT"/>
          </a:p>
        </p:txBody>
      </p:sp>
    </p:spTree>
    <p:extLst>
      <p:ext uri="{BB962C8B-B14F-4D97-AF65-F5344CB8AC3E}">
        <p14:creationId xmlns="" xmlns:p14="http://schemas.microsoft.com/office/powerpoint/2010/main" val="8670728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84D77EA9-5D03-4D4C-A6BA-2EC8CD7E9A8E}" type="datetimeFigureOut">
              <a:rPr lang="it-IT" smtClean="0"/>
              <a:pPr/>
              <a:t>16/11/2013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57248B8-2A9D-4119-9304-840C11EA699F}" type="slidenum">
              <a:rPr lang="it-IT" smtClean="0"/>
              <a:pPr/>
              <a:t>‹N›</a:t>
            </a:fld>
            <a:endParaRPr lang="it-IT"/>
          </a:p>
        </p:txBody>
      </p:sp>
    </p:spTree>
    <p:extLst>
      <p:ext uri="{BB962C8B-B14F-4D97-AF65-F5344CB8AC3E}">
        <p14:creationId xmlns="" xmlns:p14="http://schemas.microsoft.com/office/powerpoint/2010/main" val="588241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84D77EA9-5D03-4D4C-A6BA-2EC8CD7E9A8E}" type="datetimeFigureOut">
              <a:rPr lang="it-IT" smtClean="0"/>
              <a:pPr/>
              <a:t>16/11/2013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57248B8-2A9D-4119-9304-840C11EA699F}" type="slidenum">
              <a:rPr lang="it-IT" smtClean="0"/>
              <a:pPr/>
              <a:t>‹N›</a:t>
            </a:fld>
            <a:endParaRPr lang="it-IT"/>
          </a:p>
        </p:txBody>
      </p:sp>
    </p:spTree>
    <p:extLst>
      <p:ext uri="{BB962C8B-B14F-4D97-AF65-F5344CB8AC3E}">
        <p14:creationId xmlns="" xmlns:p14="http://schemas.microsoft.com/office/powerpoint/2010/main" val="40778511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D77EA9-5D03-4D4C-A6BA-2EC8CD7E9A8E}" type="datetimeFigureOut">
              <a:rPr lang="it-IT" smtClean="0"/>
              <a:pPr/>
              <a:t>16/11/2013</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7248B8-2A9D-4119-9304-840C11EA699F}" type="slidenum">
              <a:rPr lang="it-IT" smtClean="0"/>
              <a:pPr/>
              <a:t>‹N›</a:t>
            </a:fld>
            <a:endParaRPr lang="it-IT"/>
          </a:p>
        </p:txBody>
      </p:sp>
    </p:spTree>
    <p:extLst>
      <p:ext uri="{BB962C8B-B14F-4D97-AF65-F5344CB8AC3E}">
        <p14:creationId xmlns="" xmlns:p14="http://schemas.microsoft.com/office/powerpoint/2010/main" val="23776557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normAutofit/>
          </a:bodyPr>
          <a:lstStyle/>
          <a:p>
            <a:r>
              <a:rPr lang="it-IT" sz="6000" b="1" dirty="0" smtClean="0"/>
              <a:t>Disposizioni</a:t>
            </a:r>
            <a:endParaRPr lang="it-IT" sz="6000" b="1" dirty="0"/>
          </a:p>
        </p:txBody>
      </p:sp>
      <p:sp>
        <p:nvSpPr>
          <p:cNvPr id="3" name="Sottotitolo 2"/>
          <p:cNvSpPr>
            <a:spLocks noGrp="1"/>
          </p:cNvSpPr>
          <p:nvPr>
            <p:ph type="subTitle" idx="1"/>
          </p:nvPr>
        </p:nvSpPr>
        <p:spPr/>
        <p:txBody>
          <a:bodyPr>
            <a:normAutofit fontScale="85000" lnSpcReduction="10000"/>
          </a:bodyPr>
          <a:lstStyle/>
          <a:p>
            <a:r>
              <a:rPr lang="it-IT" dirty="0" smtClean="0">
                <a:solidFill>
                  <a:srgbClr val="0070C0"/>
                </a:solidFill>
              </a:rPr>
              <a:t>Filosofia del linguaggio – mod. </a:t>
            </a:r>
            <a:r>
              <a:rPr lang="it-IT" dirty="0" smtClean="0">
                <a:solidFill>
                  <a:srgbClr val="0070C0"/>
                </a:solidFill>
              </a:rPr>
              <a:t>Ontologia</a:t>
            </a:r>
          </a:p>
          <a:p>
            <a:r>
              <a:rPr lang="it-IT" dirty="0" err="1" smtClean="0">
                <a:solidFill>
                  <a:srgbClr val="0070C0"/>
                </a:solidFill>
              </a:rPr>
              <a:t>Lez</a:t>
            </a:r>
            <a:r>
              <a:rPr lang="it-IT" dirty="0" smtClean="0">
                <a:solidFill>
                  <a:srgbClr val="0070C0"/>
                </a:solidFill>
              </a:rPr>
              <a:t>. 17 - </a:t>
            </a:r>
            <a:r>
              <a:rPr lang="it-IT" dirty="0" smtClean="0">
                <a:solidFill>
                  <a:srgbClr val="0070C0"/>
                </a:solidFill>
              </a:rPr>
              <a:t>11 </a:t>
            </a:r>
            <a:r>
              <a:rPr lang="it-IT" dirty="0" smtClean="0">
                <a:solidFill>
                  <a:srgbClr val="0070C0"/>
                </a:solidFill>
              </a:rPr>
              <a:t>novembre </a:t>
            </a:r>
            <a:r>
              <a:rPr lang="it-IT" dirty="0" smtClean="0">
                <a:solidFill>
                  <a:srgbClr val="0070C0"/>
                </a:solidFill>
              </a:rPr>
              <a:t>2013</a:t>
            </a:r>
          </a:p>
          <a:p>
            <a:r>
              <a:rPr lang="it-IT" dirty="0" smtClean="0">
                <a:solidFill>
                  <a:srgbClr val="0070C0"/>
                </a:solidFill>
              </a:rPr>
              <a:t>Presentazione di Michele </a:t>
            </a:r>
            <a:r>
              <a:rPr lang="it-IT" smtClean="0">
                <a:solidFill>
                  <a:srgbClr val="0070C0"/>
                </a:solidFill>
              </a:rPr>
              <a:t>Paolini Paoletti</a:t>
            </a:r>
            <a:endParaRPr lang="it-IT" dirty="0">
              <a:solidFill>
                <a:srgbClr val="0070C0"/>
              </a:solidFill>
            </a:endParaRPr>
          </a:p>
        </p:txBody>
      </p:sp>
      <p:pic>
        <p:nvPicPr>
          <p:cNvPr id="1026" name="Picture 2" descr="http://www.liberidileggere.com/wp-content/uploads/2011/10/sale3-1024x768.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235956" y="332656"/>
            <a:ext cx="2760241" cy="2070181"/>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3714917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C00000"/>
                </a:solidFill>
              </a:rPr>
              <a:t>Struttura</a:t>
            </a:r>
            <a:endParaRPr lang="it-IT" b="1" dirty="0">
              <a:solidFill>
                <a:srgbClr val="C00000"/>
              </a:solidFill>
            </a:endParaRPr>
          </a:p>
        </p:txBody>
      </p:sp>
      <p:sp>
        <p:nvSpPr>
          <p:cNvPr id="3" name="Segnaposto contenuto 2"/>
          <p:cNvSpPr>
            <a:spLocks noGrp="1"/>
          </p:cNvSpPr>
          <p:nvPr>
            <p:ph idx="1"/>
          </p:nvPr>
        </p:nvSpPr>
        <p:spPr/>
        <p:txBody>
          <a:bodyPr/>
          <a:lstStyle/>
          <a:p>
            <a:pPr marL="514350" indent="-514350">
              <a:buAutoNum type="alphaUcPeriod"/>
            </a:pPr>
            <a:r>
              <a:rPr lang="it-IT" dirty="0" smtClean="0"/>
              <a:t>Cosa sono le disposizioni?</a:t>
            </a:r>
          </a:p>
          <a:p>
            <a:pPr marL="514350" indent="-514350">
              <a:buAutoNum type="alphaUcPeriod"/>
            </a:pPr>
            <a:r>
              <a:rPr lang="it-IT" dirty="0" smtClean="0"/>
              <a:t>Vi sono disposizioni?</a:t>
            </a:r>
          </a:p>
          <a:p>
            <a:pPr marL="514350" indent="-514350">
              <a:buAutoNum type="alphaUcPeriod"/>
            </a:pPr>
            <a:r>
              <a:rPr lang="it-IT" dirty="0" smtClean="0"/>
              <a:t>Disposizioni e causazione</a:t>
            </a:r>
          </a:p>
          <a:p>
            <a:pPr marL="514350" indent="-514350">
              <a:buAutoNum type="alphaUcPeriod"/>
            </a:pPr>
            <a:r>
              <a:rPr lang="it-IT" dirty="0" smtClean="0"/>
              <a:t>Disposizioni e leggi di natura</a:t>
            </a:r>
          </a:p>
          <a:p>
            <a:pPr marL="0" indent="0">
              <a:buNone/>
            </a:pPr>
            <a:endParaRPr lang="it-IT" dirty="0"/>
          </a:p>
        </p:txBody>
      </p:sp>
    </p:spTree>
    <p:extLst>
      <p:ext uri="{BB962C8B-B14F-4D97-AF65-F5344CB8AC3E}">
        <p14:creationId xmlns="" xmlns:p14="http://schemas.microsoft.com/office/powerpoint/2010/main" val="8296040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C00000"/>
                </a:solidFill>
              </a:rPr>
              <a:t>A. Cosa sono le disposizioni? (i)</a:t>
            </a:r>
            <a:endParaRPr lang="it-IT" b="1" dirty="0">
              <a:solidFill>
                <a:srgbClr val="C00000"/>
              </a:solidFill>
            </a:endParaRPr>
          </a:p>
        </p:txBody>
      </p:sp>
      <p:sp>
        <p:nvSpPr>
          <p:cNvPr id="3" name="Segnaposto contenuto 2"/>
          <p:cNvSpPr>
            <a:spLocks noGrp="1"/>
          </p:cNvSpPr>
          <p:nvPr>
            <p:ph idx="1"/>
          </p:nvPr>
        </p:nvSpPr>
        <p:spPr/>
        <p:txBody>
          <a:bodyPr>
            <a:normAutofit fontScale="92500" lnSpcReduction="20000"/>
          </a:bodyPr>
          <a:lstStyle/>
          <a:p>
            <a:pPr marL="0" indent="0">
              <a:buNone/>
            </a:pPr>
            <a:r>
              <a:rPr lang="it-IT" dirty="0" smtClean="0"/>
              <a:t>Ascrizione di </a:t>
            </a:r>
            <a:r>
              <a:rPr lang="it-IT" b="1" dirty="0" smtClean="0"/>
              <a:t>disposizione</a:t>
            </a:r>
            <a:r>
              <a:rPr lang="it-IT" dirty="0" smtClean="0"/>
              <a:t> =</a:t>
            </a:r>
          </a:p>
          <a:p>
            <a:pPr marL="0" indent="0">
              <a:buNone/>
            </a:pPr>
            <a:r>
              <a:rPr lang="it-IT" dirty="0" smtClean="0"/>
              <a:t>Ascrizione di un </a:t>
            </a:r>
            <a:r>
              <a:rPr lang="it-IT" i="1" dirty="0" smtClean="0"/>
              <a:t>predicato monadico </a:t>
            </a:r>
            <a:r>
              <a:rPr lang="it-IT" dirty="0" smtClean="0"/>
              <a:t>ad un </a:t>
            </a:r>
            <a:r>
              <a:rPr lang="it-IT" i="1" dirty="0" smtClean="0"/>
              <a:t>oggetto</a:t>
            </a:r>
            <a:r>
              <a:rPr lang="it-IT" dirty="0" smtClean="0"/>
              <a:t> e/o ad una </a:t>
            </a:r>
            <a:r>
              <a:rPr lang="it-IT" i="1" dirty="0" smtClean="0"/>
              <a:t>classe</a:t>
            </a:r>
            <a:r>
              <a:rPr lang="it-IT" dirty="0" smtClean="0"/>
              <a:t> di oggetti, che si riferisce ad:</a:t>
            </a:r>
          </a:p>
          <a:p>
            <a:pPr marL="0" indent="0">
              <a:buNone/>
            </a:pPr>
            <a:r>
              <a:rPr lang="it-IT" dirty="0"/>
              <a:t>u</a:t>
            </a:r>
            <a:r>
              <a:rPr lang="it-IT" dirty="0" smtClean="0"/>
              <a:t>na </a:t>
            </a:r>
            <a:r>
              <a:rPr lang="it-IT" b="1" dirty="0" smtClean="0"/>
              <a:t>potenzialità</a:t>
            </a:r>
            <a:r>
              <a:rPr lang="it-IT" dirty="0" smtClean="0"/>
              <a:t> (</a:t>
            </a:r>
            <a:r>
              <a:rPr lang="it-IT" i="1" dirty="0" smtClean="0"/>
              <a:t>attiva</a:t>
            </a:r>
            <a:r>
              <a:rPr lang="it-IT" dirty="0" smtClean="0"/>
              <a:t> o </a:t>
            </a:r>
            <a:r>
              <a:rPr lang="it-IT" i="1" dirty="0" smtClean="0"/>
              <a:t>passiva</a:t>
            </a:r>
            <a:r>
              <a:rPr lang="it-IT" dirty="0" smtClean="0"/>
              <a:t>) </a:t>
            </a:r>
            <a:r>
              <a:rPr lang="it-IT" i="1" dirty="0" smtClean="0"/>
              <a:t>attualmente</a:t>
            </a:r>
            <a:r>
              <a:rPr lang="it-IT" dirty="0" smtClean="0"/>
              <a:t> posseduta da quell’oggetto/quella classe di oggetti, </a:t>
            </a:r>
            <a:r>
              <a:rPr lang="it-IT" i="1" dirty="0" smtClean="0"/>
              <a:t>indipendentemente</a:t>
            </a:r>
            <a:r>
              <a:rPr lang="it-IT" dirty="0" smtClean="0"/>
              <a:t> dal suo manifestarsi, </a:t>
            </a:r>
          </a:p>
          <a:p>
            <a:pPr marL="0" indent="0">
              <a:buNone/>
            </a:pPr>
            <a:r>
              <a:rPr lang="it-IT" i="1" dirty="0" smtClean="0"/>
              <a:t>diretta</a:t>
            </a:r>
            <a:r>
              <a:rPr lang="it-IT" dirty="0" smtClean="0"/>
              <a:t> ad una </a:t>
            </a:r>
            <a:r>
              <a:rPr lang="it-IT" b="1" dirty="0" smtClean="0"/>
              <a:t>manifestazione</a:t>
            </a:r>
            <a:r>
              <a:rPr lang="it-IT" dirty="0" smtClean="0"/>
              <a:t>/classe di manifestazioni, sotto un certo </a:t>
            </a:r>
            <a:r>
              <a:rPr lang="it-IT" b="1" dirty="0" smtClean="0"/>
              <a:t>stimolo</a:t>
            </a:r>
            <a:r>
              <a:rPr lang="it-IT" dirty="0" smtClean="0"/>
              <a:t>/classe di stimoli</a:t>
            </a:r>
          </a:p>
          <a:p>
            <a:pPr marL="0" indent="0">
              <a:buNone/>
            </a:pPr>
            <a:r>
              <a:rPr lang="it-IT" dirty="0" smtClean="0"/>
              <a:t>N.B. Disposizioni non-probabilistiche o probabilistiche</a:t>
            </a:r>
            <a:endParaRPr lang="it-IT" dirty="0"/>
          </a:p>
        </p:txBody>
      </p:sp>
    </p:spTree>
    <p:extLst>
      <p:ext uri="{BB962C8B-B14F-4D97-AF65-F5344CB8AC3E}">
        <p14:creationId xmlns="" xmlns:p14="http://schemas.microsoft.com/office/powerpoint/2010/main" val="27840857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C00000"/>
                </a:solidFill>
              </a:rPr>
              <a:t>A. Cosa sono le disposizioni? (ii)</a:t>
            </a:r>
            <a:endParaRPr lang="it-IT" b="1" dirty="0">
              <a:solidFill>
                <a:srgbClr val="C00000"/>
              </a:solidFill>
            </a:endParaRPr>
          </a:p>
        </p:txBody>
      </p:sp>
      <p:sp>
        <p:nvSpPr>
          <p:cNvPr id="3" name="Segnaposto contenuto 2"/>
          <p:cNvSpPr>
            <a:spLocks noGrp="1"/>
          </p:cNvSpPr>
          <p:nvPr>
            <p:ph idx="1"/>
          </p:nvPr>
        </p:nvSpPr>
        <p:spPr/>
        <p:txBody>
          <a:bodyPr>
            <a:normAutofit lnSpcReduction="10000"/>
          </a:bodyPr>
          <a:lstStyle/>
          <a:p>
            <a:pPr marL="0" indent="0">
              <a:buNone/>
            </a:pPr>
            <a:r>
              <a:rPr lang="it-IT" dirty="0" smtClean="0"/>
              <a:t>Il sale (</a:t>
            </a:r>
            <a:r>
              <a:rPr lang="it-IT" i="1" dirty="0" err="1" smtClean="0"/>
              <a:t>type</a:t>
            </a:r>
            <a:r>
              <a:rPr lang="it-IT" dirty="0" smtClean="0"/>
              <a:t>) è </a:t>
            </a:r>
            <a:r>
              <a:rPr lang="it-IT" b="1" dirty="0" smtClean="0"/>
              <a:t>solubile</a:t>
            </a:r>
            <a:r>
              <a:rPr lang="it-IT" dirty="0" smtClean="0"/>
              <a:t> = </a:t>
            </a:r>
          </a:p>
          <a:p>
            <a:pPr marL="0" indent="0">
              <a:buNone/>
            </a:pPr>
            <a:r>
              <a:rPr lang="it-IT" dirty="0" smtClean="0"/>
              <a:t>Il sale (ogni quantità di sale) ha </a:t>
            </a:r>
            <a:r>
              <a:rPr lang="it-IT" i="1" dirty="0" smtClean="0"/>
              <a:t>attualmente</a:t>
            </a:r>
            <a:r>
              <a:rPr lang="it-IT" dirty="0" smtClean="0"/>
              <a:t> una </a:t>
            </a:r>
            <a:r>
              <a:rPr lang="it-IT" b="1" dirty="0" smtClean="0"/>
              <a:t>potenzialità</a:t>
            </a:r>
            <a:r>
              <a:rPr lang="it-IT" dirty="0" smtClean="0"/>
              <a:t> </a:t>
            </a:r>
            <a:r>
              <a:rPr lang="it-IT" i="1" dirty="0" smtClean="0"/>
              <a:t>passiva</a:t>
            </a:r>
            <a:r>
              <a:rPr lang="it-IT" dirty="0" smtClean="0"/>
              <a:t> (la solubilità), </a:t>
            </a:r>
            <a:r>
              <a:rPr lang="it-IT" i="1" dirty="0" smtClean="0"/>
              <a:t>indipendentemente</a:t>
            </a:r>
            <a:r>
              <a:rPr lang="it-IT" dirty="0" smtClean="0"/>
              <a:t> dal manifestarsi di tale potenzialità (cioè: indipendentemente dal disciogliersi effettivo del sale), </a:t>
            </a:r>
            <a:r>
              <a:rPr lang="it-IT" i="1" dirty="0" smtClean="0"/>
              <a:t>diretta</a:t>
            </a:r>
            <a:r>
              <a:rPr lang="it-IT" dirty="0" smtClean="0"/>
              <a:t> ad una </a:t>
            </a:r>
            <a:r>
              <a:rPr lang="it-IT" b="1" dirty="0" smtClean="0"/>
              <a:t>manifestazione</a:t>
            </a:r>
            <a:r>
              <a:rPr lang="it-IT" dirty="0" smtClean="0"/>
              <a:t>/classe di manifestazioni (es. il disciogliersi), sotto un certo </a:t>
            </a:r>
            <a:r>
              <a:rPr lang="it-IT" b="1" dirty="0" smtClean="0"/>
              <a:t>stimolo</a:t>
            </a:r>
            <a:r>
              <a:rPr lang="it-IT" dirty="0" smtClean="0"/>
              <a:t>/classe di stimoli (es. l’immersione in un liquido)</a:t>
            </a:r>
            <a:endParaRPr lang="it-IT" dirty="0"/>
          </a:p>
        </p:txBody>
      </p:sp>
    </p:spTree>
    <p:extLst>
      <p:ext uri="{BB962C8B-B14F-4D97-AF65-F5344CB8AC3E}">
        <p14:creationId xmlns="" xmlns:p14="http://schemas.microsoft.com/office/powerpoint/2010/main" val="19127864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C00000"/>
                </a:solidFill>
              </a:rPr>
              <a:t>A. Cosa sono le disposizioni? (iii)</a:t>
            </a:r>
            <a:endParaRPr lang="it-IT" b="1" dirty="0">
              <a:solidFill>
                <a:srgbClr val="C00000"/>
              </a:solidFill>
            </a:endParaRPr>
          </a:p>
        </p:txBody>
      </p:sp>
      <p:sp>
        <p:nvSpPr>
          <p:cNvPr id="3" name="Segnaposto contenuto 2"/>
          <p:cNvSpPr>
            <a:spLocks noGrp="1"/>
          </p:cNvSpPr>
          <p:nvPr>
            <p:ph idx="1"/>
          </p:nvPr>
        </p:nvSpPr>
        <p:spPr/>
        <p:txBody>
          <a:bodyPr>
            <a:normAutofit lnSpcReduction="10000"/>
          </a:bodyPr>
          <a:lstStyle/>
          <a:p>
            <a:pPr marL="0" lvl="0" indent="0">
              <a:buNone/>
            </a:pPr>
            <a:r>
              <a:rPr lang="it-IT" dirty="0" smtClean="0">
                <a:solidFill>
                  <a:prstClr val="black"/>
                </a:solidFill>
              </a:rPr>
              <a:t>Questa quantità di sale (</a:t>
            </a:r>
            <a:r>
              <a:rPr lang="it-IT" i="1" dirty="0" err="1" smtClean="0">
                <a:solidFill>
                  <a:prstClr val="black"/>
                </a:solidFill>
              </a:rPr>
              <a:t>token</a:t>
            </a:r>
            <a:r>
              <a:rPr lang="it-IT" dirty="0" smtClean="0">
                <a:solidFill>
                  <a:prstClr val="black"/>
                </a:solidFill>
              </a:rPr>
              <a:t>) </a:t>
            </a:r>
            <a:r>
              <a:rPr lang="it-IT" dirty="0">
                <a:solidFill>
                  <a:prstClr val="black"/>
                </a:solidFill>
              </a:rPr>
              <a:t>è </a:t>
            </a:r>
            <a:r>
              <a:rPr lang="it-IT" b="1" dirty="0">
                <a:solidFill>
                  <a:prstClr val="black"/>
                </a:solidFill>
              </a:rPr>
              <a:t>solubile</a:t>
            </a:r>
            <a:r>
              <a:rPr lang="it-IT" dirty="0">
                <a:solidFill>
                  <a:prstClr val="black"/>
                </a:solidFill>
              </a:rPr>
              <a:t> = </a:t>
            </a:r>
          </a:p>
          <a:p>
            <a:pPr marL="0" lvl="0" indent="0">
              <a:buNone/>
            </a:pPr>
            <a:r>
              <a:rPr lang="it-IT" dirty="0" smtClean="0">
                <a:solidFill>
                  <a:prstClr val="black"/>
                </a:solidFill>
              </a:rPr>
              <a:t>Questa quantità </a:t>
            </a:r>
            <a:r>
              <a:rPr lang="it-IT" dirty="0">
                <a:solidFill>
                  <a:prstClr val="black"/>
                </a:solidFill>
              </a:rPr>
              <a:t>di </a:t>
            </a:r>
            <a:r>
              <a:rPr lang="it-IT" dirty="0" smtClean="0">
                <a:solidFill>
                  <a:prstClr val="black"/>
                </a:solidFill>
              </a:rPr>
              <a:t>sale </a:t>
            </a:r>
            <a:r>
              <a:rPr lang="it-IT" dirty="0">
                <a:solidFill>
                  <a:prstClr val="black"/>
                </a:solidFill>
              </a:rPr>
              <a:t>ha </a:t>
            </a:r>
            <a:r>
              <a:rPr lang="it-IT" i="1" dirty="0">
                <a:solidFill>
                  <a:prstClr val="black"/>
                </a:solidFill>
              </a:rPr>
              <a:t>attualmente</a:t>
            </a:r>
            <a:r>
              <a:rPr lang="it-IT" dirty="0">
                <a:solidFill>
                  <a:prstClr val="black"/>
                </a:solidFill>
              </a:rPr>
              <a:t> una </a:t>
            </a:r>
            <a:r>
              <a:rPr lang="it-IT" b="1" dirty="0">
                <a:solidFill>
                  <a:prstClr val="black"/>
                </a:solidFill>
              </a:rPr>
              <a:t>potenzialità</a:t>
            </a:r>
            <a:r>
              <a:rPr lang="it-IT" dirty="0">
                <a:solidFill>
                  <a:prstClr val="black"/>
                </a:solidFill>
              </a:rPr>
              <a:t> </a:t>
            </a:r>
            <a:r>
              <a:rPr lang="it-IT" i="1" dirty="0">
                <a:solidFill>
                  <a:prstClr val="black"/>
                </a:solidFill>
              </a:rPr>
              <a:t>passiva</a:t>
            </a:r>
            <a:r>
              <a:rPr lang="it-IT" dirty="0">
                <a:solidFill>
                  <a:prstClr val="black"/>
                </a:solidFill>
              </a:rPr>
              <a:t> (la solubilità), </a:t>
            </a:r>
            <a:r>
              <a:rPr lang="it-IT" i="1" dirty="0">
                <a:solidFill>
                  <a:prstClr val="black"/>
                </a:solidFill>
              </a:rPr>
              <a:t>indipendentemente</a:t>
            </a:r>
            <a:r>
              <a:rPr lang="it-IT" dirty="0">
                <a:solidFill>
                  <a:prstClr val="black"/>
                </a:solidFill>
              </a:rPr>
              <a:t> dal manifestarsi di tale potenzialità (cioè: indipendentemente dal </a:t>
            </a:r>
            <a:r>
              <a:rPr lang="it-IT" dirty="0" smtClean="0">
                <a:solidFill>
                  <a:prstClr val="black"/>
                </a:solidFill>
              </a:rPr>
              <a:t>suo disciogliersi effettivo), </a:t>
            </a:r>
            <a:r>
              <a:rPr lang="it-IT" i="1" dirty="0">
                <a:solidFill>
                  <a:prstClr val="black"/>
                </a:solidFill>
              </a:rPr>
              <a:t>diretta</a:t>
            </a:r>
            <a:r>
              <a:rPr lang="it-IT" dirty="0">
                <a:solidFill>
                  <a:prstClr val="black"/>
                </a:solidFill>
              </a:rPr>
              <a:t> ad una </a:t>
            </a:r>
            <a:r>
              <a:rPr lang="it-IT" b="1" dirty="0">
                <a:solidFill>
                  <a:prstClr val="black"/>
                </a:solidFill>
              </a:rPr>
              <a:t>manifestazione</a:t>
            </a:r>
            <a:r>
              <a:rPr lang="it-IT" dirty="0">
                <a:solidFill>
                  <a:prstClr val="black"/>
                </a:solidFill>
              </a:rPr>
              <a:t>/classe di manifestazioni (es. </a:t>
            </a:r>
            <a:r>
              <a:rPr lang="it-IT" dirty="0" smtClean="0">
                <a:solidFill>
                  <a:prstClr val="black"/>
                </a:solidFill>
              </a:rPr>
              <a:t>il suo </a:t>
            </a:r>
            <a:r>
              <a:rPr lang="it-IT" dirty="0">
                <a:solidFill>
                  <a:prstClr val="black"/>
                </a:solidFill>
              </a:rPr>
              <a:t>disciogliersi), sotto un certo </a:t>
            </a:r>
            <a:r>
              <a:rPr lang="it-IT" b="1" dirty="0">
                <a:solidFill>
                  <a:prstClr val="black"/>
                </a:solidFill>
              </a:rPr>
              <a:t>stimolo</a:t>
            </a:r>
            <a:r>
              <a:rPr lang="it-IT" dirty="0">
                <a:solidFill>
                  <a:prstClr val="black"/>
                </a:solidFill>
              </a:rPr>
              <a:t>/classe di stimoli (es. </a:t>
            </a:r>
            <a:r>
              <a:rPr lang="it-IT" dirty="0" smtClean="0">
                <a:solidFill>
                  <a:prstClr val="black"/>
                </a:solidFill>
              </a:rPr>
              <a:t>la sua immersione </a:t>
            </a:r>
            <a:r>
              <a:rPr lang="it-IT" dirty="0">
                <a:solidFill>
                  <a:prstClr val="black"/>
                </a:solidFill>
              </a:rPr>
              <a:t>in </a:t>
            </a:r>
            <a:r>
              <a:rPr lang="it-IT" dirty="0" smtClean="0">
                <a:solidFill>
                  <a:prstClr val="black"/>
                </a:solidFill>
              </a:rPr>
              <a:t>un liquido)</a:t>
            </a:r>
            <a:endParaRPr lang="it-IT" dirty="0">
              <a:solidFill>
                <a:prstClr val="black"/>
              </a:solidFill>
            </a:endParaRPr>
          </a:p>
          <a:p>
            <a:pPr marL="0" indent="0">
              <a:buNone/>
            </a:pPr>
            <a:endParaRPr lang="it-IT" dirty="0"/>
          </a:p>
        </p:txBody>
      </p:sp>
    </p:spTree>
    <p:extLst>
      <p:ext uri="{BB962C8B-B14F-4D97-AF65-F5344CB8AC3E}">
        <p14:creationId xmlns="" xmlns:p14="http://schemas.microsoft.com/office/powerpoint/2010/main" val="22957243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C00000"/>
                </a:solidFill>
              </a:rPr>
              <a:t>B. Vi sono disposizioni? (i)</a:t>
            </a:r>
            <a:endParaRPr lang="it-IT" b="1" dirty="0">
              <a:solidFill>
                <a:srgbClr val="C00000"/>
              </a:solidFill>
            </a:endParaRPr>
          </a:p>
        </p:txBody>
      </p:sp>
      <p:sp>
        <p:nvSpPr>
          <p:cNvPr id="3" name="Segnaposto contenuto 2"/>
          <p:cNvSpPr>
            <a:spLocks noGrp="1"/>
          </p:cNvSpPr>
          <p:nvPr>
            <p:ph idx="1"/>
          </p:nvPr>
        </p:nvSpPr>
        <p:spPr/>
        <p:txBody>
          <a:bodyPr>
            <a:normAutofit fontScale="77500" lnSpcReduction="20000"/>
          </a:bodyPr>
          <a:lstStyle/>
          <a:p>
            <a:pPr marL="0" indent="0">
              <a:buNone/>
            </a:pPr>
            <a:r>
              <a:rPr lang="it-IT" dirty="0" smtClean="0"/>
              <a:t>Le ascrizioni di predicati di </a:t>
            </a:r>
            <a:r>
              <a:rPr lang="it-IT" b="1" dirty="0" smtClean="0"/>
              <a:t>disposizione</a:t>
            </a:r>
            <a:r>
              <a:rPr lang="it-IT" dirty="0" smtClean="0"/>
              <a:t> informano su cosa un oggetto/classe di oggetti </a:t>
            </a:r>
            <a:r>
              <a:rPr lang="it-IT" b="1" dirty="0" smtClean="0"/>
              <a:t>può fare/subire</a:t>
            </a:r>
            <a:r>
              <a:rPr lang="it-IT" dirty="0" smtClean="0"/>
              <a:t> </a:t>
            </a:r>
            <a:r>
              <a:rPr lang="it-IT" dirty="0" smtClean="0">
                <a:sym typeface="Wingdings" panose="05000000000000000000" pitchFamily="2" charset="2"/>
              </a:rPr>
              <a:t> si riferiscono a </a:t>
            </a:r>
            <a:r>
              <a:rPr lang="it-IT" b="1" dirty="0" smtClean="0">
                <a:sym typeface="Wingdings" panose="05000000000000000000" pitchFamily="2" charset="2"/>
              </a:rPr>
              <a:t>disposizioni</a:t>
            </a:r>
            <a:r>
              <a:rPr lang="it-IT" dirty="0" smtClean="0">
                <a:sym typeface="Wingdings" panose="05000000000000000000" pitchFamily="2" charset="2"/>
              </a:rPr>
              <a:t>?</a:t>
            </a:r>
            <a:endParaRPr lang="it-IT" b="1" dirty="0" smtClean="0"/>
          </a:p>
          <a:p>
            <a:pPr marL="0" indent="0">
              <a:buNone/>
            </a:pPr>
            <a:endParaRPr lang="it-IT" dirty="0"/>
          </a:p>
          <a:p>
            <a:pPr marL="0" indent="0">
              <a:buNone/>
            </a:pPr>
            <a:r>
              <a:rPr lang="it-IT" dirty="0" smtClean="0"/>
              <a:t>Le ascrizioni di predicati </a:t>
            </a:r>
            <a:r>
              <a:rPr lang="it-IT" b="1" dirty="0" smtClean="0"/>
              <a:t>categorici</a:t>
            </a:r>
            <a:r>
              <a:rPr lang="it-IT" dirty="0" smtClean="0"/>
              <a:t> informano su </a:t>
            </a:r>
            <a:r>
              <a:rPr lang="it-IT" b="1" dirty="0" smtClean="0"/>
              <a:t>cosa è</a:t>
            </a:r>
            <a:r>
              <a:rPr lang="it-IT" dirty="0" smtClean="0"/>
              <a:t> un oggetto/classe di oggetti o, più in generale, su quali sono le sue </a:t>
            </a:r>
            <a:r>
              <a:rPr lang="it-IT" b="1" dirty="0" smtClean="0"/>
              <a:t>caratteristiche</a:t>
            </a:r>
            <a:r>
              <a:rPr lang="it-IT" dirty="0" smtClean="0"/>
              <a:t> </a:t>
            </a:r>
            <a:r>
              <a:rPr lang="it-IT" dirty="0" smtClean="0">
                <a:sym typeface="Wingdings" panose="05000000000000000000" pitchFamily="2" charset="2"/>
              </a:rPr>
              <a:t> si riferiscono a </a:t>
            </a:r>
            <a:r>
              <a:rPr lang="it-IT" b="1" dirty="0" smtClean="0">
                <a:sym typeface="Wingdings" panose="05000000000000000000" pitchFamily="2" charset="2"/>
              </a:rPr>
              <a:t>proprietà categoriche</a:t>
            </a:r>
            <a:r>
              <a:rPr lang="it-IT" dirty="0" smtClean="0">
                <a:sym typeface="Wingdings" panose="05000000000000000000" pitchFamily="2" charset="2"/>
              </a:rPr>
              <a:t>?</a:t>
            </a:r>
            <a:endParaRPr lang="it-IT" b="1" dirty="0" smtClean="0"/>
          </a:p>
          <a:p>
            <a:pPr marL="0" indent="0">
              <a:buNone/>
            </a:pPr>
            <a:endParaRPr lang="it-IT" b="1" dirty="0" smtClean="0"/>
          </a:p>
          <a:p>
            <a:pPr marL="0" indent="0">
              <a:buNone/>
            </a:pPr>
            <a:r>
              <a:rPr lang="it-IT" dirty="0" smtClean="0"/>
              <a:t>N.B. Le proprietà categoriche sono spesso considerate la </a:t>
            </a:r>
            <a:r>
              <a:rPr lang="it-IT" b="1" dirty="0" smtClean="0"/>
              <a:t>base causale </a:t>
            </a:r>
            <a:r>
              <a:rPr lang="it-IT" dirty="0" smtClean="0"/>
              <a:t>di certe disposizioni (es. essere sale – o, meglio, avere una certa struttura molecolare – è la base causale della solubilità)</a:t>
            </a:r>
          </a:p>
        </p:txBody>
      </p:sp>
    </p:spTree>
    <p:extLst>
      <p:ext uri="{BB962C8B-B14F-4D97-AF65-F5344CB8AC3E}">
        <p14:creationId xmlns="" xmlns:p14="http://schemas.microsoft.com/office/powerpoint/2010/main" val="2899177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C00000"/>
                </a:solidFill>
              </a:rPr>
              <a:t>B. Vi sono disposizioni? (ii)</a:t>
            </a:r>
            <a:endParaRPr lang="it-IT" b="1" dirty="0">
              <a:solidFill>
                <a:srgbClr val="C00000"/>
              </a:solidFill>
            </a:endParaRPr>
          </a:p>
        </p:txBody>
      </p:sp>
      <p:sp>
        <p:nvSpPr>
          <p:cNvPr id="3" name="Segnaposto contenuto 2"/>
          <p:cNvSpPr>
            <a:spLocks noGrp="1"/>
          </p:cNvSpPr>
          <p:nvPr>
            <p:ph idx="1"/>
          </p:nvPr>
        </p:nvSpPr>
        <p:spPr/>
        <p:txBody>
          <a:bodyPr>
            <a:normAutofit fontScale="55000" lnSpcReduction="20000"/>
          </a:bodyPr>
          <a:lstStyle/>
          <a:p>
            <a:pPr marL="0" indent="0">
              <a:buNone/>
            </a:pPr>
            <a:r>
              <a:rPr lang="it-IT" dirty="0" smtClean="0"/>
              <a:t>B.1. </a:t>
            </a:r>
            <a:r>
              <a:rPr lang="it-IT" b="1" dirty="0" smtClean="0"/>
              <a:t>Sì</a:t>
            </a:r>
            <a:r>
              <a:rPr lang="it-IT" dirty="0" smtClean="0"/>
              <a:t>, vi sono disposizioni (sono proprietà)/esse sono fondamentali, poiché:</a:t>
            </a:r>
          </a:p>
          <a:p>
            <a:pPr marL="0" indent="0" defTabSz="442913">
              <a:buNone/>
            </a:pPr>
            <a:r>
              <a:rPr lang="it-IT" dirty="0"/>
              <a:t>	</a:t>
            </a:r>
            <a:r>
              <a:rPr lang="it-IT" dirty="0" smtClean="0"/>
              <a:t>B.1.1. tutte le proprietà sono in qualche modo/sono fondate su disposizioni 				(</a:t>
            </a:r>
            <a:r>
              <a:rPr lang="it-IT" b="1" dirty="0" err="1" smtClean="0"/>
              <a:t>disposizionalismo</a:t>
            </a:r>
            <a:r>
              <a:rPr lang="it-IT" dirty="0" smtClean="0"/>
              <a:t>), cioè</a:t>
            </a:r>
          </a:p>
          <a:p>
            <a:pPr marL="0" indent="0" defTabSz="900113">
              <a:buNone/>
            </a:pPr>
            <a:r>
              <a:rPr lang="it-IT" dirty="0"/>
              <a:t>	</a:t>
            </a:r>
            <a:r>
              <a:rPr lang="it-IT" dirty="0" smtClean="0"/>
              <a:t>B.1.1.1. ogni proprietà è una disposizione (</a:t>
            </a:r>
            <a:r>
              <a:rPr lang="it-IT" i="1" dirty="0" err="1" smtClean="0"/>
              <a:t>disp</a:t>
            </a:r>
            <a:r>
              <a:rPr lang="it-IT" i="1" dirty="0" smtClean="0"/>
              <a:t>. </a:t>
            </a:r>
            <a:r>
              <a:rPr lang="it-IT" i="1" dirty="0" err="1" smtClean="0"/>
              <a:t>type</a:t>
            </a:r>
            <a:r>
              <a:rPr lang="it-IT" i="1" dirty="0" smtClean="0"/>
              <a:t> </a:t>
            </a:r>
            <a:r>
              <a:rPr lang="it-IT" i="1" dirty="0" err="1" smtClean="0"/>
              <a:t>identity</a:t>
            </a:r>
            <a:r>
              <a:rPr lang="it-IT" dirty="0" smtClean="0"/>
              <a:t>) 	(</a:t>
            </a:r>
            <a:r>
              <a:rPr lang="it-IT" dirty="0" err="1" smtClean="0"/>
              <a:t>Shoemaker</a:t>
            </a:r>
            <a:r>
              <a:rPr lang="it-IT" dirty="0" smtClean="0"/>
              <a:t>, </a:t>
            </a:r>
            <a:r>
              <a:rPr lang="it-IT" dirty="0" err="1" smtClean="0"/>
              <a:t>Harré</a:t>
            </a:r>
            <a:r>
              <a:rPr lang="it-IT" dirty="0" smtClean="0"/>
              <a:t>/Madden);</a:t>
            </a:r>
          </a:p>
          <a:p>
            <a:pPr marL="0" indent="0" defTabSz="900113">
              <a:buNone/>
            </a:pPr>
            <a:r>
              <a:rPr lang="it-IT" dirty="0" smtClean="0"/>
              <a:t>	B.1.1.2. ogni </a:t>
            </a:r>
            <a:r>
              <a:rPr lang="it-IT" i="1" dirty="0" err="1" smtClean="0"/>
              <a:t>token</a:t>
            </a:r>
            <a:r>
              <a:rPr lang="it-IT" dirty="0" smtClean="0"/>
              <a:t> di una proprietà non-disposizionale è 	identico ad un 	</a:t>
            </a:r>
            <a:r>
              <a:rPr lang="it-IT" i="1" dirty="0" err="1" smtClean="0"/>
              <a:t>token</a:t>
            </a:r>
            <a:r>
              <a:rPr lang="it-IT" dirty="0" smtClean="0"/>
              <a:t> di una disposizione (</a:t>
            </a:r>
            <a:r>
              <a:rPr lang="it-IT" i="1" dirty="0" err="1" smtClean="0"/>
              <a:t>disp</a:t>
            </a:r>
            <a:r>
              <a:rPr lang="it-IT" i="1" dirty="0" smtClean="0"/>
              <a:t>. </a:t>
            </a:r>
            <a:r>
              <a:rPr lang="it-IT" i="1" dirty="0" err="1" smtClean="0"/>
              <a:t>token</a:t>
            </a:r>
            <a:r>
              <a:rPr lang="it-IT" i="1" dirty="0" smtClean="0"/>
              <a:t> </a:t>
            </a:r>
            <a:r>
              <a:rPr lang="it-IT" i="1" dirty="0" err="1" smtClean="0"/>
              <a:t>identity</a:t>
            </a:r>
            <a:r>
              <a:rPr lang="it-IT" dirty="0" smtClean="0"/>
              <a:t>);</a:t>
            </a:r>
          </a:p>
          <a:p>
            <a:pPr marL="0" indent="0" defTabSz="900113">
              <a:buNone/>
            </a:pPr>
            <a:r>
              <a:rPr lang="it-IT" dirty="0"/>
              <a:t>	</a:t>
            </a:r>
            <a:r>
              <a:rPr lang="it-IT" dirty="0" smtClean="0"/>
              <a:t>B.1.1.3. le disposizioni sono più fondamentali delle proprietà non-	disposizionali (</a:t>
            </a:r>
            <a:r>
              <a:rPr lang="it-IT" i="1" dirty="0" err="1" smtClean="0"/>
              <a:t>disp</a:t>
            </a:r>
            <a:r>
              <a:rPr lang="it-IT" i="1" dirty="0" smtClean="0"/>
              <a:t>. </a:t>
            </a:r>
            <a:r>
              <a:rPr lang="it-IT" i="1" dirty="0" err="1"/>
              <a:t>t</a:t>
            </a:r>
            <a:r>
              <a:rPr lang="it-IT" i="1" dirty="0" err="1" smtClean="0"/>
              <a:t>ype</a:t>
            </a:r>
            <a:r>
              <a:rPr lang="it-IT" i="1" dirty="0" smtClean="0"/>
              <a:t> fund</a:t>
            </a:r>
            <a:r>
              <a:rPr lang="it-IT" dirty="0" smtClean="0"/>
              <a:t>.);</a:t>
            </a:r>
          </a:p>
          <a:p>
            <a:pPr marL="0" indent="0" defTabSz="900113">
              <a:buNone/>
            </a:pPr>
            <a:r>
              <a:rPr lang="it-IT" dirty="0"/>
              <a:t>	</a:t>
            </a:r>
            <a:r>
              <a:rPr lang="it-IT" dirty="0" smtClean="0"/>
              <a:t>B.1.1.4. i </a:t>
            </a:r>
            <a:r>
              <a:rPr lang="it-IT" i="1" dirty="0" err="1" smtClean="0"/>
              <a:t>token</a:t>
            </a:r>
            <a:r>
              <a:rPr lang="it-IT" i="1" dirty="0" smtClean="0"/>
              <a:t> </a:t>
            </a:r>
            <a:r>
              <a:rPr lang="it-IT" dirty="0" smtClean="0"/>
              <a:t>di disposizioni sono più fondamentali dei </a:t>
            </a:r>
            <a:r>
              <a:rPr lang="it-IT" i="1" dirty="0" err="1" smtClean="0"/>
              <a:t>token</a:t>
            </a:r>
            <a:r>
              <a:rPr lang="it-IT" i="1" dirty="0" smtClean="0"/>
              <a:t> </a:t>
            </a:r>
            <a:r>
              <a:rPr lang="it-IT" dirty="0" smtClean="0"/>
              <a:t>di proprietà 	non-disposizionali (</a:t>
            </a:r>
            <a:r>
              <a:rPr lang="it-IT" i="1" dirty="0" err="1" smtClean="0"/>
              <a:t>disp</a:t>
            </a:r>
            <a:r>
              <a:rPr lang="it-IT" i="1" dirty="0" smtClean="0"/>
              <a:t>. </a:t>
            </a:r>
            <a:r>
              <a:rPr lang="it-IT" i="1" dirty="0" err="1"/>
              <a:t>t</a:t>
            </a:r>
            <a:r>
              <a:rPr lang="it-IT" i="1" dirty="0" err="1" smtClean="0"/>
              <a:t>oken</a:t>
            </a:r>
            <a:r>
              <a:rPr lang="it-IT" i="1" dirty="0" smtClean="0"/>
              <a:t> fund</a:t>
            </a:r>
            <a:r>
              <a:rPr lang="it-IT" dirty="0" smtClean="0"/>
              <a:t>.); </a:t>
            </a:r>
          </a:p>
          <a:p>
            <a:pPr marL="0" indent="0" defTabSz="442913">
              <a:buNone/>
            </a:pPr>
            <a:r>
              <a:rPr lang="it-IT" dirty="0" smtClean="0"/>
              <a:t>	B.1.2. alcune proprietà sono disposizioni, altre non lo sono (</a:t>
            </a:r>
            <a:r>
              <a:rPr lang="it-IT" b="1" dirty="0" smtClean="0"/>
              <a:t>dualismo</a:t>
            </a:r>
            <a:r>
              <a:rPr lang="it-IT" dirty="0" smtClean="0"/>
              <a:t>), cioè</a:t>
            </a:r>
          </a:p>
          <a:p>
            <a:pPr marL="0" indent="0" defTabSz="900113">
              <a:buNone/>
            </a:pPr>
            <a:r>
              <a:rPr lang="it-IT" dirty="0" smtClean="0"/>
              <a:t>	B.1.2.1 . gli oggetti possono avere sia disposizioni, che proprietà 	categoriche o, più in generale, proprietà non-disposizionali (</a:t>
            </a:r>
            <a:r>
              <a:rPr lang="it-IT" i="1" dirty="0" smtClean="0"/>
              <a:t>dualismo 	puro</a:t>
            </a:r>
            <a:r>
              <a:rPr lang="it-IT" dirty="0" smtClean="0"/>
              <a:t>) (</a:t>
            </a:r>
            <a:r>
              <a:rPr lang="it-IT" dirty="0" err="1" smtClean="0"/>
              <a:t>Molnar</a:t>
            </a:r>
            <a:r>
              <a:rPr lang="it-IT" dirty="0" smtClean="0"/>
              <a:t>);</a:t>
            </a:r>
          </a:p>
          <a:p>
            <a:pPr marL="0" indent="0" defTabSz="900113">
              <a:buNone/>
            </a:pPr>
            <a:r>
              <a:rPr lang="it-IT" dirty="0" smtClean="0"/>
              <a:t>	B.1.2.2. le disposizioni sono proprietà come: la proprietà di avere una certa 	base causale (o di avere una certa proprietà che ha un certo ruolo causale) 	(</a:t>
            </a:r>
            <a:r>
              <a:rPr lang="it-IT" i="1" dirty="0" smtClean="0"/>
              <a:t>funzionalismo</a:t>
            </a:r>
            <a:r>
              <a:rPr lang="it-IT" dirty="0" smtClean="0"/>
              <a:t>) </a:t>
            </a:r>
            <a:r>
              <a:rPr lang="it-IT" sz="3100" dirty="0">
                <a:solidFill>
                  <a:prstClr val="black"/>
                </a:solidFill>
              </a:rPr>
              <a:t>(</a:t>
            </a:r>
            <a:r>
              <a:rPr lang="it-IT" sz="3100" dirty="0" err="1">
                <a:solidFill>
                  <a:prstClr val="black"/>
                </a:solidFill>
              </a:rPr>
              <a:t>Prior</a:t>
            </a:r>
            <a:r>
              <a:rPr lang="it-IT" sz="3100" dirty="0">
                <a:solidFill>
                  <a:prstClr val="black"/>
                </a:solidFill>
              </a:rPr>
              <a:t>, </a:t>
            </a:r>
            <a:r>
              <a:rPr lang="it-IT" sz="3100" dirty="0" err="1">
                <a:solidFill>
                  <a:prstClr val="black"/>
                </a:solidFill>
              </a:rPr>
              <a:t>Pargetter</a:t>
            </a:r>
            <a:r>
              <a:rPr lang="it-IT" sz="3100" dirty="0">
                <a:solidFill>
                  <a:prstClr val="black"/>
                </a:solidFill>
              </a:rPr>
              <a:t>/Jackson) </a:t>
            </a:r>
            <a:endParaRPr lang="it-IT" dirty="0" smtClean="0"/>
          </a:p>
        </p:txBody>
      </p:sp>
    </p:spTree>
    <p:extLst>
      <p:ext uri="{BB962C8B-B14F-4D97-AF65-F5344CB8AC3E}">
        <p14:creationId xmlns="" xmlns:p14="http://schemas.microsoft.com/office/powerpoint/2010/main" val="31637209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C00000"/>
                </a:solidFill>
              </a:rPr>
              <a:t>B. Vi sono disposizioni? (iii)</a:t>
            </a:r>
            <a:endParaRPr lang="it-IT" b="1" dirty="0">
              <a:solidFill>
                <a:srgbClr val="C00000"/>
              </a:solidFill>
            </a:endParaRPr>
          </a:p>
        </p:txBody>
      </p:sp>
      <p:sp>
        <p:nvSpPr>
          <p:cNvPr id="3" name="Segnaposto contenuto 2"/>
          <p:cNvSpPr>
            <a:spLocks noGrp="1"/>
          </p:cNvSpPr>
          <p:nvPr>
            <p:ph idx="1"/>
          </p:nvPr>
        </p:nvSpPr>
        <p:spPr/>
        <p:txBody>
          <a:bodyPr>
            <a:normAutofit fontScale="77500" lnSpcReduction="20000"/>
          </a:bodyPr>
          <a:lstStyle/>
          <a:p>
            <a:pPr marL="0" indent="0">
              <a:buNone/>
              <a:tabLst>
                <a:tab pos="442913" algn="l"/>
              </a:tabLst>
            </a:pPr>
            <a:r>
              <a:rPr lang="it-IT" dirty="0" smtClean="0"/>
              <a:t>B.2. </a:t>
            </a:r>
            <a:r>
              <a:rPr lang="it-IT" b="1" dirty="0" smtClean="0"/>
              <a:t>No</a:t>
            </a:r>
            <a:r>
              <a:rPr lang="it-IT" dirty="0" smtClean="0"/>
              <a:t>, non vi sono disposizioni/le disposizioni non sono 	fondamentali (</a:t>
            </a:r>
            <a:r>
              <a:rPr lang="it-IT" b="1" dirty="0" err="1" smtClean="0"/>
              <a:t>categorialismo</a:t>
            </a:r>
            <a:r>
              <a:rPr lang="it-IT" dirty="0" smtClean="0"/>
              <a:t>), cioè</a:t>
            </a:r>
          </a:p>
          <a:p>
            <a:pPr marL="0" indent="0" defTabSz="722313">
              <a:buNone/>
              <a:tabLst>
                <a:tab pos="442913" algn="l"/>
              </a:tabLst>
            </a:pPr>
            <a:r>
              <a:rPr lang="it-IT" dirty="0"/>
              <a:t>	</a:t>
            </a:r>
            <a:r>
              <a:rPr lang="it-IT" dirty="0" smtClean="0"/>
              <a:t>B.2.1. ogni disposizione è identica ad una proprietà 	categorica (</a:t>
            </a:r>
            <a:r>
              <a:rPr lang="it-IT" i="1" dirty="0" err="1" smtClean="0"/>
              <a:t>cat</a:t>
            </a:r>
            <a:r>
              <a:rPr lang="it-IT" i="1" dirty="0" smtClean="0"/>
              <a:t>.</a:t>
            </a:r>
            <a:r>
              <a:rPr lang="it-IT" dirty="0" smtClean="0"/>
              <a:t> </a:t>
            </a:r>
            <a:r>
              <a:rPr lang="it-IT" i="1" dirty="0" err="1"/>
              <a:t>t</a:t>
            </a:r>
            <a:r>
              <a:rPr lang="it-IT" i="1" dirty="0" err="1" smtClean="0"/>
              <a:t>ype</a:t>
            </a:r>
            <a:r>
              <a:rPr lang="it-IT" i="1" dirty="0" smtClean="0"/>
              <a:t> </a:t>
            </a:r>
            <a:r>
              <a:rPr lang="it-IT" i="1" dirty="0" err="1" smtClean="0"/>
              <a:t>identity</a:t>
            </a:r>
            <a:r>
              <a:rPr lang="it-IT" dirty="0" smtClean="0"/>
              <a:t>);</a:t>
            </a:r>
          </a:p>
          <a:p>
            <a:pPr marL="0" indent="0" defTabSz="722313">
              <a:buNone/>
              <a:tabLst>
                <a:tab pos="442913" algn="l"/>
              </a:tabLst>
            </a:pPr>
            <a:r>
              <a:rPr lang="it-IT" dirty="0"/>
              <a:t>	</a:t>
            </a:r>
            <a:r>
              <a:rPr lang="it-IT" dirty="0" smtClean="0"/>
              <a:t>B.2.2. ogni </a:t>
            </a:r>
            <a:r>
              <a:rPr lang="it-IT" i="1" dirty="0" err="1" smtClean="0"/>
              <a:t>token</a:t>
            </a:r>
            <a:r>
              <a:rPr lang="it-IT" dirty="0" smtClean="0"/>
              <a:t> di una disposizione è identico ad un </a:t>
            </a:r>
            <a:r>
              <a:rPr lang="it-IT" i="1" dirty="0" err="1" smtClean="0"/>
              <a:t>token</a:t>
            </a:r>
            <a:r>
              <a:rPr lang="it-IT" dirty="0" smtClean="0"/>
              <a:t> 	di una proprietà categorica (</a:t>
            </a:r>
            <a:r>
              <a:rPr lang="it-IT" i="1" dirty="0" err="1" smtClean="0"/>
              <a:t>cat</a:t>
            </a:r>
            <a:r>
              <a:rPr lang="it-IT" i="1" dirty="0" smtClean="0"/>
              <a:t>. </a:t>
            </a:r>
            <a:r>
              <a:rPr lang="it-IT" i="1" dirty="0" err="1"/>
              <a:t>t</a:t>
            </a:r>
            <a:r>
              <a:rPr lang="it-IT" i="1" dirty="0" err="1" smtClean="0"/>
              <a:t>oken</a:t>
            </a:r>
            <a:r>
              <a:rPr lang="it-IT" i="1" dirty="0" smtClean="0"/>
              <a:t> </a:t>
            </a:r>
            <a:r>
              <a:rPr lang="it-IT" i="1" dirty="0" err="1" smtClean="0"/>
              <a:t>identity</a:t>
            </a:r>
            <a:r>
              <a:rPr lang="it-IT" dirty="0" smtClean="0"/>
              <a:t>) 	(</a:t>
            </a:r>
            <a:r>
              <a:rPr lang="it-IT" dirty="0" err="1" smtClean="0"/>
              <a:t>Mumford</a:t>
            </a:r>
            <a:r>
              <a:rPr lang="it-IT" dirty="0" smtClean="0"/>
              <a:t> – diversa descrizione);</a:t>
            </a:r>
          </a:p>
          <a:p>
            <a:pPr marL="0" indent="0" defTabSz="442913">
              <a:buNone/>
            </a:pPr>
            <a:r>
              <a:rPr lang="it-IT" dirty="0" smtClean="0"/>
              <a:t>	B.2.3. le proprietà categoriche sono più fondamentali 	delle disposizioni (</a:t>
            </a:r>
            <a:r>
              <a:rPr lang="it-IT" i="1" dirty="0" err="1" smtClean="0"/>
              <a:t>cat</a:t>
            </a:r>
            <a:r>
              <a:rPr lang="it-IT" i="1" dirty="0" smtClean="0"/>
              <a:t>. </a:t>
            </a:r>
            <a:r>
              <a:rPr lang="it-IT" i="1" dirty="0" err="1"/>
              <a:t>t</a:t>
            </a:r>
            <a:r>
              <a:rPr lang="it-IT" i="1" dirty="0" err="1" smtClean="0"/>
              <a:t>ype</a:t>
            </a:r>
            <a:r>
              <a:rPr lang="it-IT" i="1" dirty="0" smtClean="0"/>
              <a:t> fund.</a:t>
            </a:r>
            <a:r>
              <a:rPr lang="it-IT" dirty="0" smtClean="0"/>
              <a:t>);</a:t>
            </a:r>
          </a:p>
          <a:p>
            <a:pPr marL="0" indent="0" defTabSz="442913">
              <a:buNone/>
            </a:pPr>
            <a:r>
              <a:rPr lang="it-IT" dirty="0"/>
              <a:t>	</a:t>
            </a:r>
            <a:r>
              <a:rPr lang="it-IT" dirty="0" smtClean="0"/>
              <a:t>B.2.4. i </a:t>
            </a:r>
            <a:r>
              <a:rPr lang="it-IT" i="1" dirty="0" err="1" smtClean="0"/>
              <a:t>token</a:t>
            </a:r>
            <a:r>
              <a:rPr lang="it-IT" dirty="0" smtClean="0"/>
              <a:t> di proprietà categoriche sono più 	fondamentali dei </a:t>
            </a:r>
            <a:r>
              <a:rPr lang="it-IT" i="1" dirty="0" err="1" smtClean="0"/>
              <a:t>token</a:t>
            </a:r>
            <a:r>
              <a:rPr lang="it-IT" dirty="0" smtClean="0"/>
              <a:t> di disposizioni (</a:t>
            </a:r>
            <a:r>
              <a:rPr lang="it-IT" i="1" dirty="0" err="1" smtClean="0"/>
              <a:t>cat</a:t>
            </a:r>
            <a:r>
              <a:rPr lang="it-IT" i="1" dirty="0" smtClean="0"/>
              <a:t>. </a:t>
            </a:r>
            <a:r>
              <a:rPr lang="it-IT" i="1" dirty="0" err="1"/>
              <a:t>t</a:t>
            </a:r>
            <a:r>
              <a:rPr lang="it-IT" i="1" dirty="0" err="1" smtClean="0"/>
              <a:t>oken</a:t>
            </a:r>
            <a:r>
              <a:rPr lang="it-IT" i="1" dirty="0" smtClean="0"/>
              <a:t> fund.</a:t>
            </a:r>
            <a:r>
              <a:rPr lang="it-IT" dirty="0" smtClean="0"/>
              <a:t>)</a:t>
            </a:r>
          </a:p>
          <a:p>
            <a:pPr marL="0" indent="0" defTabSz="442913">
              <a:buNone/>
            </a:pPr>
            <a:r>
              <a:rPr lang="it-IT" dirty="0" smtClean="0"/>
              <a:t>B.3. Non vi sono propriamente né disposizioni, né proprietà 	categoriche, ma proprietà «neutrali» (</a:t>
            </a:r>
            <a:r>
              <a:rPr lang="it-IT" b="1" dirty="0" smtClean="0"/>
              <a:t>monismo neutrale</a:t>
            </a:r>
            <a:r>
              <a:rPr lang="it-IT" dirty="0" smtClean="0"/>
              <a:t>)</a:t>
            </a:r>
          </a:p>
          <a:p>
            <a:pPr marL="0" indent="0" defTabSz="722313">
              <a:buNone/>
            </a:pPr>
            <a:endParaRPr lang="it-IT" dirty="0" smtClean="0"/>
          </a:p>
          <a:p>
            <a:pPr marL="0" indent="0" defTabSz="722313">
              <a:buNone/>
            </a:pPr>
            <a:endParaRPr lang="it-IT" dirty="0" smtClean="0"/>
          </a:p>
          <a:p>
            <a:pPr marL="0" indent="0">
              <a:buNone/>
            </a:pPr>
            <a:endParaRPr lang="it-IT" dirty="0"/>
          </a:p>
        </p:txBody>
      </p:sp>
    </p:spTree>
    <p:extLst>
      <p:ext uri="{BB962C8B-B14F-4D97-AF65-F5344CB8AC3E}">
        <p14:creationId xmlns="" xmlns:p14="http://schemas.microsoft.com/office/powerpoint/2010/main" val="18012350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C00000"/>
                </a:solidFill>
              </a:rPr>
              <a:t>B. Vi sono disposizioni? Contra (iv)</a:t>
            </a:r>
            <a:endParaRPr lang="it-IT" b="1" dirty="0">
              <a:solidFill>
                <a:srgbClr val="C00000"/>
              </a:solidFill>
            </a:endParaRPr>
          </a:p>
        </p:txBody>
      </p:sp>
      <p:sp>
        <p:nvSpPr>
          <p:cNvPr id="3" name="Segnaposto contenuto 2"/>
          <p:cNvSpPr>
            <a:spLocks noGrp="1"/>
          </p:cNvSpPr>
          <p:nvPr>
            <p:ph idx="1"/>
          </p:nvPr>
        </p:nvSpPr>
        <p:spPr/>
        <p:txBody>
          <a:bodyPr>
            <a:normAutofit fontScale="92500" lnSpcReduction="10000"/>
          </a:bodyPr>
          <a:lstStyle/>
          <a:p>
            <a:pPr marL="0" indent="0" algn="ctr">
              <a:buNone/>
            </a:pPr>
            <a:r>
              <a:rPr lang="it-IT" b="1" dirty="0" smtClean="0"/>
              <a:t>Analisi condizionale</a:t>
            </a:r>
            <a:r>
              <a:rPr lang="it-IT" dirty="0" smtClean="0"/>
              <a:t> - </a:t>
            </a:r>
            <a:r>
              <a:rPr lang="it-IT" i="1" dirty="0" err="1" smtClean="0"/>
              <a:t>token</a:t>
            </a:r>
            <a:endParaRPr lang="it-IT" b="1" i="1" dirty="0" smtClean="0"/>
          </a:p>
          <a:p>
            <a:pPr marL="0" indent="0" algn="ctr">
              <a:buNone/>
            </a:pPr>
            <a:r>
              <a:rPr lang="it-IT" dirty="0" smtClean="0"/>
              <a:t>Questo sale è solubile </a:t>
            </a:r>
            <a:r>
              <a:rPr lang="it-IT" dirty="0" err="1" smtClean="0"/>
              <a:t>sse</a:t>
            </a:r>
            <a:endParaRPr lang="it-IT" dirty="0" smtClean="0"/>
          </a:p>
          <a:p>
            <a:pPr marL="0" indent="0" algn="ctr">
              <a:buNone/>
            </a:pPr>
            <a:r>
              <a:rPr lang="it-IT" dirty="0"/>
              <a:t>s</a:t>
            </a:r>
            <a:r>
              <a:rPr lang="it-IT" dirty="0" smtClean="0"/>
              <a:t>e S (es. è immerso in un liquido), allora M (es. si scioglie)</a:t>
            </a:r>
          </a:p>
          <a:p>
            <a:pPr marL="0" indent="0" algn="ctr">
              <a:buNone/>
            </a:pPr>
            <a:r>
              <a:rPr lang="it-IT" dirty="0" smtClean="0"/>
              <a:t>Ma:</a:t>
            </a:r>
          </a:p>
          <a:p>
            <a:pPr marL="0" indent="0">
              <a:buNone/>
            </a:pPr>
            <a:r>
              <a:rPr lang="it-IT" dirty="0" smtClean="0">
                <a:sym typeface="Wingdings" panose="05000000000000000000" pitchFamily="2" charset="2"/>
              </a:rPr>
              <a:t> </a:t>
            </a:r>
            <a:r>
              <a:rPr lang="it-IT" i="1" dirty="0" smtClean="0"/>
              <a:t>Quale</a:t>
            </a:r>
            <a:r>
              <a:rPr lang="it-IT" dirty="0" smtClean="0"/>
              <a:t> condizionale? </a:t>
            </a:r>
          </a:p>
          <a:p>
            <a:pPr marL="0" indent="0">
              <a:buNone/>
            </a:pPr>
            <a:r>
              <a:rPr lang="it-IT" dirty="0" smtClean="0"/>
              <a:t>(se materiale: allora rende vero che questo sale si scioglie, anche se non è immerso in un liquido)</a:t>
            </a:r>
          </a:p>
          <a:p>
            <a:pPr marL="0" indent="0">
              <a:buNone/>
            </a:pPr>
            <a:r>
              <a:rPr lang="it-IT" dirty="0" smtClean="0">
                <a:sym typeface="Wingdings" panose="05000000000000000000" pitchFamily="2" charset="2"/>
              </a:rPr>
              <a:t> </a:t>
            </a:r>
            <a:r>
              <a:rPr lang="it-IT" i="1" dirty="0" err="1" smtClean="0"/>
              <a:t>Verificazionismo</a:t>
            </a:r>
            <a:r>
              <a:rPr lang="it-IT" dirty="0" smtClean="0"/>
              <a:t>: problematico</a:t>
            </a:r>
            <a:endParaRPr lang="it-IT" dirty="0"/>
          </a:p>
        </p:txBody>
      </p:sp>
    </p:spTree>
    <p:extLst>
      <p:ext uri="{BB962C8B-B14F-4D97-AF65-F5344CB8AC3E}">
        <p14:creationId xmlns="" xmlns:p14="http://schemas.microsoft.com/office/powerpoint/2010/main" val="13499589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C00000"/>
                </a:solidFill>
              </a:rPr>
              <a:t>B. Vi sono disposizioni? Contra (v)</a:t>
            </a:r>
            <a:endParaRPr lang="it-IT" b="1" dirty="0">
              <a:solidFill>
                <a:srgbClr val="C00000"/>
              </a:solidFill>
            </a:endParaRPr>
          </a:p>
        </p:txBody>
      </p:sp>
      <p:sp>
        <p:nvSpPr>
          <p:cNvPr id="3" name="Segnaposto contenuto 2"/>
          <p:cNvSpPr>
            <a:spLocks noGrp="1"/>
          </p:cNvSpPr>
          <p:nvPr>
            <p:ph idx="1"/>
          </p:nvPr>
        </p:nvSpPr>
        <p:spPr/>
        <p:txBody>
          <a:bodyPr>
            <a:normAutofit fontScale="70000" lnSpcReduction="20000"/>
          </a:bodyPr>
          <a:lstStyle/>
          <a:p>
            <a:pPr marL="0" indent="0">
              <a:buNone/>
            </a:pPr>
            <a:r>
              <a:rPr lang="it-IT" dirty="0" smtClean="0">
                <a:sym typeface="Wingdings" panose="05000000000000000000" pitchFamily="2" charset="2"/>
              </a:rPr>
              <a:t> </a:t>
            </a:r>
            <a:r>
              <a:rPr lang="it-IT" i="1" dirty="0" smtClean="0">
                <a:sym typeface="Wingdings" panose="05000000000000000000" pitchFamily="2" charset="2"/>
              </a:rPr>
              <a:t>Paradosso di </a:t>
            </a:r>
            <a:r>
              <a:rPr lang="it-IT" i="1" dirty="0" err="1" smtClean="0">
                <a:sym typeface="Wingdings" panose="05000000000000000000" pitchFamily="2" charset="2"/>
              </a:rPr>
              <a:t>Carnap</a:t>
            </a:r>
            <a:endParaRPr lang="it-IT" i="1" dirty="0" smtClean="0">
              <a:sym typeface="Wingdings" panose="05000000000000000000" pitchFamily="2" charset="2"/>
            </a:endParaRPr>
          </a:p>
          <a:p>
            <a:pPr marL="0" indent="0">
              <a:buNone/>
            </a:pPr>
            <a:r>
              <a:rPr lang="it-IT" dirty="0" smtClean="0">
                <a:sym typeface="Wingdings" panose="05000000000000000000" pitchFamily="2" charset="2"/>
              </a:rPr>
              <a:t>Questo sale è solubile </a:t>
            </a:r>
            <a:r>
              <a:rPr lang="it-IT" dirty="0" err="1" smtClean="0">
                <a:sym typeface="Wingdings" panose="05000000000000000000" pitchFamily="2" charset="2"/>
              </a:rPr>
              <a:t>sse</a:t>
            </a:r>
            <a:r>
              <a:rPr lang="it-IT" dirty="0" smtClean="0">
                <a:sym typeface="Wingdings" panose="05000000000000000000" pitchFamily="2" charset="2"/>
              </a:rPr>
              <a:t>, se è immerso in un liquido a </a:t>
            </a:r>
            <a:r>
              <a:rPr lang="it-IT" i="1" dirty="0" smtClean="0">
                <a:sym typeface="Wingdings" panose="05000000000000000000" pitchFamily="2" charset="2"/>
              </a:rPr>
              <a:t>t</a:t>
            </a:r>
            <a:r>
              <a:rPr lang="it-IT" dirty="0" smtClean="0">
                <a:sym typeface="Wingdings" panose="05000000000000000000" pitchFamily="2" charset="2"/>
              </a:rPr>
              <a:t> (intervallo di tempo), allora si scioglie a </a:t>
            </a:r>
            <a:r>
              <a:rPr lang="it-IT" i="1" dirty="0" smtClean="0">
                <a:sym typeface="Wingdings" panose="05000000000000000000" pitchFamily="2" charset="2"/>
              </a:rPr>
              <a:t>t</a:t>
            </a:r>
          </a:p>
          <a:p>
            <a:pPr marL="0" lvl="0" indent="0">
              <a:buNone/>
            </a:pPr>
            <a:r>
              <a:rPr lang="it-IT" dirty="0" smtClean="0">
                <a:sym typeface="Wingdings" panose="05000000000000000000" pitchFamily="2" charset="2"/>
              </a:rPr>
              <a:t>Ma: Se questo sale è distrutto prima di </a:t>
            </a:r>
            <a:r>
              <a:rPr lang="it-IT" i="1" dirty="0" smtClean="0">
                <a:sym typeface="Wingdings" panose="05000000000000000000" pitchFamily="2" charset="2"/>
              </a:rPr>
              <a:t>t</a:t>
            </a:r>
            <a:r>
              <a:rPr lang="it-IT" dirty="0" smtClean="0">
                <a:sym typeface="Wingdings" panose="05000000000000000000" pitchFamily="2" charset="2"/>
              </a:rPr>
              <a:t>, allora </a:t>
            </a:r>
            <a:r>
              <a:rPr lang="it-IT" i="1" dirty="0" smtClean="0">
                <a:sym typeface="Wingdings" panose="05000000000000000000" pitchFamily="2" charset="2"/>
              </a:rPr>
              <a:t>non</a:t>
            </a:r>
            <a:r>
              <a:rPr lang="it-IT" dirty="0" smtClean="0">
                <a:sym typeface="Wingdings" panose="05000000000000000000" pitchFamily="2" charset="2"/>
              </a:rPr>
              <a:t> è vero che è immerso in un liquido a </a:t>
            </a:r>
            <a:r>
              <a:rPr lang="it-IT" i="1" dirty="0" smtClean="0">
                <a:sym typeface="Wingdings" panose="05000000000000000000" pitchFamily="2" charset="2"/>
              </a:rPr>
              <a:t>t</a:t>
            </a:r>
            <a:r>
              <a:rPr lang="it-IT" dirty="0" smtClean="0">
                <a:sym typeface="Wingdings" panose="05000000000000000000" pitchFamily="2" charset="2"/>
              </a:rPr>
              <a:t> e il condizionale «</a:t>
            </a:r>
            <a:r>
              <a:rPr lang="it-IT" dirty="0" smtClean="0">
                <a:solidFill>
                  <a:prstClr val="black"/>
                </a:solidFill>
                <a:sym typeface="Wingdings" panose="05000000000000000000" pitchFamily="2" charset="2"/>
              </a:rPr>
              <a:t>se </a:t>
            </a:r>
            <a:r>
              <a:rPr lang="it-IT" dirty="0">
                <a:solidFill>
                  <a:prstClr val="black"/>
                </a:solidFill>
                <a:sym typeface="Wingdings" panose="05000000000000000000" pitchFamily="2" charset="2"/>
              </a:rPr>
              <a:t>è immerso in un liquido a </a:t>
            </a:r>
            <a:r>
              <a:rPr lang="it-IT" i="1" dirty="0">
                <a:solidFill>
                  <a:prstClr val="black"/>
                </a:solidFill>
                <a:sym typeface="Wingdings" panose="05000000000000000000" pitchFamily="2" charset="2"/>
              </a:rPr>
              <a:t>t</a:t>
            </a:r>
            <a:r>
              <a:rPr lang="it-IT" dirty="0">
                <a:solidFill>
                  <a:prstClr val="black"/>
                </a:solidFill>
                <a:sym typeface="Wingdings" panose="05000000000000000000" pitchFamily="2" charset="2"/>
              </a:rPr>
              <a:t> (intervallo di tempo), allora si scioglie a </a:t>
            </a:r>
            <a:r>
              <a:rPr lang="it-IT" i="1" dirty="0" smtClean="0">
                <a:solidFill>
                  <a:prstClr val="black"/>
                </a:solidFill>
                <a:sym typeface="Wingdings" panose="05000000000000000000" pitchFamily="2" charset="2"/>
              </a:rPr>
              <a:t>t</a:t>
            </a:r>
            <a:r>
              <a:rPr lang="it-IT" dirty="0" smtClean="0">
                <a:solidFill>
                  <a:prstClr val="black"/>
                </a:solidFill>
                <a:sym typeface="Wingdings" panose="05000000000000000000" pitchFamily="2" charset="2"/>
              </a:rPr>
              <a:t>» è vero, dunque questo sale è </a:t>
            </a:r>
            <a:r>
              <a:rPr lang="it-IT" i="1" dirty="0" smtClean="0">
                <a:solidFill>
                  <a:prstClr val="black"/>
                </a:solidFill>
                <a:sym typeface="Wingdings" panose="05000000000000000000" pitchFamily="2" charset="2"/>
              </a:rPr>
              <a:t>solubile</a:t>
            </a:r>
          </a:p>
          <a:p>
            <a:pPr marL="0" lvl="0" indent="0">
              <a:buNone/>
            </a:pPr>
            <a:r>
              <a:rPr lang="it-IT" dirty="0" smtClean="0">
                <a:solidFill>
                  <a:prstClr val="black"/>
                </a:solidFill>
                <a:sym typeface="Wingdings" panose="05000000000000000000" pitchFamily="2" charset="2"/>
              </a:rPr>
              <a:t>Tuttavia: Se questo sale è distrutto prima di </a:t>
            </a:r>
            <a:r>
              <a:rPr lang="it-IT" i="1" dirty="0" smtClean="0">
                <a:solidFill>
                  <a:prstClr val="black"/>
                </a:solidFill>
                <a:sym typeface="Wingdings" panose="05000000000000000000" pitchFamily="2" charset="2"/>
              </a:rPr>
              <a:t>t</a:t>
            </a:r>
            <a:r>
              <a:rPr lang="it-IT" dirty="0" smtClean="0">
                <a:solidFill>
                  <a:prstClr val="black"/>
                </a:solidFill>
                <a:sym typeface="Wingdings" panose="05000000000000000000" pitchFamily="2" charset="2"/>
              </a:rPr>
              <a:t>, allora soddisfa anche il requisito per </a:t>
            </a:r>
            <a:r>
              <a:rPr lang="it-IT" i="1" dirty="0" smtClean="0">
                <a:solidFill>
                  <a:prstClr val="black"/>
                </a:solidFill>
                <a:sym typeface="Wingdings" panose="05000000000000000000" pitchFamily="2" charset="2"/>
              </a:rPr>
              <a:t>non</a:t>
            </a:r>
            <a:r>
              <a:rPr lang="it-IT" dirty="0" smtClean="0">
                <a:solidFill>
                  <a:prstClr val="black"/>
                </a:solidFill>
                <a:sym typeface="Wingdings" panose="05000000000000000000" pitchFamily="2" charset="2"/>
              </a:rPr>
              <a:t> avere la solubilità, cioè</a:t>
            </a:r>
          </a:p>
          <a:p>
            <a:pPr marL="0" lvl="0" indent="0">
              <a:buNone/>
            </a:pPr>
            <a:r>
              <a:rPr lang="it-IT" dirty="0" smtClean="0">
                <a:solidFill>
                  <a:prstClr val="black"/>
                </a:solidFill>
                <a:sym typeface="Wingdings" panose="05000000000000000000" pitchFamily="2" charset="2"/>
              </a:rPr>
              <a:t>Questo sale </a:t>
            </a:r>
            <a:r>
              <a:rPr lang="it-IT" i="1" dirty="0" smtClean="0">
                <a:solidFill>
                  <a:prstClr val="black"/>
                </a:solidFill>
                <a:sym typeface="Wingdings" panose="05000000000000000000" pitchFamily="2" charset="2"/>
              </a:rPr>
              <a:t>non</a:t>
            </a:r>
            <a:r>
              <a:rPr lang="it-IT" dirty="0" smtClean="0">
                <a:solidFill>
                  <a:prstClr val="black"/>
                </a:solidFill>
                <a:sym typeface="Wingdings" panose="05000000000000000000" pitchFamily="2" charset="2"/>
              </a:rPr>
              <a:t> è solubile a </a:t>
            </a:r>
            <a:r>
              <a:rPr lang="it-IT" i="1" dirty="0" smtClean="0">
                <a:solidFill>
                  <a:prstClr val="black"/>
                </a:solidFill>
                <a:sym typeface="Wingdings" panose="05000000000000000000" pitchFamily="2" charset="2"/>
              </a:rPr>
              <a:t>t</a:t>
            </a:r>
            <a:r>
              <a:rPr lang="it-IT" dirty="0" smtClean="0">
                <a:solidFill>
                  <a:prstClr val="black"/>
                </a:solidFill>
                <a:sym typeface="Wingdings" panose="05000000000000000000" pitchFamily="2" charset="2"/>
              </a:rPr>
              <a:t> </a:t>
            </a:r>
            <a:r>
              <a:rPr lang="it-IT" dirty="0" err="1" smtClean="0">
                <a:solidFill>
                  <a:prstClr val="black"/>
                </a:solidFill>
                <a:sym typeface="Wingdings" panose="05000000000000000000" pitchFamily="2" charset="2"/>
              </a:rPr>
              <a:t>sse</a:t>
            </a:r>
            <a:r>
              <a:rPr lang="it-IT" dirty="0" smtClean="0">
                <a:solidFill>
                  <a:prstClr val="black"/>
                </a:solidFill>
                <a:sym typeface="Wingdings" panose="05000000000000000000" pitchFamily="2" charset="2"/>
              </a:rPr>
              <a:t>, se è immerso in un liquido a </a:t>
            </a:r>
            <a:r>
              <a:rPr lang="it-IT" i="1" dirty="0" smtClean="0">
                <a:solidFill>
                  <a:prstClr val="black"/>
                </a:solidFill>
                <a:sym typeface="Wingdings" panose="05000000000000000000" pitchFamily="2" charset="2"/>
              </a:rPr>
              <a:t>t</a:t>
            </a:r>
            <a:r>
              <a:rPr lang="it-IT" dirty="0" smtClean="0">
                <a:solidFill>
                  <a:prstClr val="black"/>
                </a:solidFill>
                <a:sym typeface="Wingdings" panose="05000000000000000000" pitchFamily="2" charset="2"/>
              </a:rPr>
              <a:t>, allora </a:t>
            </a:r>
            <a:r>
              <a:rPr lang="it-IT" i="1" dirty="0" smtClean="0">
                <a:solidFill>
                  <a:prstClr val="black"/>
                </a:solidFill>
                <a:sym typeface="Wingdings" panose="05000000000000000000" pitchFamily="2" charset="2"/>
              </a:rPr>
              <a:t>non</a:t>
            </a:r>
            <a:r>
              <a:rPr lang="it-IT" dirty="0" smtClean="0">
                <a:solidFill>
                  <a:prstClr val="black"/>
                </a:solidFill>
                <a:sym typeface="Wingdings" panose="05000000000000000000" pitchFamily="2" charset="2"/>
              </a:rPr>
              <a:t> si scioglie a </a:t>
            </a:r>
            <a:r>
              <a:rPr lang="it-IT" i="1" dirty="0" smtClean="0">
                <a:solidFill>
                  <a:prstClr val="black"/>
                </a:solidFill>
                <a:sym typeface="Wingdings" panose="05000000000000000000" pitchFamily="2" charset="2"/>
              </a:rPr>
              <a:t>t</a:t>
            </a:r>
            <a:r>
              <a:rPr lang="it-IT" dirty="0" smtClean="0">
                <a:solidFill>
                  <a:prstClr val="black"/>
                </a:solidFill>
                <a:sym typeface="Wingdings" panose="05000000000000000000" pitchFamily="2" charset="2"/>
              </a:rPr>
              <a:t>, dunque questo sale è anche </a:t>
            </a:r>
            <a:r>
              <a:rPr lang="it-IT" i="1" dirty="0" smtClean="0">
                <a:solidFill>
                  <a:prstClr val="black"/>
                </a:solidFill>
                <a:sym typeface="Wingdings" panose="05000000000000000000" pitchFamily="2" charset="2"/>
              </a:rPr>
              <a:t>non solubile</a:t>
            </a:r>
            <a:r>
              <a:rPr lang="it-IT" dirty="0" smtClean="0">
                <a:solidFill>
                  <a:prstClr val="black"/>
                </a:solidFill>
                <a:sym typeface="Wingdings" panose="05000000000000000000" pitchFamily="2" charset="2"/>
              </a:rPr>
              <a:t> a </a:t>
            </a:r>
            <a:r>
              <a:rPr lang="it-IT" i="1" dirty="0" smtClean="0">
                <a:solidFill>
                  <a:prstClr val="black"/>
                </a:solidFill>
                <a:sym typeface="Wingdings" panose="05000000000000000000" pitchFamily="2" charset="2"/>
              </a:rPr>
              <a:t>t</a:t>
            </a:r>
          </a:p>
          <a:p>
            <a:pPr marL="0" lvl="0" indent="0">
              <a:buNone/>
            </a:pPr>
            <a:r>
              <a:rPr lang="it-IT" dirty="0" smtClean="0">
                <a:solidFill>
                  <a:prstClr val="black"/>
                </a:solidFill>
                <a:sym typeface="Wingdings" panose="05000000000000000000" pitchFamily="2" charset="2"/>
              </a:rPr>
              <a:t> </a:t>
            </a:r>
            <a:r>
              <a:rPr lang="it-IT" i="1" dirty="0" smtClean="0">
                <a:solidFill>
                  <a:prstClr val="black"/>
                </a:solidFill>
                <a:sym typeface="Wingdings" panose="05000000000000000000" pitchFamily="2" charset="2"/>
              </a:rPr>
              <a:t>Restringere</a:t>
            </a:r>
            <a:r>
              <a:rPr lang="it-IT" dirty="0" smtClean="0">
                <a:solidFill>
                  <a:prstClr val="black"/>
                </a:solidFill>
                <a:sym typeface="Wingdings" panose="05000000000000000000" pitchFamily="2" charset="2"/>
              </a:rPr>
              <a:t> S. Dunque: </a:t>
            </a:r>
            <a:r>
              <a:rPr lang="it-IT" i="1" dirty="0" smtClean="0">
                <a:solidFill>
                  <a:prstClr val="black"/>
                </a:solidFill>
                <a:sym typeface="Wingdings" panose="05000000000000000000" pitchFamily="2" charset="2"/>
              </a:rPr>
              <a:t>congiunzione</a:t>
            </a:r>
            <a:r>
              <a:rPr lang="it-IT" dirty="0" smtClean="0">
                <a:solidFill>
                  <a:prstClr val="black"/>
                </a:solidFill>
                <a:sym typeface="Wingdings" panose="05000000000000000000" pitchFamily="2" charset="2"/>
              </a:rPr>
              <a:t> di condizionali? (troppo forte) / </a:t>
            </a:r>
            <a:r>
              <a:rPr lang="it-IT" i="1" dirty="0" smtClean="0">
                <a:solidFill>
                  <a:prstClr val="black"/>
                </a:solidFill>
                <a:sym typeface="Wingdings" panose="05000000000000000000" pitchFamily="2" charset="2"/>
              </a:rPr>
              <a:t>disgiunzione</a:t>
            </a:r>
            <a:r>
              <a:rPr lang="it-IT" dirty="0" smtClean="0">
                <a:solidFill>
                  <a:prstClr val="black"/>
                </a:solidFill>
                <a:sym typeface="Wingdings" panose="05000000000000000000" pitchFamily="2" charset="2"/>
              </a:rPr>
              <a:t> di condizionali? (disgiunzione aperta; la soddisfazione di quanti condizionali è richiesta per avere la solubilità?)</a:t>
            </a:r>
            <a:endParaRPr lang="it-IT" dirty="0">
              <a:solidFill>
                <a:prstClr val="black"/>
              </a:solidFill>
              <a:sym typeface="Wingdings" panose="05000000000000000000" pitchFamily="2" charset="2"/>
            </a:endParaRPr>
          </a:p>
          <a:p>
            <a:pPr marL="0" indent="0">
              <a:buNone/>
            </a:pPr>
            <a:endParaRPr lang="it-IT" dirty="0"/>
          </a:p>
        </p:txBody>
      </p:sp>
    </p:spTree>
    <p:extLst>
      <p:ext uri="{BB962C8B-B14F-4D97-AF65-F5344CB8AC3E}">
        <p14:creationId xmlns="" xmlns:p14="http://schemas.microsoft.com/office/powerpoint/2010/main" val="5352611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C00000"/>
                </a:solidFill>
              </a:rPr>
              <a:t>B. Vi sono disposizioni? Contra (vi)</a:t>
            </a:r>
            <a:endParaRPr lang="it-IT" b="1" dirty="0">
              <a:solidFill>
                <a:srgbClr val="C00000"/>
              </a:solidFill>
            </a:endParaRPr>
          </a:p>
        </p:txBody>
      </p:sp>
      <p:sp>
        <p:nvSpPr>
          <p:cNvPr id="3" name="Segnaposto contenuto 2"/>
          <p:cNvSpPr>
            <a:spLocks noGrp="1"/>
          </p:cNvSpPr>
          <p:nvPr>
            <p:ph idx="1"/>
          </p:nvPr>
        </p:nvSpPr>
        <p:spPr/>
        <p:txBody>
          <a:bodyPr>
            <a:normAutofit lnSpcReduction="10000"/>
          </a:bodyPr>
          <a:lstStyle/>
          <a:p>
            <a:pPr marL="0" indent="0" algn="ctr">
              <a:buNone/>
            </a:pPr>
            <a:r>
              <a:rPr lang="it-IT" b="1" dirty="0" smtClean="0"/>
              <a:t>Analisi controfattuale standard</a:t>
            </a:r>
            <a:r>
              <a:rPr lang="it-IT" dirty="0" smtClean="0"/>
              <a:t> - </a:t>
            </a:r>
            <a:r>
              <a:rPr lang="it-IT" i="1" dirty="0" err="1" smtClean="0"/>
              <a:t>token</a:t>
            </a:r>
            <a:endParaRPr lang="it-IT" i="1" dirty="0" smtClean="0"/>
          </a:p>
          <a:p>
            <a:pPr marL="0" indent="0" algn="ctr">
              <a:buNone/>
            </a:pPr>
            <a:r>
              <a:rPr lang="it-IT" dirty="0" smtClean="0"/>
              <a:t>1. Disposizione </a:t>
            </a:r>
            <a:r>
              <a:rPr lang="it-IT" i="1" dirty="0" smtClean="0"/>
              <a:t>convenzionale</a:t>
            </a:r>
            <a:r>
              <a:rPr lang="it-IT" dirty="0" smtClean="0"/>
              <a:t> (es. essere solubile) ridotta a </a:t>
            </a:r>
            <a:r>
              <a:rPr lang="it-IT" i="1" dirty="0" smtClean="0"/>
              <a:t>canonica</a:t>
            </a:r>
            <a:r>
              <a:rPr lang="it-IT" dirty="0" smtClean="0"/>
              <a:t>, della forma essere disposto a M, se S (es. essere disposto a sciogliersi se immerso in un liquido)</a:t>
            </a:r>
          </a:p>
          <a:p>
            <a:pPr marL="0" indent="0" algn="ctr">
              <a:buNone/>
            </a:pPr>
            <a:r>
              <a:rPr lang="it-IT" dirty="0" smtClean="0"/>
              <a:t>2. </a:t>
            </a:r>
            <a:r>
              <a:rPr lang="it-IT" i="1" dirty="0" smtClean="0"/>
              <a:t>x </a:t>
            </a:r>
            <a:r>
              <a:rPr lang="it-IT" dirty="0" smtClean="0"/>
              <a:t>è disposto a M se S </a:t>
            </a:r>
            <a:r>
              <a:rPr lang="it-IT" dirty="0" err="1" smtClean="0"/>
              <a:t>sse</a:t>
            </a:r>
            <a:endParaRPr lang="it-IT" dirty="0" smtClean="0"/>
          </a:p>
          <a:p>
            <a:pPr marL="0" indent="0" algn="ctr">
              <a:buNone/>
            </a:pPr>
            <a:r>
              <a:rPr lang="it-IT" i="1" dirty="0"/>
              <a:t>x</a:t>
            </a:r>
            <a:r>
              <a:rPr lang="it-IT" dirty="0" smtClean="0"/>
              <a:t> sarebbe in M, se fosse sottoposto a S</a:t>
            </a:r>
          </a:p>
          <a:p>
            <a:pPr marL="0" indent="0" algn="ctr">
              <a:buNone/>
            </a:pPr>
            <a:r>
              <a:rPr lang="it-IT" dirty="0" smtClean="0"/>
              <a:t>(es. questo sale è solubile </a:t>
            </a:r>
            <a:r>
              <a:rPr lang="it-IT" dirty="0" err="1" smtClean="0"/>
              <a:t>sse</a:t>
            </a:r>
            <a:r>
              <a:rPr lang="it-IT" dirty="0"/>
              <a:t> </a:t>
            </a:r>
            <a:r>
              <a:rPr lang="it-IT" dirty="0" smtClean="0"/>
              <a:t>si scioglierebbe, se fosse immerso in un liquido)</a:t>
            </a:r>
            <a:endParaRPr lang="it-IT" dirty="0"/>
          </a:p>
        </p:txBody>
      </p:sp>
    </p:spTree>
    <p:extLst>
      <p:ext uri="{BB962C8B-B14F-4D97-AF65-F5344CB8AC3E}">
        <p14:creationId xmlns="" xmlns:p14="http://schemas.microsoft.com/office/powerpoint/2010/main" val="11648192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solidFill>
                  <a:srgbClr val="C00000"/>
                </a:solidFill>
              </a:rPr>
              <a:t>B. Vi sono disposizioni? Contra (vii)</a:t>
            </a:r>
            <a:endParaRPr lang="it-IT" b="1" dirty="0">
              <a:solidFill>
                <a:srgbClr val="C00000"/>
              </a:solidFill>
            </a:endParaRPr>
          </a:p>
        </p:txBody>
      </p:sp>
      <p:sp>
        <p:nvSpPr>
          <p:cNvPr id="3" name="Segnaposto contenuto 2"/>
          <p:cNvSpPr>
            <a:spLocks noGrp="1"/>
          </p:cNvSpPr>
          <p:nvPr>
            <p:ph idx="1"/>
          </p:nvPr>
        </p:nvSpPr>
        <p:spPr/>
        <p:txBody>
          <a:bodyPr>
            <a:normAutofit/>
          </a:bodyPr>
          <a:lstStyle/>
          <a:p>
            <a:pPr marL="0" indent="0">
              <a:buNone/>
            </a:pPr>
            <a:r>
              <a:rPr lang="it-IT" dirty="0" smtClean="0"/>
              <a:t>Vs.1. Per la riduzione, occorre: </a:t>
            </a:r>
          </a:p>
          <a:p>
            <a:pPr marL="0" indent="0">
              <a:buNone/>
            </a:pPr>
            <a:r>
              <a:rPr lang="it-IT" dirty="0" smtClean="0"/>
              <a:t>o escludere che vi siano disposizioni convenzionali associate a </a:t>
            </a:r>
            <a:r>
              <a:rPr lang="it-IT" i="1" dirty="0" smtClean="0"/>
              <a:t>più coppie M-S</a:t>
            </a:r>
            <a:r>
              <a:rPr lang="it-IT" dirty="0" smtClean="0"/>
              <a:t>, o ammettere che tali disposizioni sono riducibili solo a congiunzioni di disposizioni canoniche</a:t>
            </a:r>
          </a:p>
          <a:p>
            <a:pPr marL="0" indent="0">
              <a:buNone/>
            </a:pPr>
            <a:r>
              <a:rPr lang="it-IT" dirty="0" smtClean="0"/>
              <a:t>Vs.1. Servono clausole </a:t>
            </a:r>
            <a:r>
              <a:rPr lang="it-IT" i="1" dirty="0" err="1" smtClean="0"/>
              <a:t>ceteris</a:t>
            </a:r>
            <a:r>
              <a:rPr lang="it-IT" i="1" dirty="0" smtClean="0"/>
              <a:t> </a:t>
            </a:r>
            <a:r>
              <a:rPr lang="it-IT" i="1" dirty="0" err="1" smtClean="0"/>
              <a:t>paribus</a:t>
            </a:r>
            <a:r>
              <a:rPr lang="it-IT" i="1" dirty="0"/>
              <a:t> </a:t>
            </a:r>
            <a:r>
              <a:rPr lang="it-IT" dirty="0" smtClean="0"/>
              <a:t>(cioè: essere disposto a M se: S </a:t>
            </a:r>
            <a:r>
              <a:rPr lang="it-IT" i="1" dirty="0" smtClean="0"/>
              <a:t>e</a:t>
            </a:r>
            <a:r>
              <a:rPr lang="it-IT" dirty="0" smtClean="0"/>
              <a:t> clausola </a:t>
            </a:r>
            <a:r>
              <a:rPr lang="it-IT" dirty="0" smtClean="0">
                <a:sym typeface="Wingdings" panose="05000000000000000000" pitchFamily="2" charset="2"/>
              </a:rPr>
              <a:t> come non renderlo vacuo, cioè clausola = non-M?</a:t>
            </a:r>
            <a:r>
              <a:rPr lang="it-IT" dirty="0" smtClean="0"/>
              <a:t>)</a:t>
            </a:r>
            <a:endParaRPr lang="it-IT" dirty="0"/>
          </a:p>
        </p:txBody>
      </p:sp>
    </p:spTree>
    <p:extLst>
      <p:ext uri="{BB962C8B-B14F-4D97-AF65-F5344CB8AC3E}">
        <p14:creationId xmlns="" xmlns:p14="http://schemas.microsoft.com/office/powerpoint/2010/main" val="22740345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solidFill>
                  <a:srgbClr val="C00000"/>
                </a:solidFill>
              </a:rPr>
              <a:t>B. Vi sono disposizioni? Contra (viii)</a:t>
            </a:r>
            <a:endParaRPr lang="it-IT" b="1" dirty="0">
              <a:solidFill>
                <a:srgbClr val="C00000"/>
              </a:solidFill>
            </a:endParaRPr>
          </a:p>
        </p:txBody>
      </p:sp>
      <p:sp>
        <p:nvSpPr>
          <p:cNvPr id="3" name="Segnaposto contenuto 2"/>
          <p:cNvSpPr>
            <a:spLocks noGrp="1"/>
          </p:cNvSpPr>
          <p:nvPr>
            <p:ph idx="1"/>
          </p:nvPr>
        </p:nvSpPr>
        <p:spPr/>
        <p:txBody>
          <a:bodyPr>
            <a:normAutofit fontScale="92500" lnSpcReduction="20000"/>
          </a:bodyPr>
          <a:lstStyle/>
          <a:p>
            <a:pPr marL="0" indent="0">
              <a:buNone/>
            </a:pPr>
            <a:r>
              <a:rPr lang="it-IT" dirty="0" smtClean="0"/>
              <a:t>Vs.2. </a:t>
            </a:r>
            <a:r>
              <a:rPr lang="it-IT" i="1" dirty="0" err="1" smtClean="0"/>
              <a:t>Finks</a:t>
            </a:r>
            <a:r>
              <a:rPr lang="it-IT" dirty="0" smtClean="0"/>
              <a:t>: un oggetto </a:t>
            </a:r>
            <a:r>
              <a:rPr lang="it-IT" i="1" dirty="0" smtClean="0"/>
              <a:t>non</a:t>
            </a:r>
            <a:r>
              <a:rPr lang="it-IT" dirty="0" smtClean="0"/>
              <a:t> ha una certa disposizione, ma le condizioni per acquisirla = S (es. cavo «morto» - «vivo» di Martin)</a:t>
            </a:r>
          </a:p>
          <a:p>
            <a:pPr marL="0" indent="0">
              <a:buNone/>
            </a:pPr>
            <a:r>
              <a:rPr lang="it-IT" dirty="0" smtClean="0"/>
              <a:t>Vs.2. </a:t>
            </a:r>
            <a:r>
              <a:rPr lang="it-IT" i="1" dirty="0" err="1" smtClean="0"/>
              <a:t>Maskers</a:t>
            </a:r>
            <a:r>
              <a:rPr lang="it-IT" dirty="0" smtClean="0"/>
              <a:t>: un oggetto ha una certa disposizione, ma un agente esterno impedisce che M, se l’oggetto è sottoposto a S (es. vetro protetto da polistirolo; reattore nucleare di </a:t>
            </a:r>
            <a:r>
              <a:rPr lang="it-IT" dirty="0" err="1" smtClean="0"/>
              <a:t>Molnar</a:t>
            </a:r>
            <a:r>
              <a:rPr lang="it-IT" dirty="0" smtClean="0"/>
              <a:t>)</a:t>
            </a:r>
          </a:p>
          <a:p>
            <a:pPr marL="0" indent="0">
              <a:buNone/>
            </a:pPr>
            <a:r>
              <a:rPr lang="it-IT" dirty="0" smtClean="0"/>
              <a:t>Vs.2. </a:t>
            </a:r>
            <a:r>
              <a:rPr lang="it-IT" i="1" dirty="0" err="1" smtClean="0"/>
              <a:t>Mimickers</a:t>
            </a:r>
            <a:r>
              <a:rPr lang="it-IT" dirty="0" smtClean="0"/>
              <a:t>: un oggetto </a:t>
            </a:r>
            <a:r>
              <a:rPr lang="it-IT" i="1" dirty="0" smtClean="0"/>
              <a:t>non</a:t>
            </a:r>
            <a:r>
              <a:rPr lang="it-IT" dirty="0" smtClean="0"/>
              <a:t> ha una certa disposizione, ma un agente esterno fa sì che l’oggetto sia in M, se sottoposto a S, «mimando» M-S</a:t>
            </a:r>
            <a:endParaRPr lang="it-IT" dirty="0"/>
          </a:p>
        </p:txBody>
      </p:sp>
    </p:spTree>
    <p:extLst>
      <p:ext uri="{BB962C8B-B14F-4D97-AF65-F5344CB8AC3E}">
        <p14:creationId xmlns="" xmlns:p14="http://schemas.microsoft.com/office/powerpoint/2010/main" val="241211698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C00000"/>
                </a:solidFill>
              </a:rPr>
              <a:t>B. Vi sono disposizioni? Contra (ix)</a:t>
            </a:r>
            <a:endParaRPr lang="it-IT" b="1" dirty="0">
              <a:solidFill>
                <a:srgbClr val="C00000"/>
              </a:solidFill>
            </a:endParaRPr>
          </a:p>
        </p:txBody>
      </p:sp>
      <p:sp>
        <p:nvSpPr>
          <p:cNvPr id="3" name="Segnaposto contenuto 2"/>
          <p:cNvSpPr>
            <a:spLocks noGrp="1"/>
          </p:cNvSpPr>
          <p:nvPr>
            <p:ph idx="1"/>
          </p:nvPr>
        </p:nvSpPr>
        <p:spPr/>
        <p:txBody>
          <a:bodyPr>
            <a:normAutofit fontScale="77500" lnSpcReduction="20000"/>
          </a:bodyPr>
          <a:lstStyle/>
          <a:p>
            <a:pPr marL="0" indent="0" algn="ctr">
              <a:buNone/>
            </a:pPr>
            <a:r>
              <a:rPr lang="it-IT" b="1" dirty="0" smtClean="0"/>
              <a:t>Analisi controfattuale di Lewis</a:t>
            </a:r>
            <a:r>
              <a:rPr lang="it-IT" dirty="0" smtClean="0"/>
              <a:t> - </a:t>
            </a:r>
            <a:r>
              <a:rPr lang="it-IT" i="1" dirty="0" err="1" smtClean="0"/>
              <a:t>token</a:t>
            </a:r>
            <a:endParaRPr lang="it-IT" b="1" i="1" dirty="0" smtClean="0"/>
          </a:p>
          <a:p>
            <a:pPr marL="0" indent="0" algn="ctr">
              <a:buNone/>
            </a:pPr>
            <a:r>
              <a:rPr lang="en-US" i="1" dirty="0"/>
              <a:t>x</a:t>
            </a:r>
            <a:r>
              <a:rPr lang="en-US" dirty="0" smtClean="0"/>
              <a:t> è </a:t>
            </a:r>
            <a:r>
              <a:rPr lang="en-US" dirty="0" err="1" smtClean="0"/>
              <a:t>disposto</a:t>
            </a:r>
            <a:r>
              <a:rPr lang="en-US" dirty="0" smtClean="0"/>
              <a:t> a M se S </a:t>
            </a:r>
            <a:r>
              <a:rPr lang="en-US" dirty="0" err="1" smtClean="0"/>
              <a:t>sse</a:t>
            </a:r>
            <a:endParaRPr lang="en-US" dirty="0" smtClean="0"/>
          </a:p>
          <a:p>
            <a:pPr marL="0" indent="0" algn="ctr">
              <a:buNone/>
            </a:pPr>
            <a:r>
              <a:rPr lang="en-US" i="1" dirty="0"/>
              <a:t>x</a:t>
            </a:r>
            <a:r>
              <a:rPr lang="en-US" dirty="0" smtClean="0"/>
              <a:t> ha </a:t>
            </a:r>
            <a:r>
              <a:rPr lang="en-US" dirty="0" err="1" smtClean="0"/>
              <a:t>una</a:t>
            </a:r>
            <a:r>
              <a:rPr lang="en-US" dirty="0" smtClean="0"/>
              <a:t> </a:t>
            </a:r>
            <a:r>
              <a:rPr lang="en-US" dirty="0" err="1" smtClean="0"/>
              <a:t>proprietà</a:t>
            </a:r>
            <a:r>
              <a:rPr lang="en-US" dirty="0" smtClean="0"/>
              <a:t> </a:t>
            </a:r>
            <a:r>
              <a:rPr lang="en-US" dirty="0" err="1" smtClean="0"/>
              <a:t>intrinseca</a:t>
            </a:r>
            <a:r>
              <a:rPr lang="en-US" dirty="0" smtClean="0"/>
              <a:t> P, tale </a:t>
            </a:r>
            <a:r>
              <a:rPr lang="en-US" dirty="0" err="1" smtClean="0"/>
              <a:t>che</a:t>
            </a:r>
            <a:r>
              <a:rPr lang="en-US" dirty="0" smtClean="0"/>
              <a:t>, se fosse </a:t>
            </a:r>
            <a:r>
              <a:rPr lang="en-US" dirty="0" err="1" smtClean="0"/>
              <a:t>il</a:t>
            </a:r>
            <a:r>
              <a:rPr lang="en-US" dirty="0" smtClean="0"/>
              <a:t> </a:t>
            </a:r>
            <a:r>
              <a:rPr lang="en-US" dirty="0" err="1" smtClean="0"/>
              <a:t>caso</a:t>
            </a:r>
            <a:r>
              <a:rPr lang="en-US" dirty="0" smtClean="0"/>
              <a:t> </a:t>
            </a:r>
            <a:r>
              <a:rPr lang="en-US" dirty="0" err="1" smtClean="0"/>
              <a:t>che</a:t>
            </a:r>
            <a:r>
              <a:rPr lang="en-US" dirty="0" smtClean="0"/>
              <a:t> S e se </a:t>
            </a:r>
            <a:r>
              <a:rPr lang="en-US" i="1" dirty="0" smtClean="0"/>
              <a:t>x</a:t>
            </a:r>
            <a:r>
              <a:rPr lang="en-US" dirty="0" smtClean="0"/>
              <a:t> </a:t>
            </a:r>
            <a:r>
              <a:rPr lang="en-US" dirty="0" err="1" smtClean="0"/>
              <a:t>avesse</a:t>
            </a:r>
            <a:r>
              <a:rPr lang="en-US" dirty="0" smtClean="0"/>
              <a:t> P per un tempo </a:t>
            </a:r>
            <a:r>
              <a:rPr lang="en-US" dirty="0" err="1" smtClean="0"/>
              <a:t>sufficiente</a:t>
            </a:r>
            <a:r>
              <a:rPr lang="en-US" dirty="0" smtClean="0"/>
              <a:t>,  </a:t>
            </a:r>
            <a:r>
              <a:rPr lang="en-US" dirty="0" err="1" smtClean="0"/>
              <a:t>allora</a:t>
            </a:r>
            <a:r>
              <a:rPr lang="en-US" dirty="0" smtClean="0"/>
              <a:t> S </a:t>
            </a:r>
            <a:r>
              <a:rPr lang="en-US" i="1" dirty="0" smtClean="0"/>
              <a:t>e</a:t>
            </a:r>
            <a:r>
              <a:rPr lang="en-US" dirty="0" smtClean="0"/>
              <a:t> </a:t>
            </a:r>
            <a:r>
              <a:rPr lang="en-US" dirty="0" err="1" smtClean="0"/>
              <a:t>l’istanziazione</a:t>
            </a:r>
            <a:r>
              <a:rPr lang="en-US" dirty="0" smtClean="0"/>
              <a:t> di P </a:t>
            </a:r>
            <a:r>
              <a:rPr lang="en-US" dirty="0" err="1" smtClean="0"/>
              <a:t>causerebbero</a:t>
            </a:r>
            <a:r>
              <a:rPr lang="en-US" dirty="0" smtClean="0"/>
              <a:t> </a:t>
            </a:r>
            <a:r>
              <a:rPr lang="en-US" dirty="0" err="1" smtClean="0"/>
              <a:t>assieme</a:t>
            </a:r>
            <a:r>
              <a:rPr lang="en-US" dirty="0" smtClean="0"/>
              <a:t> M da parte di </a:t>
            </a:r>
            <a:r>
              <a:rPr lang="en-US" i="1" dirty="0" smtClean="0"/>
              <a:t>x</a:t>
            </a:r>
            <a:endParaRPr lang="en-US" dirty="0" smtClean="0"/>
          </a:p>
          <a:p>
            <a:pPr marL="0" indent="0" algn="ctr">
              <a:buNone/>
            </a:pPr>
            <a:r>
              <a:rPr lang="en-US" dirty="0" smtClean="0"/>
              <a:t>(</a:t>
            </a:r>
            <a:r>
              <a:rPr lang="en-US" dirty="0" err="1" smtClean="0"/>
              <a:t>es</a:t>
            </a:r>
            <a:r>
              <a:rPr lang="en-US" dirty="0" smtClean="0"/>
              <a:t>. </a:t>
            </a:r>
            <a:r>
              <a:rPr lang="en-US" dirty="0" err="1" smtClean="0"/>
              <a:t>Questo</a:t>
            </a:r>
            <a:r>
              <a:rPr lang="en-US" dirty="0" smtClean="0"/>
              <a:t> sale è </a:t>
            </a:r>
            <a:r>
              <a:rPr lang="en-US" dirty="0" err="1" smtClean="0"/>
              <a:t>disposto</a:t>
            </a:r>
            <a:r>
              <a:rPr lang="en-US" dirty="0" smtClean="0"/>
              <a:t> a </a:t>
            </a:r>
            <a:r>
              <a:rPr lang="en-US" dirty="0" err="1" smtClean="0"/>
              <a:t>sciogliersi</a:t>
            </a:r>
            <a:r>
              <a:rPr lang="en-US" dirty="0" smtClean="0"/>
              <a:t>, se </a:t>
            </a:r>
            <a:r>
              <a:rPr lang="en-US" dirty="0" err="1" smtClean="0"/>
              <a:t>immerso</a:t>
            </a:r>
            <a:r>
              <a:rPr lang="en-US" dirty="0" smtClean="0"/>
              <a:t> in un </a:t>
            </a:r>
            <a:r>
              <a:rPr lang="en-US" dirty="0" err="1" smtClean="0"/>
              <a:t>liquido</a:t>
            </a:r>
            <a:r>
              <a:rPr lang="en-US" dirty="0" smtClean="0"/>
              <a:t> </a:t>
            </a:r>
            <a:r>
              <a:rPr lang="en-US" dirty="0" err="1" smtClean="0"/>
              <a:t>sse</a:t>
            </a:r>
            <a:r>
              <a:rPr lang="en-US" dirty="0" smtClean="0"/>
              <a:t>, se fosse </a:t>
            </a:r>
            <a:r>
              <a:rPr lang="en-US" dirty="0" err="1" smtClean="0"/>
              <a:t>immerso</a:t>
            </a:r>
            <a:r>
              <a:rPr lang="en-US" dirty="0" smtClean="0"/>
              <a:t> in un </a:t>
            </a:r>
            <a:r>
              <a:rPr lang="en-US" dirty="0" err="1" smtClean="0"/>
              <a:t>liquido</a:t>
            </a:r>
            <a:r>
              <a:rPr lang="en-US" dirty="0" smtClean="0"/>
              <a:t> e </a:t>
            </a:r>
            <a:r>
              <a:rPr lang="en-US" dirty="0" err="1" smtClean="0"/>
              <a:t>avesse</a:t>
            </a:r>
            <a:r>
              <a:rPr lang="en-US" dirty="0" smtClean="0"/>
              <a:t> </a:t>
            </a:r>
            <a:r>
              <a:rPr lang="en-US" dirty="0" err="1" smtClean="0"/>
              <a:t>una</a:t>
            </a:r>
            <a:r>
              <a:rPr lang="en-US" dirty="0" smtClean="0"/>
              <a:t> </a:t>
            </a:r>
            <a:r>
              <a:rPr lang="en-US" dirty="0" err="1" smtClean="0"/>
              <a:t>qualche</a:t>
            </a:r>
            <a:r>
              <a:rPr lang="en-US" dirty="0" smtClean="0"/>
              <a:t> </a:t>
            </a:r>
            <a:r>
              <a:rPr lang="en-US" dirty="0" err="1" smtClean="0"/>
              <a:t>proprietà</a:t>
            </a:r>
            <a:r>
              <a:rPr lang="en-US" dirty="0" smtClean="0"/>
              <a:t> P – </a:t>
            </a:r>
            <a:r>
              <a:rPr lang="en-US" dirty="0" err="1" smtClean="0"/>
              <a:t>es</a:t>
            </a:r>
            <a:r>
              <a:rPr lang="en-US" dirty="0" smtClean="0"/>
              <a:t>. </a:t>
            </a:r>
            <a:r>
              <a:rPr lang="en-US" dirty="0" err="1"/>
              <a:t>u</a:t>
            </a:r>
            <a:r>
              <a:rPr lang="en-US" dirty="0" err="1" smtClean="0"/>
              <a:t>na</a:t>
            </a:r>
            <a:r>
              <a:rPr lang="en-US" dirty="0" smtClean="0"/>
              <a:t> </a:t>
            </a:r>
            <a:r>
              <a:rPr lang="en-US" dirty="0" err="1" smtClean="0"/>
              <a:t>certa</a:t>
            </a:r>
            <a:r>
              <a:rPr lang="en-US" dirty="0" smtClean="0"/>
              <a:t> </a:t>
            </a:r>
            <a:r>
              <a:rPr lang="en-US" dirty="0" err="1" smtClean="0"/>
              <a:t>struttura</a:t>
            </a:r>
            <a:r>
              <a:rPr lang="en-US" dirty="0" smtClean="0"/>
              <a:t> </a:t>
            </a:r>
            <a:r>
              <a:rPr lang="en-US" dirty="0" err="1" smtClean="0"/>
              <a:t>molecolare</a:t>
            </a:r>
            <a:r>
              <a:rPr lang="en-US" dirty="0" smtClean="0"/>
              <a:t> – per un tempo </a:t>
            </a:r>
            <a:r>
              <a:rPr lang="en-US" dirty="0" err="1" smtClean="0"/>
              <a:t>sufficiente</a:t>
            </a:r>
            <a:r>
              <a:rPr lang="en-US" dirty="0" smtClean="0"/>
              <a:t>, </a:t>
            </a:r>
            <a:r>
              <a:rPr lang="en-US" dirty="0" err="1" smtClean="0"/>
              <a:t>allora</a:t>
            </a:r>
            <a:r>
              <a:rPr lang="en-US" dirty="0" smtClean="0"/>
              <a:t> S e </a:t>
            </a:r>
            <a:r>
              <a:rPr lang="en-US" dirty="0" err="1" smtClean="0"/>
              <a:t>l’istanziazione</a:t>
            </a:r>
            <a:r>
              <a:rPr lang="en-US" dirty="0" smtClean="0"/>
              <a:t> di P </a:t>
            </a:r>
            <a:r>
              <a:rPr lang="en-US" dirty="0" err="1" smtClean="0"/>
              <a:t>causerebbero</a:t>
            </a:r>
            <a:r>
              <a:rPr lang="en-US" dirty="0" smtClean="0"/>
              <a:t> </a:t>
            </a:r>
            <a:r>
              <a:rPr lang="en-US" dirty="0" err="1" smtClean="0"/>
              <a:t>assieme</a:t>
            </a:r>
            <a:r>
              <a:rPr lang="en-US" dirty="0" smtClean="0"/>
              <a:t> </a:t>
            </a:r>
            <a:r>
              <a:rPr lang="en-US" dirty="0" err="1" smtClean="0"/>
              <a:t>il</a:t>
            </a:r>
            <a:r>
              <a:rPr lang="en-US" dirty="0" smtClean="0"/>
              <a:t> </a:t>
            </a:r>
            <a:r>
              <a:rPr lang="en-US" dirty="0" err="1" smtClean="0"/>
              <a:t>disciogliersi</a:t>
            </a:r>
            <a:r>
              <a:rPr lang="en-US" dirty="0" smtClean="0"/>
              <a:t> del sale)</a:t>
            </a:r>
          </a:p>
          <a:p>
            <a:pPr marL="0" indent="0" algn="ctr">
              <a:buNone/>
            </a:pPr>
            <a:r>
              <a:rPr lang="en-US" dirty="0" smtClean="0"/>
              <a:t>Vs.1. </a:t>
            </a:r>
            <a:r>
              <a:rPr lang="en-US" i="1" dirty="0" smtClean="0"/>
              <a:t>Maskers </a:t>
            </a:r>
            <a:r>
              <a:rPr lang="en-US" dirty="0" smtClean="0"/>
              <a:t>e</a:t>
            </a:r>
            <a:r>
              <a:rPr lang="en-US" i="1" dirty="0" smtClean="0"/>
              <a:t> mimickers</a:t>
            </a:r>
            <a:r>
              <a:rPr lang="en-US" dirty="0" smtClean="0"/>
              <a:t>? </a:t>
            </a:r>
            <a:r>
              <a:rPr lang="en-US" dirty="0" err="1" smtClean="0"/>
              <a:t>Disposizioni</a:t>
            </a:r>
            <a:r>
              <a:rPr lang="en-US" dirty="0" smtClean="0"/>
              <a:t> </a:t>
            </a:r>
            <a:r>
              <a:rPr lang="en-US" dirty="0" err="1" smtClean="0"/>
              <a:t>più</a:t>
            </a:r>
            <a:r>
              <a:rPr lang="en-US" dirty="0" smtClean="0"/>
              <a:t> </a:t>
            </a:r>
            <a:r>
              <a:rPr lang="en-US" dirty="0" err="1" smtClean="0"/>
              <a:t>specifiche</a:t>
            </a:r>
            <a:r>
              <a:rPr lang="en-US" dirty="0"/>
              <a:t> </a:t>
            </a:r>
            <a:r>
              <a:rPr lang="en-US" dirty="0" smtClean="0"/>
              <a:t>– </a:t>
            </a:r>
            <a:r>
              <a:rPr lang="en-US" dirty="0" err="1" smtClean="0"/>
              <a:t>processi</a:t>
            </a:r>
            <a:r>
              <a:rPr lang="en-US" dirty="0" smtClean="0"/>
              <a:t> standard-non standard di </a:t>
            </a:r>
            <a:r>
              <a:rPr lang="en-US" dirty="0" err="1" smtClean="0"/>
              <a:t>causazione</a:t>
            </a:r>
            <a:r>
              <a:rPr lang="en-US" dirty="0"/>
              <a:t> </a:t>
            </a:r>
            <a:r>
              <a:rPr lang="en-US" dirty="0" smtClean="0"/>
              <a:t>- </a:t>
            </a:r>
            <a:r>
              <a:rPr lang="en-US" dirty="0" err="1" smtClean="0"/>
              <a:t>clausole</a:t>
            </a:r>
            <a:r>
              <a:rPr lang="en-US" dirty="0" smtClean="0"/>
              <a:t> </a:t>
            </a:r>
            <a:r>
              <a:rPr lang="en-US" i="1" dirty="0"/>
              <a:t>c</a:t>
            </a:r>
            <a:r>
              <a:rPr lang="en-US" i="1" dirty="0" smtClean="0"/>
              <a:t>eteris paribus</a:t>
            </a:r>
            <a:r>
              <a:rPr lang="en-US" dirty="0" smtClean="0"/>
              <a:t>? </a:t>
            </a:r>
          </a:p>
          <a:p>
            <a:pPr marL="0" indent="0" algn="ctr">
              <a:buNone/>
            </a:pPr>
            <a:endParaRPr lang="en-US" dirty="0" smtClean="0"/>
          </a:p>
        </p:txBody>
      </p:sp>
    </p:spTree>
    <p:extLst>
      <p:ext uri="{BB962C8B-B14F-4D97-AF65-F5344CB8AC3E}">
        <p14:creationId xmlns="" xmlns:p14="http://schemas.microsoft.com/office/powerpoint/2010/main" val="22967939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C00000"/>
                </a:solidFill>
              </a:rPr>
              <a:t>B. Vi sono disposizioni? Contra (x)</a:t>
            </a:r>
            <a:endParaRPr lang="it-IT" b="1" dirty="0">
              <a:solidFill>
                <a:srgbClr val="C00000"/>
              </a:solidFill>
            </a:endParaRPr>
          </a:p>
        </p:txBody>
      </p:sp>
      <p:sp>
        <p:nvSpPr>
          <p:cNvPr id="3" name="Segnaposto contenuto 2"/>
          <p:cNvSpPr>
            <a:spLocks noGrp="1"/>
          </p:cNvSpPr>
          <p:nvPr>
            <p:ph idx="1"/>
          </p:nvPr>
        </p:nvSpPr>
        <p:spPr/>
        <p:txBody>
          <a:bodyPr>
            <a:normAutofit fontScale="70000" lnSpcReduction="20000"/>
          </a:bodyPr>
          <a:lstStyle/>
          <a:p>
            <a:pPr marL="0" indent="0">
              <a:buNone/>
            </a:pPr>
            <a:r>
              <a:rPr lang="it-IT" b="1" dirty="0" smtClean="0"/>
              <a:t>Quine</a:t>
            </a:r>
            <a:r>
              <a:rPr lang="it-IT" dirty="0" smtClean="0"/>
              <a:t>: l’ascrizione di una disposizione ad un certo oggetto non esprime altro che la nostra ignoranza rispetto al possesso di un potere causale fondato su una proprietà strutturale di quell’oggetto (es. la struttura molecolare del sale) </a:t>
            </a:r>
            <a:r>
              <a:rPr lang="it-IT" dirty="0" smtClean="0">
                <a:sym typeface="Wingdings" panose="05000000000000000000" pitchFamily="2" charset="2"/>
              </a:rPr>
              <a:t> obiezione della </a:t>
            </a:r>
            <a:r>
              <a:rPr lang="it-IT" b="1" i="1" dirty="0" err="1" smtClean="0">
                <a:sym typeface="Wingdings" panose="05000000000000000000" pitchFamily="2" charset="2"/>
              </a:rPr>
              <a:t>virtus</a:t>
            </a:r>
            <a:r>
              <a:rPr lang="it-IT" b="1" i="1" dirty="0" smtClean="0">
                <a:sym typeface="Wingdings" panose="05000000000000000000" pitchFamily="2" charset="2"/>
              </a:rPr>
              <a:t> dormitiva</a:t>
            </a:r>
            <a:endParaRPr lang="it-IT" b="1" i="1" dirty="0" smtClean="0"/>
          </a:p>
          <a:p>
            <a:pPr marL="0" indent="0">
              <a:buNone/>
            </a:pPr>
            <a:endParaRPr lang="it-IT" sz="1500" dirty="0"/>
          </a:p>
          <a:p>
            <a:pPr marL="0" indent="0">
              <a:buNone/>
            </a:pPr>
            <a:r>
              <a:rPr lang="it-IT" b="1" dirty="0" smtClean="0"/>
              <a:t>Armstrong</a:t>
            </a:r>
            <a:r>
              <a:rPr lang="it-IT" dirty="0" smtClean="0"/>
              <a:t>: se le disposizioni sono proprietà, allora esse possono essere soltanto relazioni (tra un oggetto, S e M </a:t>
            </a:r>
            <a:r>
              <a:rPr lang="it-IT" i="1" dirty="0" smtClean="0"/>
              <a:t>possibili</a:t>
            </a:r>
            <a:r>
              <a:rPr lang="it-IT" dirty="0" smtClean="0"/>
              <a:t>). In tal caso, però, la relazione dovrebbe esservi, anche se uno dei </a:t>
            </a:r>
            <a:r>
              <a:rPr lang="it-IT" i="1" dirty="0" smtClean="0"/>
              <a:t>relata</a:t>
            </a:r>
            <a:r>
              <a:rPr lang="it-IT" dirty="0" smtClean="0"/>
              <a:t> non esistesse (es. il sale è solubile, anche se S o M non si danno e potrebbero soltanto darsi). Ma: tutte le relazioni sono </a:t>
            </a:r>
            <a:r>
              <a:rPr lang="it-IT" i="1" dirty="0" err="1" smtClean="0"/>
              <a:t>existence-entailing</a:t>
            </a:r>
            <a:r>
              <a:rPr lang="it-IT" dirty="0" smtClean="0"/>
              <a:t>. Dunque le disposizioni sono entità sospette.</a:t>
            </a:r>
          </a:p>
          <a:p>
            <a:pPr marL="0" indent="0">
              <a:buNone/>
            </a:pPr>
            <a:endParaRPr lang="it-IT" sz="1700" dirty="0"/>
          </a:p>
          <a:p>
            <a:pPr marL="0" indent="0">
              <a:buNone/>
            </a:pPr>
            <a:r>
              <a:rPr lang="it-IT" dirty="0" smtClean="0"/>
              <a:t>(</a:t>
            </a:r>
            <a:r>
              <a:rPr lang="it-IT" i="1" dirty="0" smtClean="0"/>
              <a:t>vs. </a:t>
            </a:r>
            <a:r>
              <a:rPr lang="it-IT" i="1" dirty="0" err="1" smtClean="0"/>
              <a:t>disposizionalismo</a:t>
            </a:r>
            <a:r>
              <a:rPr lang="it-IT" dirty="0" smtClean="0"/>
              <a:t>): se tutte le proprietà sono disposizioni e se le disposizioni possono essere individuate soltanto in virtù di S e M, allora anche S e M devono a loro volta essere individuati in termini di disposizioni, e così all’infinito </a:t>
            </a:r>
            <a:r>
              <a:rPr lang="it-IT" dirty="0" smtClean="0">
                <a:sym typeface="Wingdings" panose="05000000000000000000" pitchFamily="2" charset="2"/>
              </a:rPr>
              <a:t> </a:t>
            </a:r>
            <a:r>
              <a:rPr lang="it-IT" b="1" dirty="0" smtClean="0">
                <a:sym typeface="Wingdings" panose="05000000000000000000" pitchFamily="2" charset="2"/>
              </a:rPr>
              <a:t>Regresso</a:t>
            </a:r>
            <a:endParaRPr lang="it-IT" b="1" dirty="0"/>
          </a:p>
        </p:txBody>
      </p:sp>
    </p:spTree>
    <p:extLst>
      <p:ext uri="{BB962C8B-B14F-4D97-AF65-F5344CB8AC3E}">
        <p14:creationId xmlns="" xmlns:p14="http://schemas.microsoft.com/office/powerpoint/2010/main" val="5974149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C00000"/>
                </a:solidFill>
              </a:rPr>
              <a:t>B. Vi sono disposizioni? Pro (i)</a:t>
            </a:r>
            <a:endParaRPr lang="it-IT" b="1" dirty="0">
              <a:solidFill>
                <a:srgbClr val="C00000"/>
              </a:solidFill>
            </a:endParaRPr>
          </a:p>
        </p:txBody>
      </p:sp>
      <p:sp>
        <p:nvSpPr>
          <p:cNvPr id="3" name="Segnaposto contenuto 2"/>
          <p:cNvSpPr>
            <a:spLocks noGrp="1"/>
          </p:cNvSpPr>
          <p:nvPr>
            <p:ph idx="1"/>
          </p:nvPr>
        </p:nvSpPr>
        <p:spPr/>
        <p:txBody>
          <a:bodyPr>
            <a:normAutofit fontScale="85000" lnSpcReduction="20000"/>
          </a:bodyPr>
          <a:lstStyle/>
          <a:p>
            <a:pPr>
              <a:buFontTx/>
              <a:buChar char="-"/>
            </a:pPr>
            <a:r>
              <a:rPr lang="it-IT" i="1" dirty="0" err="1" smtClean="0"/>
              <a:t>Finks</a:t>
            </a:r>
            <a:endParaRPr lang="it-IT" i="1" dirty="0" smtClean="0"/>
          </a:p>
          <a:p>
            <a:pPr>
              <a:buFontTx/>
              <a:buChar char="-"/>
            </a:pPr>
            <a:r>
              <a:rPr lang="it-IT" i="1" dirty="0" err="1" smtClean="0"/>
              <a:t>Maskers</a:t>
            </a:r>
            <a:endParaRPr lang="it-IT" i="1" dirty="0" smtClean="0"/>
          </a:p>
          <a:p>
            <a:pPr>
              <a:buFontTx/>
              <a:buChar char="-"/>
            </a:pPr>
            <a:r>
              <a:rPr lang="it-IT" i="1" dirty="0" err="1" smtClean="0"/>
              <a:t>Mimickers</a:t>
            </a:r>
            <a:endParaRPr lang="it-IT" i="1" dirty="0" smtClean="0"/>
          </a:p>
          <a:p>
            <a:pPr>
              <a:buFontTx/>
              <a:buChar char="-"/>
            </a:pPr>
            <a:r>
              <a:rPr lang="it-IT" dirty="0" smtClean="0"/>
              <a:t>Problematicità clausole </a:t>
            </a:r>
            <a:r>
              <a:rPr lang="it-IT" i="1" dirty="0" err="1" smtClean="0"/>
              <a:t>ceteris</a:t>
            </a:r>
            <a:r>
              <a:rPr lang="it-IT" i="1" dirty="0" smtClean="0"/>
              <a:t> </a:t>
            </a:r>
            <a:r>
              <a:rPr lang="it-IT" i="1" dirty="0" err="1" smtClean="0"/>
              <a:t>paribus</a:t>
            </a:r>
            <a:endParaRPr lang="it-IT" i="1" dirty="0" smtClean="0"/>
          </a:p>
          <a:p>
            <a:pPr marL="0" indent="0">
              <a:buNone/>
            </a:pPr>
            <a:r>
              <a:rPr lang="it-IT" dirty="0" smtClean="0"/>
              <a:t>Se, per ogni proprietà, quella proprietà è una </a:t>
            </a:r>
            <a:r>
              <a:rPr lang="it-IT" i="1" dirty="0" smtClean="0"/>
              <a:t>proprietà naturale </a:t>
            </a:r>
            <a:r>
              <a:rPr lang="it-IT" dirty="0" err="1" smtClean="0"/>
              <a:t>sse</a:t>
            </a:r>
            <a:r>
              <a:rPr lang="it-IT" dirty="0" smtClean="0"/>
              <a:t>: è fondamentale, fonda una somiglianza oggettiva tra entità e conferisce poteri causali (Lewis, Armstrong), allora le disposizioni, se (i) sono fondamentali, (ii) fondano somiglianze oggettive e (iii) conferiscono poteri causali, sono proprietà naturali (e, inoltre, si può ipotizzare che tutte le proprietà naturali siano disposizioni)</a:t>
            </a:r>
          </a:p>
        </p:txBody>
      </p:sp>
    </p:spTree>
    <p:extLst>
      <p:ext uri="{BB962C8B-B14F-4D97-AF65-F5344CB8AC3E}">
        <p14:creationId xmlns="" xmlns:p14="http://schemas.microsoft.com/office/powerpoint/2010/main" val="379471812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C00000"/>
                </a:solidFill>
              </a:rPr>
              <a:t>B. Vi sono disposizioni? Pro (ii)</a:t>
            </a:r>
            <a:endParaRPr lang="it-IT" b="1" dirty="0">
              <a:solidFill>
                <a:srgbClr val="C00000"/>
              </a:solidFill>
            </a:endParaRPr>
          </a:p>
        </p:txBody>
      </p:sp>
      <p:sp>
        <p:nvSpPr>
          <p:cNvPr id="3" name="Segnaposto contenuto 2"/>
          <p:cNvSpPr>
            <a:spLocks noGrp="1"/>
          </p:cNvSpPr>
          <p:nvPr>
            <p:ph idx="1"/>
          </p:nvPr>
        </p:nvSpPr>
        <p:spPr/>
        <p:txBody>
          <a:bodyPr>
            <a:noAutofit/>
          </a:bodyPr>
          <a:lstStyle/>
          <a:p>
            <a:pPr marL="0" indent="0">
              <a:buNone/>
            </a:pPr>
            <a:r>
              <a:rPr lang="it-IT" sz="2400" dirty="0" smtClean="0"/>
              <a:t>Le disposizioni: </a:t>
            </a:r>
          </a:p>
          <a:p>
            <a:pPr marL="0" indent="0">
              <a:buNone/>
            </a:pPr>
            <a:r>
              <a:rPr lang="it-IT" sz="2400" dirty="0" smtClean="0"/>
              <a:t>(i) sono fondamentali </a:t>
            </a:r>
          </a:p>
          <a:p>
            <a:pPr marL="0" indent="0">
              <a:buNone/>
            </a:pPr>
            <a:r>
              <a:rPr lang="it-IT" sz="2400" dirty="0" smtClean="0"/>
              <a:t>(argomento </a:t>
            </a:r>
            <a:r>
              <a:rPr lang="it-IT" sz="2400" b="1" dirty="0" err="1" smtClean="0"/>
              <a:t>ungrounded</a:t>
            </a:r>
            <a:r>
              <a:rPr lang="it-IT" sz="2400" b="1" dirty="0" smtClean="0"/>
              <a:t> </a:t>
            </a:r>
            <a:r>
              <a:rPr lang="it-IT" sz="2400" b="1" dirty="0" err="1" smtClean="0"/>
              <a:t>dispositions</a:t>
            </a:r>
            <a:r>
              <a:rPr lang="it-IT" sz="2400" dirty="0" smtClean="0"/>
              <a:t>: alcune entità fondamentali potrebbero avere disposizioni senza basi causali, es. spin, carica, etc.) </a:t>
            </a:r>
            <a:r>
              <a:rPr lang="it-IT" sz="2400" dirty="0" smtClean="0">
                <a:sym typeface="Wingdings" panose="05000000000000000000" pitchFamily="2" charset="2"/>
              </a:rPr>
              <a:t> Risposta: sembra che sia così, solo perché gli scienziati riescono ad individuare quelle entità unicamente in virtù della loro funzione all’interno di una teoria e/o in un esperimento</a:t>
            </a:r>
          </a:p>
          <a:p>
            <a:pPr marL="0" indent="0">
              <a:buNone/>
            </a:pPr>
            <a:r>
              <a:rPr lang="it-IT" sz="2400" dirty="0" smtClean="0">
                <a:sym typeface="Wingdings" panose="05000000000000000000" pitchFamily="2" charset="2"/>
              </a:rPr>
              <a:t>(ii) Somiglianza oggettiva: problematica in quanto criterio</a:t>
            </a:r>
          </a:p>
          <a:p>
            <a:pPr marL="0" indent="0">
              <a:buNone/>
            </a:pPr>
            <a:r>
              <a:rPr lang="it-IT" sz="2400" dirty="0" smtClean="0">
                <a:sym typeface="Wingdings" panose="05000000000000000000" pitchFamily="2" charset="2"/>
              </a:rPr>
              <a:t>(iii) Conferiscono poteri causali</a:t>
            </a:r>
            <a:endParaRPr lang="it-IT" sz="2400" dirty="0"/>
          </a:p>
        </p:txBody>
      </p:sp>
    </p:spTree>
    <p:extLst>
      <p:ext uri="{BB962C8B-B14F-4D97-AF65-F5344CB8AC3E}">
        <p14:creationId xmlns="" xmlns:p14="http://schemas.microsoft.com/office/powerpoint/2010/main" val="1008584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C00000"/>
                </a:solidFill>
              </a:rPr>
              <a:t>B. Vi sono disposizioni? Pro (iii)</a:t>
            </a:r>
            <a:endParaRPr lang="it-IT" b="1" dirty="0">
              <a:solidFill>
                <a:srgbClr val="C00000"/>
              </a:solidFill>
            </a:endParaRPr>
          </a:p>
        </p:txBody>
      </p:sp>
      <p:sp>
        <p:nvSpPr>
          <p:cNvPr id="3" name="Segnaposto contenuto 2"/>
          <p:cNvSpPr>
            <a:spLocks noGrp="1"/>
          </p:cNvSpPr>
          <p:nvPr>
            <p:ph idx="1"/>
          </p:nvPr>
        </p:nvSpPr>
        <p:spPr/>
        <p:txBody>
          <a:bodyPr>
            <a:normAutofit fontScale="70000" lnSpcReduction="20000"/>
          </a:bodyPr>
          <a:lstStyle/>
          <a:p>
            <a:pPr marL="0" indent="0" algn="ctr">
              <a:buNone/>
            </a:pPr>
            <a:r>
              <a:rPr lang="it-IT" b="1" dirty="0" smtClean="0"/>
              <a:t>Realizzabilità multipla</a:t>
            </a:r>
          </a:p>
          <a:p>
            <a:pPr marL="0" indent="0" algn="just">
              <a:buNone/>
            </a:pPr>
            <a:r>
              <a:rPr lang="it-IT" dirty="0" smtClean="0"/>
              <a:t>Nel mondo attuale, così come in diversi mondi possibili, la stessa disposizione può essere associata a diverse basi causali. Dunque: quella disposizione non è identica a nessuna base causale particolare</a:t>
            </a:r>
          </a:p>
          <a:p>
            <a:pPr marL="0" indent="0" algn="just">
              <a:buNone/>
            </a:pPr>
            <a:endParaRPr lang="it-IT" sz="1200" dirty="0"/>
          </a:p>
          <a:p>
            <a:pPr marL="0" indent="0" algn="ctr">
              <a:buNone/>
            </a:pPr>
            <a:r>
              <a:rPr lang="it-IT" b="1" i="1" dirty="0" err="1" smtClean="0"/>
              <a:t>Swapping</a:t>
            </a:r>
            <a:r>
              <a:rPr lang="it-IT" b="1" i="1" dirty="0" smtClean="0"/>
              <a:t> </a:t>
            </a:r>
            <a:r>
              <a:rPr lang="it-IT" b="1" i="1" dirty="0" err="1" smtClean="0"/>
              <a:t>Argument</a:t>
            </a:r>
            <a:endParaRPr lang="it-IT" b="1" i="1" dirty="0" smtClean="0"/>
          </a:p>
          <a:p>
            <a:pPr marL="0" indent="0" algn="just">
              <a:buNone/>
            </a:pPr>
            <a:r>
              <a:rPr lang="it-IT" dirty="0" smtClean="0"/>
              <a:t>Un mondo possibile nel quale due proprietà categoriche si scambiano i ruoli causali posseduti nel mondo attuale, se il </a:t>
            </a:r>
            <a:r>
              <a:rPr lang="it-IT" dirty="0" err="1" smtClean="0"/>
              <a:t>categorialismo</a:t>
            </a:r>
            <a:r>
              <a:rPr lang="it-IT" dirty="0" smtClean="0"/>
              <a:t> è vero, dovrebbe essere indiscernibile dal mondo attuale. Ma non lo è.</a:t>
            </a:r>
          </a:p>
          <a:p>
            <a:pPr marL="0" indent="0" algn="just">
              <a:buNone/>
            </a:pPr>
            <a:endParaRPr lang="it-IT" sz="1700" dirty="0"/>
          </a:p>
          <a:p>
            <a:pPr marL="0" indent="0" algn="ctr">
              <a:buNone/>
            </a:pPr>
            <a:r>
              <a:rPr lang="it-IT" b="1" dirty="0" smtClean="0"/>
              <a:t>Argomento epistemico</a:t>
            </a:r>
            <a:r>
              <a:rPr lang="it-IT" dirty="0" smtClean="0"/>
              <a:t> (</a:t>
            </a:r>
            <a:r>
              <a:rPr lang="it-IT" dirty="0" err="1" smtClean="0"/>
              <a:t>Shoemaker</a:t>
            </a:r>
            <a:r>
              <a:rPr lang="it-IT" dirty="0" smtClean="0"/>
              <a:t>)</a:t>
            </a:r>
            <a:endParaRPr lang="it-IT" b="1" dirty="0" smtClean="0"/>
          </a:p>
          <a:p>
            <a:pPr marL="0" indent="0" algn="just">
              <a:buNone/>
            </a:pPr>
            <a:r>
              <a:rPr lang="it-IT" dirty="0" smtClean="0"/>
              <a:t>Possiamo sapere quali proprietà naturali vi sono solo in virtù dei poteri causali associati ad esse. Ma, se non vi fossero poteri causali irriducibili, non potremmo neppure individuare le proprietà naturali categoriche.</a:t>
            </a:r>
            <a:endParaRPr lang="it-IT" dirty="0"/>
          </a:p>
        </p:txBody>
      </p:sp>
    </p:spTree>
    <p:extLst>
      <p:ext uri="{BB962C8B-B14F-4D97-AF65-F5344CB8AC3E}">
        <p14:creationId xmlns="" xmlns:p14="http://schemas.microsoft.com/office/powerpoint/2010/main" val="66316068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FF0000"/>
                </a:solidFill>
              </a:rPr>
              <a:t>Metafisica «</a:t>
            </a:r>
            <a:r>
              <a:rPr lang="it-IT" b="1" dirty="0" err="1" smtClean="0">
                <a:solidFill>
                  <a:srgbClr val="FF0000"/>
                </a:solidFill>
              </a:rPr>
              <a:t>humeana</a:t>
            </a:r>
            <a:r>
              <a:rPr lang="it-IT" b="1" dirty="0" smtClean="0">
                <a:solidFill>
                  <a:srgbClr val="FF0000"/>
                </a:solidFill>
              </a:rPr>
              <a:t>»</a:t>
            </a:r>
            <a:endParaRPr lang="it-IT" b="1" dirty="0">
              <a:solidFill>
                <a:srgbClr val="FF0000"/>
              </a:solidFill>
            </a:endParaRPr>
          </a:p>
        </p:txBody>
      </p:sp>
      <p:sp>
        <p:nvSpPr>
          <p:cNvPr id="3" name="Segnaposto contenuto 2"/>
          <p:cNvSpPr>
            <a:spLocks noGrp="1"/>
          </p:cNvSpPr>
          <p:nvPr>
            <p:ph idx="1"/>
          </p:nvPr>
        </p:nvSpPr>
        <p:spPr/>
        <p:txBody>
          <a:bodyPr>
            <a:normAutofit fontScale="92500" lnSpcReduction="10000"/>
          </a:bodyPr>
          <a:lstStyle/>
          <a:p>
            <a:pPr marL="0" indent="0">
              <a:buNone/>
            </a:pPr>
            <a:r>
              <a:rPr lang="it-IT" dirty="0" smtClean="0"/>
              <a:t>Gli eventi sono relati tra loro da </a:t>
            </a:r>
            <a:r>
              <a:rPr lang="it-IT" b="1" dirty="0" smtClean="0"/>
              <a:t>relazioni esterne </a:t>
            </a:r>
            <a:r>
              <a:rPr lang="it-IT" dirty="0" smtClean="0"/>
              <a:t>di </a:t>
            </a:r>
            <a:r>
              <a:rPr lang="it-IT" b="1" dirty="0" smtClean="0"/>
              <a:t>causazione</a:t>
            </a:r>
            <a:r>
              <a:rPr lang="it-IT" dirty="0" smtClean="0"/>
              <a:t> (= relazioni che </a:t>
            </a:r>
            <a:r>
              <a:rPr lang="it-IT" i="1" dirty="0" smtClean="0"/>
              <a:t>non</a:t>
            </a:r>
            <a:r>
              <a:rPr lang="it-IT" dirty="0" smtClean="0"/>
              <a:t> sopravvengono alla natura degli eventi stessi, cioè alle proprietà di oggetti, etc.)</a:t>
            </a:r>
          </a:p>
          <a:p>
            <a:pPr marL="0" indent="0">
              <a:buNone/>
            </a:pPr>
            <a:endParaRPr lang="it-IT" dirty="0"/>
          </a:p>
          <a:p>
            <a:pPr marL="0" indent="0">
              <a:buNone/>
            </a:pPr>
            <a:r>
              <a:rPr lang="it-IT" dirty="0" smtClean="0"/>
              <a:t>Le </a:t>
            </a:r>
            <a:r>
              <a:rPr lang="it-IT" b="1" dirty="0" smtClean="0"/>
              <a:t>leggi di natura </a:t>
            </a:r>
            <a:r>
              <a:rPr lang="it-IT" i="1" dirty="0" smtClean="0"/>
              <a:t>non</a:t>
            </a:r>
            <a:r>
              <a:rPr lang="it-IT" dirty="0" smtClean="0"/>
              <a:t> sopravvengono agli eventi. Esse sono, pertanto, </a:t>
            </a:r>
            <a:r>
              <a:rPr lang="it-IT" b="1" dirty="0" smtClean="0"/>
              <a:t>contingenti</a:t>
            </a:r>
            <a:r>
              <a:rPr lang="it-IT" dirty="0" smtClean="0"/>
              <a:t> (in un mondo possibile con gli stessi eventi, ma diverse leggi di natura, vi sarebbero relazioni differenti tra quegli eventi)</a:t>
            </a:r>
            <a:endParaRPr lang="it-IT" dirty="0"/>
          </a:p>
        </p:txBody>
      </p:sp>
    </p:spTree>
    <p:extLst>
      <p:ext uri="{BB962C8B-B14F-4D97-AF65-F5344CB8AC3E}">
        <p14:creationId xmlns="" xmlns:p14="http://schemas.microsoft.com/office/powerpoint/2010/main" val="79391981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FF0000"/>
                </a:solidFill>
              </a:rPr>
              <a:t>Lewis, Armstrong</a:t>
            </a:r>
            <a:endParaRPr lang="it-IT" b="1" dirty="0">
              <a:solidFill>
                <a:srgbClr val="FF0000"/>
              </a:solidFill>
            </a:endParaRPr>
          </a:p>
        </p:txBody>
      </p:sp>
      <p:sp>
        <p:nvSpPr>
          <p:cNvPr id="3" name="Segnaposto contenuto 2"/>
          <p:cNvSpPr>
            <a:spLocks noGrp="1"/>
          </p:cNvSpPr>
          <p:nvPr>
            <p:ph idx="1"/>
          </p:nvPr>
        </p:nvSpPr>
        <p:spPr/>
        <p:txBody>
          <a:bodyPr>
            <a:normAutofit fontScale="92500" lnSpcReduction="10000"/>
          </a:bodyPr>
          <a:lstStyle/>
          <a:p>
            <a:pPr marL="0" indent="0">
              <a:buNone/>
            </a:pPr>
            <a:r>
              <a:rPr lang="it-IT" dirty="0" smtClean="0"/>
              <a:t>Le disposizioni e le relazioni causali dipendono dalle leggi di natura </a:t>
            </a:r>
          </a:p>
          <a:p>
            <a:pPr marL="0" indent="0">
              <a:buNone/>
            </a:pPr>
            <a:r>
              <a:rPr lang="it-IT" dirty="0" smtClean="0"/>
              <a:t>(per Lewis: disposizioni e relazioni causali devono essere analizzate in termini controfattuali con clausole </a:t>
            </a:r>
            <a:r>
              <a:rPr lang="it-IT" i="1" dirty="0" err="1" smtClean="0"/>
              <a:t>ceteris</a:t>
            </a:r>
            <a:r>
              <a:rPr lang="it-IT" i="1" dirty="0" smtClean="0"/>
              <a:t> </a:t>
            </a:r>
            <a:r>
              <a:rPr lang="it-IT" i="1" dirty="0" err="1" smtClean="0"/>
              <a:t>paribus</a:t>
            </a:r>
            <a:r>
              <a:rPr lang="it-IT" dirty="0" smtClean="0"/>
              <a:t>, che comprendono le stesse leggi di natura del mondo attuale, o leggi simili)</a:t>
            </a:r>
          </a:p>
          <a:p>
            <a:pPr marL="0" indent="0">
              <a:buNone/>
            </a:pPr>
            <a:r>
              <a:rPr lang="it-IT" dirty="0" smtClean="0"/>
              <a:t>(per Amstrong: </a:t>
            </a:r>
            <a:r>
              <a:rPr lang="it-IT" i="1" dirty="0" smtClean="0"/>
              <a:t>x</a:t>
            </a:r>
            <a:r>
              <a:rPr lang="it-IT" dirty="0" smtClean="0"/>
              <a:t> è disposto a M, se S </a:t>
            </a:r>
            <a:r>
              <a:rPr lang="it-IT" dirty="0" err="1" smtClean="0"/>
              <a:t>sse</a:t>
            </a:r>
            <a:r>
              <a:rPr lang="it-IT" dirty="0" smtClean="0"/>
              <a:t> </a:t>
            </a:r>
            <a:r>
              <a:rPr lang="it-IT" i="1" dirty="0" smtClean="0"/>
              <a:t>x</a:t>
            </a:r>
            <a:r>
              <a:rPr lang="it-IT" dirty="0" smtClean="0"/>
              <a:t> ha una proprietà B e c’è una relazione esterna tra l’universale B e gli universali associati a S e M, per cui tutti gli oggetti B, sotto S, causano M)</a:t>
            </a:r>
            <a:endParaRPr lang="it-IT" dirty="0"/>
          </a:p>
        </p:txBody>
      </p:sp>
    </p:spTree>
    <p:extLst>
      <p:ext uri="{BB962C8B-B14F-4D97-AF65-F5344CB8AC3E}">
        <p14:creationId xmlns="" xmlns:p14="http://schemas.microsoft.com/office/powerpoint/2010/main" val="34395664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FF0000"/>
                </a:solidFill>
              </a:rPr>
              <a:t>C. Disposizioni e causazione (i) </a:t>
            </a:r>
            <a:endParaRPr lang="it-IT" b="1" dirty="0">
              <a:solidFill>
                <a:srgbClr val="FF0000"/>
              </a:solidFill>
            </a:endParaRPr>
          </a:p>
        </p:txBody>
      </p:sp>
      <p:sp>
        <p:nvSpPr>
          <p:cNvPr id="3" name="Segnaposto contenuto 2"/>
          <p:cNvSpPr>
            <a:spLocks noGrp="1"/>
          </p:cNvSpPr>
          <p:nvPr>
            <p:ph idx="1"/>
          </p:nvPr>
        </p:nvSpPr>
        <p:spPr/>
        <p:txBody>
          <a:bodyPr>
            <a:normAutofit fontScale="77500" lnSpcReduction="20000"/>
          </a:bodyPr>
          <a:lstStyle/>
          <a:p>
            <a:pPr marL="0" indent="0" algn="ctr">
              <a:buNone/>
            </a:pPr>
            <a:r>
              <a:rPr lang="it-IT" b="1" dirty="0" smtClean="0"/>
              <a:t>Analisi standard</a:t>
            </a:r>
          </a:p>
          <a:p>
            <a:pPr marL="0" indent="0" algn="ctr">
              <a:buNone/>
            </a:pPr>
            <a:r>
              <a:rPr lang="it-IT" dirty="0" smtClean="0"/>
              <a:t>L’evento </a:t>
            </a:r>
            <a:r>
              <a:rPr lang="it-IT" i="1" dirty="0" smtClean="0"/>
              <a:t>c</a:t>
            </a:r>
            <a:r>
              <a:rPr lang="it-IT" dirty="0" smtClean="0"/>
              <a:t> ha causato l’evento </a:t>
            </a:r>
            <a:r>
              <a:rPr lang="it-IT" i="1" dirty="0" smtClean="0"/>
              <a:t>e</a:t>
            </a:r>
            <a:r>
              <a:rPr lang="it-IT" dirty="0" smtClean="0"/>
              <a:t> = </a:t>
            </a:r>
          </a:p>
          <a:p>
            <a:pPr marL="0" indent="0" algn="ctr">
              <a:buNone/>
            </a:pPr>
            <a:r>
              <a:rPr lang="it-IT" dirty="0" smtClean="0"/>
              <a:t>l’essere D (disposizione) di </a:t>
            </a:r>
            <a:r>
              <a:rPr lang="it-IT" i="1" dirty="0" smtClean="0"/>
              <a:t>x</a:t>
            </a:r>
            <a:r>
              <a:rPr lang="it-IT" dirty="0" smtClean="0"/>
              <a:t> e l’essere in S di </a:t>
            </a:r>
            <a:r>
              <a:rPr lang="it-IT" i="1" dirty="0" smtClean="0"/>
              <a:t>x</a:t>
            </a:r>
            <a:r>
              <a:rPr lang="it-IT" dirty="0" smtClean="0"/>
              <a:t> a </a:t>
            </a:r>
            <a:r>
              <a:rPr lang="it-IT" i="1" dirty="0" smtClean="0"/>
              <a:t>t</a:t>
            </a:r>
            <a:r>
              <a:rPr lang="it-IT" dirty="0" smtClean="0"/>
              <a:t>1 hanno causato l’essere in M di </a:t>
            </a:r>
            <a:r>
              <a:rPr lang="it-IT" i="1" dirty="0" smtClean="0"/>
              <a:t>x</a:t>
            </a:r>
            <a:r>
              <a:rPr lang="it-IT" dirty="0" smtClean="0"/>
              <a:t> a </a:t>
            </a:r>
            <a:r>
              <a:rPr lang="it-IT" i="1" dirty="0" smtClean="0"/>
              <a:t>t</a:t>
            </a:r>
            <a:r>
              <a:rPr lang="it-IT" dirty="0" smtClean="0"/>
              <a:t>2 </a:t>
            </a:r>
          </a:p>
          <a:p>
            <a:pPr marL="0" indent="0" algn="ctr">
              <a:buNone/>
            </a:pPr>
            <a:endParaRPr lang="it-IT" sz="1500" dirty="0"/>
          </a:p>
          <a:p>
            <a:pPr marL="0" indent="0" algn="ctr">
              <a:buNone/>
            </a:pPr>
            <a:r>
              <a:rPr lang="it-IT" b="1" dirty="0" smtClean="0"/>
              <a:t>Analisi controfattuale</a:t>
            </a:r>
          </a:p>
          <a:p>
            <a:pPr marL="0" indent="0" algn="ctr">
              <a:buNone/>
            </a:pPr>
            <a:r>
              <a:rPr lang="it-IT" dirty="0" smtClean="0"/>
              <a:t>L’evento </a:t>
            </a:r>
            <a:r>
              <a:rPr lang="it-IT" i="1" dirty="0" smtClean="0"/>
              <a:t>c</a:t>
            </a:r>
            <a:r>
              <a:rPr lang="it-IT" dirty="0" smtClean="0"/>
              <a:t> ha causato l’evento </a:t>
            </a:r>
            <a:r>
              <a:rPr lang="it-IT" i="1" dirty="0" smtClean="0"/>
              <a:t>e</a:t>
            </a:r>
            <a:r>
              <a:rPr lang="it-IT" dirty="0" smtClean="0"/>
              <a:t> </a:t>
            </a:r>
            <a:r>
              <a:rPr lang="it-IT" dirty="0" err="1" smtClean="0"/>
              <a:t>sse</a:t>
            </a:r>
            <a:r>
              <a:rPr lang="it-IT" dirty="0" smtClean="0"/>
              <a:t> (i) </a:t>
            </a:r>
            <a:r>
              <a:rPr lang="it-IT" i="1" dirty="0" smtClean="0"/>
              <a:t>c</a:t>
            </a:r>
            <a:r>
              <a:rPr lang="it-IT" dirty="0" smtClean="0"/>
              <a:t> è occorso, (ii) </a:t>
            </a:r>
            <a:r>
              <a:rPr lang="it-IT" i="1" dirty="0" smtClean="0"/>
              <a:t>e</a:t>
            </a:r>
            <a:r>
              <a:rPr lang="it-IT" dirty="0" smtClean="0"/>
              <a:t> è occorso e (iii), in virtù delle proprietà intrinseche in </a:t>
            </a:r>
            <a:r>
              <a:rPr lang="it-IT" i="1" dirty="0" smtClean="0"/>
              <a:t>c</a:t>
            </a:r>
            <a:r>
              <a:rPr lang="it-IT" dirty="0" smtClean="0"/>
              <a:t> (che comprendono le disposizioni), se </a:t>
            </a:r>
            <a:r>
              <a:rPr lang="it-IT" i="1" dirty="0" smtClean="0"/>
              <a:t>c</a:t>
            </a:r>
            <a:r>
              <a:rPr lang="it-IT" dirty="0" smtClean="0"/>
              <a:t> non fosse occorso, </a:t>
            </a:r>
            <a:r>
              <a:rPr lang="it-IT" i="1" dirty="0" smtClean="0"/>
              <a:t>e</a:t>
            </a:r>
            <a:r>
              <a:rPr lang="it-IT" dirty="0" smtClean="0"/>
              <a:t> non sarebbe occorso </a:t>
            </a:r>
          </a:p>
          <a:p>
            <a:pPr algn="ctr">
              <a:buFont typeface="Wingdings"/>
              <a:buChar char="à"/>
            </a:pPr>
            <a:r>
              <a:rPr lang="it-IT" dirty="0" smtClean="0">
                <a:sym typeface="Wingdings" panose="05000000000000000000" pitchFamily="2" charset="2"/>
              </a:rPr>
              <a:t>Causazione: relazione interna; </a:t>
            </a:r>
          </a:p>
          <a:p>
            <a:pPr algn="ctr">
              <a:buFont typeface="Wingdings"/>
              <a:buChar char="à"/>
            </a:pPr>
            <a:r>
              <a:rPr lang="it-IT" dirty="0" smtClean="0">
                <a:sym typeface="Wingdings" panose="05000000000000000000" pitchFamily="2" charset="2"/>
              </a:rPr>
              <a:t>leggi di natura: sopravvengono alla natura degli eventi e, dunque, alle disposizioni istanziate</a:t>
            </a:r>
            <a:endParaRPr lang="it-IT" dirty="0"/>
          </a:p>
        </p:txBody>
      </p:sp>
    </p:spTree>
    <p:extLst>
      <p:ext uri="{BB962C8B-B14F-4D97-AF65-F5344CB8AC3E}">
        <p14:creationId xmlns="" xmlns:p14="http://schemas.microsoft.com/office/powerpoint/2010/main" val="176409533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FF0000"/>
                </a:solidFill>
              </a:rPr>
              <a:t>C. Disposizioni e causazione (ii)</a:t>
            </a:r>
            <a:endParaRPr lang="it-IT" b="1" dirty="0">
              <a:solidFill>
                <a:srgbClr val="FF0000"/>
              </a:solidFill>
            </a:endParaRPr>
          </a:p>
        </p:txBody>
      </p:sp>
      <p:sp>
        <p:nvSpPr>
          <p:cNvPr id="3" name="Segnaposto contenuto 2"/>
          <p:cNvSpPr>
            <a:spLocks noGrp="1"/>
          </p:cNvSpPr>
          <p:nvPr>
            <p:ph idx="1"/>
          </p:nvPr>
        </p:nvSpPr>
        <p:spPr/>
        <p:txBody>
          <a:bodyPr>
            <a:normAutofit fontScale="92500" lnSpcReduction="10000"/>
          </a:bodyPr>
          <a:lstStyle/>
          <a:p>
            <a:pPr marL="0" indent="0">
              <a:buNone/>
            </a:pPr>
            <a:r>
              <a:rPr lang="it-IT" dirty="0" smtClean="0"/>
              <a:t>Ma: una stessa disposizione può concorrere a più effetti; più disposizioni possono concorrere ad un solo effetto</a:t>
            </a:r>
          </a:p>
          <a:p>
            <a:pPr marL="0" indent="0">
              <a:buNone/>
            </a:pPr>
            <a:endParaRPr lang="it-IT" sz="1300" dirty="0"/>
          </a:p>
          <a:p>
            <a:pPr marL="0" indent="0" algn="ctr">
              <a:buNone/>
            </a:pPr>
            <a:r>
              <a:rPr lang="it-IT" dirty="0" smtClean="0"/>
              <a:t>(</a:t>
            </a:r>
            <a:r>
              <a:rPr lang="it-IT" dirty="0" err="1" smtClean="0"/>
              <a:t>Molnar</a:t>
            </a:r>
            <a:r>
              <a:rPr lang="it-IT" dirty="0" smtClean="0"/>
              <a:t>)</a:t>
            </a:r>
          </a:p>
          <a:p>
            <a:pPr marL="0" indent="0" algn="ctr">
              <a:buNone/>
            </a:pPr>
            <a:r>
              <a:rPr lang="it-IT" dirty="0" smtClean="0"/>
              <a:t>Differenti manifestazioni </a:t>
            </a:r>
            <a:r>
              <a:rPr lang="it-IT" b="1" dirty="0" smtClean="0"/>
              <a:t>contribuiscono</a:t>
            </a:r>
            <a:r>
              <a:rPr lang="it-IT" dirty="0" smtClean="0"/>
              <a:t> ad un solo effetto e un effetto è, in generale, la combinazione di più manifestazioni e, dunque, del «lavoro» di più disposizioni </a:t>
            </a:r>
            <a:r>
              <a:rPr lang="it-IT" dirty="0" smtClean="0">
                <a:sym typeface="Wingdings" panose="05000000000000000000" pitchFamily="2" charset="2"/>
              </a:rPr>
              <a:t> gli eventi sono tipicamente </a:t>
            </a:r>
            <a:r>
              <a:rPr lang="it-IT" b="1" dirty="0" smtClean="0">
                <a:sym typeface="Wingdings" panose="05000000000000000000" pitchFamily="2" charset="2"/>
              </a:rPr>
              <a:t>poligenici</a:t>
            </a:r>
            <a:endParaRPr lang="it-IT" b="1" dirty="0"/>
          </a:p>
        </p:txBody>
      </p:sp>
    </p:spTree>
    <p:extLst>
      <p:ext uri="{BB962C8B-B14F-4D97-AF65-F5344CB8AC3E}">
        <p14:creationId xmlns="" xmlns:p14="http://schemas.microsoft.com/office/powerpoint/2010/main" val="169651154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FF0000"/>
                </a:solidFill>
              </a:rPr>
              <a:t>C. Disposizioni e causazione (iii)</a:t>
            </a:r>
            <a:endParaRPr lang="it-IT" b="1" dirty="0">
              <a:solidFill>
                <a:srgbClr val="FF0000"/>
              </a:solidFill>
            </a:endParaRPr>
          </a:p>
        </p:txBody>
      </p:sp>
      <p:sp>
        <p:nvSpPr>
          <p:cNvPr id="3" name="Segnaposto contenuto 2"/>
          <p:cNvSpPr>
            <a:spLocks noGrp="1"/>
          </p:cNvSpPr>
          <p:nvPr>
            <p:ph idx="1"/>
          </p:nvPr>
        </p:nvSpPr>
        <p:spPr/>
        <p:txBody>
          <a:bodyPr>
            <a:normAutofit fontScale="92500" lnSpcReduction="10000"/>
          </a:bodyPr>
          <a:lstStyle/>
          <a:p>
            <a:pPr marL="0" indent="0" algn="ctr">
              <a:buNone/>
            </a:pPr>
            <a:r>
              <a:rPr lang="it-IT" dirty="0" smtClean="0"/>
              <a:t>(</a:t>
            </a:r>
            <a:r>
              <a:rPr lang="it-IT" dirty="0" err="1" smtClean="0"/>
              <a:t>Mumford</a:t>
            </a:r>
            <a:r>
              <a:rPr lang="it-IT" dirty="0" smtClean="0"/>
              <a:t>, </a:t>
            </a:r>
            <a:r>
              <a:rPr lang="it-IT" dirty="0" err="1" smtClean="0"/>
              <a:t>Anjum</a:t>
            </a:r>
            <a:r>
              <a:rPr lang="it-IT" dirty="0" smtClean="0"/>
              <a:t>)</a:t>
            </a:r>
          </a:p>
          <a:p>
            <a:pPr marL="0" indent="0" algn="ctr">
              <a:buNone/>
            </a:pPr>
            <a:r>
              <a:rPr lang="it-IT" dirty="0" smtClean="0"/>
              <a:t>L’esercizio di </a:t>
            </a:r>
            <a:r>
              <a:rPr lang="it-IT" i="1" dirty="0" smtClean="0"/>
              <a:t>differenti</a:t>
            </a:r>
            <a:r>
              <a:rPr lang="it-IT" dirty="0" smtClean="0"/>
              <a:t> </a:t>
            </a:r>
            <a:r>
              <a:rPr lang="it-IT" b="1" dirty="0" smtClean="0"/>
              <a:t>disposizioni</a:t>
            </a:r>
            <a:r>
              <a:rPr lang="it-IT" dirty="0" smtClean="0"/>
              <a:t> da parte di diversi oggetti, quando una certa </a:t>
            </a:r>
            <a:r>
              <a:rPr lang="it-IT" b="1" dirty="0" smtClean="0"/>
              <a:t>soglia</a:t>
            </a:r>
            <a:r>
              <a:rPr lang="it-IT" dirty="0" smtClean="0"/>
              <a:t> è raggiunta, produce un certo </a:t>
            </a:r>
            <a:r>
              <a:rPr lang="it-IT" b="1" dirty="0" smtClean="0"/>
              <a:t>effetto</a:t>
            </a:r>
          </a:p>
          <a:p>
            <a:pPr marL="0" indent="0" algn="ctr">
              <a:buNone/>
            </a:pPr>
            <a:r>
              <a:rPr lang="it-IT" dirty="0" smtClean="0"/>
              <a:t>(es. riscaldamento di una stanza a 25°C a </a:t>
            </a:r>
            <a:r>
              <a:rPr lang="it-IT" i="1" dirty="0" smtClean="0"/>
              <a:t>t</a:t>
            </a:r>
            <a:r>
              <a:rPr lang="it-IT" dirty="0" smtClean="0"/>
              <a:t>1: esercizio di certe disposizioni da parte del termosifone, come: avere una certa potenza di riscaldamento; esercizio di certe disposizioni da parte dell’aria, come: potersi muovere ad una certa velocità, etc.; soglia è raggiunta a </a:t>
            </a:r>
            <a:r>
              <a:rPr lang="it-IT" i="1" dirty="0" smtClean="0"/>
              <a:t>t</a:t>
            </a:r>
            <a:r>
              <a:rPr lang="it-IT" dirty="0" smtClean="0"/>
              <a:t>1)</a:t>
            </a:r>
            <a:endParaRPr lang="it-IT" dirty="0"/>
          </a:p>
        </p:txBody>
      </p:sp>
    </p:spTree>
    <p:extLst>
      <p:ext uri="{BB962C8B-B14F-4D97-AF65-F5344CB8AC3E}">
        <p14:creationId xmlns="" xmlns:p14="http://schemas.microsoft.com/office/powerpoint/2010/main" val="14699660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FF0000"/>
                </a:solidFill>
              </a:rPr>
              <a:t>D. Disposizioni e leggi di natura (i)</a:t>
            </a:r>
            <a:endParaRPr lang="it-IT" b="1" dirty="0">
              <a:solidFill>
                <a:srgbClr val="FF0000"/>
              </a:solidFill>
            </a:endParaRPr>
          </a:p>
        </p:txBody>
      </p:sp>
      <p:sp>
        <p:nvSpPr>
          <p:cNvPr id="3" name="Segnaposto contenuto 2"/>
          <p:cNvSpPr>
            <a:spLocks noGrp="1"/>
          </p:cNvSpPr>
          <p:nvPr>
            <p:ph idx="1"/>
          </p:nvPr>
        </p:nvSpPr>
        <p:spPr/>
        <p:txBody>
          <a:bodyPr>
            <a:normAutofit lnSpcReduction="10000"/>
          </a:bodyPr>
          <a:lstStyle/>
          <a:p>
            <a:pPr marL="0" indent="0">
              <a:buNone/>
            </a:pPr>
            <a:r>
              <a:rPr lang="it-IT" dirty="0" smtClean="0"/>
              <a:t>Le leggi di natura </a:t>
            </a:r>
            <a:r>
              <a:rPr lang="it-IT" i="1" dirty="0" smtClean="0"/>
              <a:t>sopravvengono</a:t>
            </a:r>
            <a:r>
              <a:rPr lang="it-IT" dirty="0" smtClean="0"/>
              <a:t> alle disposizioni possedute dagli oggetti. </a:t>
            </a:r>
          </a:p>
          <a:p>
            <a:pPr marL="0" indent="0">
              <a:buNone/>
            </a:pPr>
            <a:r>
              <a:rPr lang="it-IT" dirty="0" smtClean="0"/>
              <a:t>Dunque: </a:t>
            </a:r>
            <a:r>
              <a:rPr lang="it-IT" i="1" dirty="0" smtClean="0"/>
              <a:t>non</a:t>
            </a:r>
            <a:r>
              <a:rPr lang="it-IT" dirty="0" smtClean="0"/>
              <a:t> è possibile che gli stessi oggetti possiedano le stesse disposizioni e vi siano differenti leggi di natura.</a:t>
            </a:r>
          </a:p>
          <a:p>
            <a:pPr marL="0" indent="0">
              <a:buNone/>
            </a:pPr>
            <a:endParaRPr lang="it-IT" dirty="0"/>
          </a:p>
          <a:p>
            <a:pPr marL="0" indent="0">
              <a:buNone/>
            </a:pPr>
            <a:r>
              <a:rPr lang="it-IT" dirty="0" smtClean="0"/>
              <a:t>Se le disposizioni sono essenzialmente possedute dagli oggetti: </a:t>
            </a:r>
            <a:r>
              <a:rPr lang="it-IT" b="1" dirty="0" smtClean="0"/>
              <a:t>essenzialismo</a:t>
            </a:r>
            <a:r>
              <a:rPr lang="it-IT" dirty="0" smtClean="0"/>
              <a:t> anti-</a:t>
            </a:r>
            <a:r>
              <a:rPr lang="it-IT" dirty="0" err="1" smtClean="0"/>
              <a:t>humeano</a:t>
            </a:r>
            <a:endParaRPr lang="it-IT" dirty="0"/>
          </a:p>
        </p:txBody>
      </p:sp>
    </p:spTree>
    <p:extLst>
      <p:ext uri="{BB962C8B-B14F-4D97-AF65-F5344CB8AC3E}">
        <p14:creationId xmlns="" xmlns:p14="http://schemas.microsoft.com/office/powerpoint/2010/main" val="44021448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FF0000"/>
                </a:solidFill>
              </a:rPr>
              <a:t>D. Disposizioni e leggi di natura (ii)</a:t>
            </a:r>
            <a:endParaRPr lang="it-IT" b="1" dirty="0">
              <a:solidFill>
                <a:srgbClr val="FF0000"/>
              </a:solidFill>
            </a:endParaRPr>
          </a:p>
        </p:txBody>
      </p:sp>
      <p:sp>
        <p:nvSpPr>
          <p:cNvPr id="3" name="Segnaposto contenuto 2"/>
          <p:cNvSpPr>
            <a:spLocks noGrp="1"/>
          </p:cNvSpPr>
          <p:nvPr>
            <p:ph idx="1"/>
          </p:nvPr>
        </p:nvSpPr>
        <p:spPr/>
        <p:txBody>
          <a:bodyPr>
            <a:normAutofit fontScale="92500" lnSpcReduction="20000"/>
          </a:bodyPr>
          <a:lstStyle/>
          <a:p>
            <a:pPr marL="0" indent="0" algn="ctr">
              <a:buNone/>
            </a:pPr>
            <a:r>
              <a:rPr lang="it-IT" dirty="0" smtClean="0"/>
              <a:t>(</a:t>
            </a:r>
            <a:r>
              <a:rPr lang="it-IT" dirty="0" err="1" smtClean="0"/>
              <a:t>Ellis</a:t>
            </a:r>
            <a:r>
              <a:rPr lang="it-IT" dirty="0" smtClean="0"/>
              <a:t>)</a:t>
            </a:r>
          </a:p>
          <a:p>
            <a:pPr marL="0" indent="0" algn="ctr">
              <a:buNone/>
            </a:pPr>
            <a:r>
              <a:rPr lang="it-IT" dirty="0" smtClean="0"/>
              <a:t>6-category </a:t>
            </a:r>
            <a:r>
              <a:rPr lang="it-IT" dirty="0" err="1" smtClean="0"/>
              <a:t>ontology</a:t>
            </a:r>
            <a:r>
              <a:rPr lang="it-IT" dirty="0" smtClean="0"/>
              <a:t>: (i) oggetti, (ii) istanze di proprietà e relazioni, (iii) eventi e processi particolari, (iv) tipi di oggetti, (v) proprietà e relazioni, (vi) tipi di eventi e processi</a:t>
            </a:r>
          </a:p>
          <a:p>
            <a:pPr marL="0" indent="0" algn="ctr">
              <a:buNone/>
            </a:pPr>
            <a:r>
              <a:rPr lang="it-IT" dirty="0" smtClean="0"/>
              <a:t>Per disposizioni causali:</a:t>
            </a:r>
          </a:p>
          <a:p>
            <a:pPr marL="0" indent="0" algn="ctr">
              <a:buNone/>
            </a:pPr>
            <a:r>
              <a:rPr lang="it-IT" dirty="0" smtClean="0"/>
              <a:t>In virtù del fatto che </a:t>
            </a:r>
            <a:r>
              <a:rPr lang="it-IT" i="1" dirty="0" smtClean="0"/>
              <a:t>x</a:t>
            </a:r>
            <a:r>
              <a:rPr lang="it-IT" dirty="0" smtClean="0"/>
              <a:t> ha una certa disposizione basilare </a:t>
            </a:r>
            <a:r>
              <a:rPr lang="it-IT" b="1" dirty="0" smtClean="0"/>
              <a:t>&lt;C,E&gt;</a:t>
            </a:r>
            <a:r>
              <a:rPr lang="it-IT" dirty="0" smtClean="0"/>
              <a:t>, una legge di natura asserisce che, per tutti gli </a:t>
            </a:r>
            <a:r>
              <a:rPr lang="it-IT" i="1" dirty="0" smtClean="0"/>
              <a:t>x</a:t>
            </a:r>
            <a:r>
              <a:rPr lang="it-IT" dirty="0" smtClean="0"/>
              <a:t> e tutti gli </a:t>
            </a:r>
            <a:r>
              <a:rPr lang="it-IT" i="1" dirty="0" smtClean="0"/>
              <a:t>t</a:t>
            </a:r>
            <a:r>
              <a:rPr lang="it-IT" dirty="0" smtClean="0"/>
              <a:t>, se </a:t>
            </a:r>
            <a:r>
              <a:rPr lang="it-IT" i="1" dirty="0" smtClean="0"/>
              <a:t>x</a:t>
            </a:r>
            <a:r>
              <a:rPr lang="it-IT" dirty="0" smtClean="0"/>
              <a:t> è in un evento di tipo </a:t>
            </a:r>
            <a:r>
              <a:rPr lang="it-IT" b="1" dirty="0" smtClean="0"/>
              <a:t>C</a:t>
            </a:r>
            <a:r>
              <a:rPr lang="it-IT" dirty="0" smtClean="0"/>
              <a:t> a </a:t>
            </a:r>
            <a:r>
              <a:rPr lang="it-IT" i="1" dirty="0" smtClean="0"/>
              <a:t>t</a:t>
            </a:r>
            <a:r>
              <a:rPr lang="it-IT" dirty="0" smtClean="0"/>
              <a:t>, allora è determinato/probabile che </a:t>
            </a:r>
            <a:r>
              <a:rPr lang="it-IT" i="1" dirty="0" smtClean="0"/>
              <a:t>x</a:t>
            </a:r>
            <a:r>
              <a:rPr lang="it-IT" dirty="0" smtClean="0"/>
              <a:t> si trovi in un evento di tipo </a:t>
            </a:r>
            <a:r>
              <a:rPr lang="it-IT" b="1" dirty="0" smtClean="0"/>
              <a:t>E</a:t>
            </a:r>
            <a:r>
              <a:rPr lang="it-IT" dirty="0" smtClean="0"/>
              <a:t> a </a:t>
            </a:r>
            <a:r>
              <a:rPr lang="it-IT" i="1" dirty="0" smtClean="0"/>
              <a:t>t</a:t>
            </a:r>
          </a:p>
        </p:txBody>
      </p:sp>
    </p:spTree>
    <p:extLst>
      <p:ext uri="{BB962C8B-B14F-4D97-AF65-F5344CB8AC3E}">
        <p14:creationId xmlns="" xmlns:p14="http://schemas.microsoft.com/office/powerpoint/2010/main" val="294367030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FF0000"/>
                </a:solidFill>
              </a:rPr>
              <a:t>Per saperne di più</a:t>
            </a:r>
            <a:endParaRPr lang="it-IT" b="1" dirty="0">
              <a:solidFill>
                <a:srgbClr val="FF0000"/>
              </a:solidFill>
            </a:endParaRPr>
          </a:p>
        </p:txBody>
      </p:sp>
      <p:sp>
        <p:nvSpPr>
          <p:cNvPr id="3" name="Segnaposto contenuto 2"/>
          <p:cNvSpPr>
            <a:spLocks noGrp="1"/>
          </p:cNvSpPr>
          <p:nvPr>
            <p:ph idx="1"/>
          </p:nvPr>
        </p:nvSpPr>
        <p:spPr/>
        <p:txBody>
          <a:bodyPr>
            <a:normAutofit fontScale="70000" lnSpcReduction="20000"/>
          </a:bodyPr>
          <a:lstStyle/>
          <a:p>
            <a:pPr marL="0" indent="0">
              <a:buNone/>
            </a:pPr>
            <a:r>
              <a:rPr lang="it-IT" dirty="0" err="1" smtClean="0"/>
              <a:t>Choi</a:t>
            </a:r>
            <a:r>
              <a:rPr lang="it-IT" dirty="0" smtClean="0"/>
              <a:t>, S. (2012). «</a:t>
            </a:r>
            <a:r>
              <a:rPr lang="it-IT" dirty="0" err="1" smtClean="0"/>
              <a:t>Dispositions</a:t>
            </a:r>
            <a:r>
              <a:rPr lang="it-IT" dirty="0" smtClean="0"/>
              <a:t>». </a:t>
            </a:r>
            <a:r>
              <a:rPr lang="it-IT" i="1" dirty="0" smtClean="0"/>
              <a:t>Stanford Encyclopedia of </a:t>
            </a:r>
            <a:r>
              <a:rPr lang="it-IT" i="1" dirty="0" err="1" smtClean="0"/>
              <a:t>Philosophy</a:t>
            </a:r>
            <a:r>
              <a:rPr lang="it-IT" i="1" dirty="0" smtClean="0"/>
              <a:t> </a:t>
            </a:r>
            <a:r>
              <a:rPr lang="it-IT" dirty="0" smtClean="0"/>
              <a:t>(</a:t>
            </a:r>
            <a:r>
              <a:rPr lang="it-IT" u="sng" dirty="0" smtClean="0"/>
              <a:t>plato.stanford.edu/entries/</a:t>
            </a:r>
            <a:r>
              <a:rPr lang="it-IT" u="sng" dirty="0" err="1" smtClean="0"/>
              <a:t>dispositions</a:t>
            </a:r>
            <a:r>
              <a:rPr lang="it-IT" dirty="0" smtClean="0"/>
              <a:t>)</a:t>
            </a:r>
          </a:p>
          <a:p>
            <a:pPr marL="0" indent="0">
              <a:buNone/>
            </a:pPr>
            <a:r>
              <a:rPr lang="it-IT" dirty="0" err="1" smtClean="0"/>
              <a:t>Ellis</a:t>
            </a:r>
            <a:r>
              <a:rPr lang="it-IT" dirty="0" smtClean="0"/>
              <a:t>, B. (2001). </a:t>
            </a:r>
            <a:r>
              <a:rPr lang="it-IT" i="1" dirty="0" err="1" smtClean="0"/>
              <a:t>Scientific</a:t>
            </a:r>
            <a:r>
              <a:rPr lang="it-IT" i="1" dirty="0" smtClean="0"/>
              <a:t> </a:t>
            </a:r>
            <a:r>
              <a:rPr lang="it-IT" i="1" dirty="0" err="1" smtClean="0"/>
              <a:t>Essentialism</a:t>
            </a:r>
            <a:r>
              <a:rPr lang="it-IT" dirty="0" smtClean="0"/>
              <a:t>. Cambridge: Cambridge </a:t>
            </a:r>
            <a:r>
              <a:rPr lang="it-IT" dirty="0" err="1" smtClean="0"/>
              <a:t>University</a:t>
            </a:r>
            <a:r>
              <a:rPr lang="it-IT" dirty="0" smtClean="0"/>
              <a:t> Press</a:t>
            </a:r>
          </a:p>
          <a:p>
            <a:pPr marL="0" indent="0">
              <a:buNone/>
            </a:pPr>
            <a:r>
              <a:rPr lang="it-IT" dirty="0" smtClean="0"/>
              <a:t>Lewis, D. (1973). </a:t>
            </a:r>
            <a:r>
              <a:rPr lang="it-IT" i="1" dirty="0" err="1" smtClean="0"/>
              <a:t>Counterfactuals</a:t>
            </a:r>
            <a:r>
              <a:rPr lang="it-IT" dirty="0" smtClean="0"/>
              <a:t>. Cambridge (MA): Harvard </a:t>
            </a:r>
            <a:r>
              <a:rPr lang="it-IT" dirty="0" err="1" smtClean="0"/>
              <a:t>University</a:t>
            </a:r>
            <a:r>
              <a:rPr lang="it-IT" dirty="0" smtClean="0"/>
              <a:t> Press</a:t>
            </a:r>
          </a:p>
          <a:p>
            <a:pPr marL="0" indent="0">
              <a:buNone/>
            </a:pPr>
            <a:r>
              <a:rPr lang="it-IT" dirty="0" smtClean="0"/>
              <a:t>___ (1997). «</a:t>
            </a:r>
            <a:r>
              <a:rPr lang="it-IT" dirty="0" err="1" smtClean="0"/>
              <a:t>Finkish</a:t>
            </a:r>
            <a:r>
              <a:rPr lang="it-IT" dirty="0" smtClean="0"/>
              <a:t> </a:t>
            </a:r>
            <a:r>
              <a:rPr lang="it-IT" dirty="0" err="1" smtClean="0"/>
              <a:t>Dispositions</a:t>
            </a:r>
            <a:r>
              <a:rPr lang="it-IT" dirty="0" smtClean="0"/>
              <a:t>». </a:t>
            </a:r>
            <a:r>
              <a:rPr lang="it-IT" i="1" dirty="0" smtClean="0"/>
              <a:t>The </a:t>
            </a:r>
            <a:r>
              <a:rPr lang="it-IT" i="1" dirty="0" err="1" smtClean="0"/>
              <a:t>Philosophical</a:t>
            </a:r>
            <a:r>
              <a:rPr lang="it-IT" i="1" dirty="0" smtClean="0"/>
              <a:t> </a:t>
            </a:r>
            <a:r>
              <a:rPr lang="it-IT" i="1" dirty="0" err="1" smtClean="0"/>
              <a:t>Quarterly</a:t>
            </a:r>
            <a:r>
              <a:rPr lang="it-IT" dirty="0" smtClean="0"/>
              <a:t>, 47: 143-158</a:t>
            </a:r>
          </a:p>
          <a:p>
            <a:pPr marL="0" indent="0">
              <a:buNone/>
            </a:pPr>
            <a:r>
              <a:rPr lang="it-IT" dirty="0" smtClean="0"/>
              <a:t>Martin, C. B. (1994). «</a:t>
            </a:r>
            <a:r>
              <a:rPr lang="it-IT" dirty="0" err="1" smtClean="0"/>
              <a:t>Dispositions</a:t>
            </a:r>
            <a:r>
              <a:rPr lang="it-IT" dirty="0" smtClean="0"/>
              <a:t> and </a:t>
            </a:r>
            <a:r>
              <a:rPr lang="it-IT" dirty="0" err="1" smtClean="0"/>
              <a:t>Conditionals</a:t>
            </a:r>
            <a:r>
              <a:rPr lang="it-IT" dirty="0" smtClean="0"/>
              <a:t>». </a:t>
            </a:r>
            <a:r>
              <a:rPr lang="it-IT" i="1" dirty="0" smtClean="0"/>
              <a:t>The </a:t>
            </a:r>
            <a:r>
              <a:rPr lang="it-IT" i="1" dirty="0" err="1" smtClean="0"/>
              <a:t>Philosophical</a:t>
            </a:r>
            <a:r>
              <a:rPr lang="it-IT" i="1" dirty="0" smtClean="0"/>
              <a:t> </a:t>
            </a:r>
            <a:r>
              <a:rPr lang="it-IT" i="1" dirty="0" err="1" smtClean="0"/>
              <a:t>Quarterly</a:t>
            </a:r>
            <a:r>
              <a:rPr lang="it-IT" dirty="0" smtClean="0"/>
              <a:t>, 44: 1-8</a:t>
            </a:r>
          </a:p>
          <a:p>
            <a:pPr marL="0" indent="0">
              <a:buNone/>
            </a:pPr>
            <a:r>
              <a:rPr lang="it-IT" dirty="0" err="1" smtClean="0"/>
              <a:t>Mellor</a:t>
            </a:r>
            <a:r>
              <a:rPr lang="it-IT" dirty="0" smtClean="0"/>
              <a:t>, D. H. (1974). «In Defense of </a:t>
            </a:r>
            <a:r>
              <a:rPr lang="it-IT" dirty="0" err="1" smtClean="0"/>
              <a:t>Dispositions</a:t>
            </a:r>
            <a:r>
              <a:rPr lang="it-IT" dirty="0" smtClean="0"/>
              <a:t>». </a:t>
            </a:r>
            <a:r>
              <a:rPr lang="it-IT" i="1" dirty="0" smtClean="0"/>
              <a:t>The </a:t>
            </a:r>
            <a:r>
              <a:rPr lang="it-IT" i="1" dirty="0" err="1" smtClean="0"/>
              <a:t>Philosophical</a:t>
            </a:r>
            <a:r>
              <a:rPr lang="it-IT" i="1" dirty="0" smtClean="0"/>
              <a:t> </a:t>
            </a:r>
            <a:r>
              <a:rPr lang="it-IT" i="1" dirty="0" err="1" smtClean="0"/>
              <a:t>Review</a:t>
            </a:r>
            <a:r>
              <a:rPr lang="it-IT" dirty="0" smtClean="0"/>
              <a:t>, 83: 157-181</a:t>
            </a:r>
          </a:p>
          <a:p>
            <a:pPr marL="0" indent="0">
              <a:buNone/>
            </a:pPr>
            <a:r>
              <a:rPr lang="it-IT" dirty="0" err="1" smtClean="0"/>
              <a:t>Molnar</a:t>
            </a:r>
            <a:r>
              <a:rPr lang="it-IT" dirty="0" smtClean="0"/>
              <a:t>, G. (2003). </a:t>
            </a:r>
            <a:r>
              <a:rPr lang="it-IT" i="1" dirty="0" err="1" smtClean="0"/>
              <a:t>Powers</a:t>
            </a:r>
            <a:r>
              <a:rPr lang="it-IT" i="1" dirty="0" smtClean="0"/>
              <a:t>. A </a:t>
            </a:r>
            <a:r>
              <a:rPr lang="it-IT" i="1" dirty="0" err="1" smtClean="0"/>
              <a:t>Study</a:t>
            </a:r>
            <a:r>
              <a:rPr lang="it-IT" i="1" dirty="0" smtClean="0"/>
              <a:t> in </a:t>
            </a:r>
            <a:r>
              <a:rPr lang="it-IT" i="1" dirty="0" err="1" smtClean="0"/>
              <a:t>Metaphysics</a:t>
            </a:r>
            <a:r>
              <a:rPr lang="it-IT" dirty="0" smtClean="0"/>
              <a:t>. Oxford: OUP</a:t>
            </a:r>
          </a:p>
          <a:p>
            <a:pPr marL="0" indent="0">
              <a:buNone/>
            </a:pPr>
            <a:r>
              <a:rPr lang="it-IT" dirty="0" err="1" smtClean="0"/>
              <a:t>Mumford</a:t>
            </a:r>
            <a:r>
              <a:rPr lang="it-IT" dirty="0" smtClean="0"/>
              <a:t>, L. (1998). </a:t>
            </a:r>
            <a:r>
              <a:rPr lang="it-IT" i="1" dirty="0" err="1" smtClean="0"/>
              <a:t>Dispositions</a:t>
            </a:r>
            <a:r>
              <a:rPr lang="it-IT" dirty="0" smtClean="0"/>
              <a:t>. Oxford: OUP</a:t>
            </a:r>
          </a:p>
        </p:txBody>
      </p:sp>
    </p:spTree>
    <p:extLst>
      <p:ext uri="{BB962C8B-B14F-4D97-AF65-F5344CB8AC3E}">
        <p14:creationId xmlns="" xmlns:p14="http://schemas.microsoft.com/office/powerpoint/2010/main" val="559022124"/>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345</TotalTime>
  <Words>2339</Words>
  <Application>Microsoft Office PowerPoint</Application>
  <PresentationFormat>Presentazione su schermo (4:3)</PresentationFormat>
  <Paragraphs>178</Paragraphs>
  <Slides>26</Slides>
  <Notes>26</Notes>
  <HiddenSlides>0</HiddenSlides>
  <MMClips>0</MMClips>
  <ScaleCrop>false</ScaleCrop>
  <HeadingPairs>
    <vt:vector size="4" baseType="variant">
      <vt:variant>
        <vt:lpstr>Tema</vt:lpstr>
      </vt:variant>
      <vt:variant>
        <vt:i4>1</vt:i4>
      </vt:variant>
      <vt:variant>
        <vt:lpstr>Titoli diapositive</vt:lpstr>
      </vt:variant>
      <vt:variant>
        <vt:i4>26</vt:i4>
      </vt:variant>
    </vt:vector>
  </HeadingPairs>
  <TitlesOfParts>
    <vt:vector size="27" baseType="lpstr">
      <vt:lpstr>Tema di Office</vt:lpstr>
      <vt:lpstr>Disposizioni</vt:lpstr>
      <vt:lpstr>Struttura</vt:lpstr>
      <vt:lpstr>A. Cosa sono le disposizioni? (i)</vt:lpstr>
      <vt:lpstr>A. Cosa sono le disposizioni? (ii)</vt:lpstr>
      <vt:lpstr>A. Cosa sono le disposizioni? (iii)</vt:lpstr>
      <vt:lpstr>B. Vi sono disposizioni? (i)</vt:lpstr>
      <vt:lpstr>B. Vi sono disposizioni? (ii)</vt:lpstr>
      <vt:lpstr>B. Vi sono disposizioni? (iii)</vt:lpstr>
      <vt:lpstr>B. Vi sono disposizioni? Contra (iv)</vt:lpstr>
      <vt:lpstr>B. Vi sono disposizioni? Contra (v)</vt:lpstr>
      <vt:lpstr>B. Vi sono disposizioni? Contra (vi)</vt:lpstr>
      <vt:lpstr>B. Vi sono disposizioni? Contra (vii)</vt:lpstr>
      <vt:lpstr>B. Vi sono disposizioni? Contra (viii)</vt:lpstr>
      <vt:lpstr>B. Vi sono disposizioni? Contra (ix)</vt:lpstr>
      <vt:lpstr>B. Vi sono disposizioni? Contra (x)</vt:lpstr>
      <vt:lpstr>B. Vi sono disposizioni? Pro (i)</vt:lpstr>
      <vt:lpstr>B. Vi sono disposizioni? Pro (ii)</vt:lpstr>
      <vt:lpstr>B. Vi sono disposizioni? Pro (iii)</vt:lpstr>
      <vt:lpstr>Metafisica «humeana»</vt:lpstr>
      <vt:lpstr>Lewis, Armstrong</vt:lpstr>
      <vt:lpstr>C. Disposizioni e causazione (i) </vt:lpstr>
      <vt:lpstr>C. Disposizioni e causazione (ii)</vt:lpstr>
      <vt:lpstr>C. Disposizioni e causazione (iii)</vt:lpstr>
      <vt:lpstr>D. Disposizioni e leggi di natura (i)</vt:lpstr>
      <vt:lpstr>D. Disposizioni e leggi di natura (ii)</vt:lpstr>
      <vt:lpstr>Per saperne di più</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Disposizioni</dc:title>
  <dc:creator>MPP</dc:creator>
  <cp:lastModifiedBy>Francesco Orilia</cp:lastModifiedBy>
  <cp:revision>40</cp:revision>
  <dcterms:created xsi:type="dcterms:W3CDTF">2013-11-09T12:29:07Z</dcterms:created>
  <dcterms:modified xsi:type="dcterms:W3CDTF">2013-11-16T06:08:27Z</dcterms:modified>
</cp:coreProperties>
</file>