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59" r:id="rId5"/>
    <p:sldId id="260" r:id="rId6"/>
    <p:sldId id="285"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80" r:id="rId24"/>
    <p:sldId id="286" r:id="rId25"/>
    <p:sldId id="279" r:id="rId26"/>
    <p:sldId id="281" r:id="rId27"/>
    <p:sldId id="282" r:id="rId28"/>
    <p:sldId id="283" r:id="rId29"/>
    <p:sldId id="284" r:id="rId30"/>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702" autoAdjust="0"/>
  </p:normalViewPr>
  <p:slideViewPr>
    <p:cSldViewPr>
      <p:cViewPr varScale="1">
        <p:scale>
          <a:sx n="52" d="100"/>
          <a:sy n="52" d="100"/>
        </p:scale>
        <p:origin x="-1195"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672C5-AA5A-4D81-83AE-DAACFE165B89}" type="datetimeFigureOut">
              <a:rPr lang="it-IT" smtClean="0"/>
              <a:pPr/>
              <a:t>16/11/2013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8B97B8-3546-4DB0-A339-B9ED80F1F3B4}"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29</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204E0F3E-D5A1-45BC-AE8B-04501DB2FC8D}"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1F139236-98A1-4FC0-A754-F93C771C85B8}"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6E26535D-8672-43B8-8A54-3C1E1D9FD366}"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AEB13EFF-0D0D-4381-9D01-CF67E3AEB69A}"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096EC57C-E8FE-4988-B9EA-E03F64774E1C}"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B23CABEB-1DE0-403B-A019-9C476A652FCB}"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730B8297-8502-4C93-835A-C3E1C06DD365}"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9ED4DAEC-809F-4FCC-B449-D84B9FD7F190}"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7F77B7B5-7104-458D-8722-D14CCF6E8D62}"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CFEFCCCA-20A3-4814-8813-2508698863C0}"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62138A84-4D3B-43D4-B422-B5EAC9E0A852}"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A61C4A7-BB7F-487E-8F5C-560A0BBBB6EA}"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724400" y="304800"/>
            <a:ext cx="3810000" cy="479425"/>
          </a:xfrm>
        </p:spPr>
        <p:txBody>
          <a:bodyPr/>
          <a:lstStyle/>
          <a:p>
            <a:r>
              <a:rPr lang="it-IT" sz="2000"/>
              <a:t>Macerata, 15 novembre 2013</a:t>
            </a:r>
          </a:p>
        </p:txBody>
      </p:sp>
      <p:sp>
        <p:nvSpPr>
          <p:cNvPr id="4099" name="Rectangle 3"/>
          <p:cNvSpPr>
            <a:spLocks noGrp="1" noChangeArrowheads="1"/>
          </p:cNvSpPr>
          <p:nvPr>
            <p:ph type="subTitle" idx="1"/>
          </p:nvPr>
        </p:nvSpPr>
        <p:spPr>
          <a:xfrm>
            <a:off x="1295400" y="3657600"/>
            <a:ext cx="6477000" cy="3429000"/>
          </a:xfrm>
        </p:spPr>
        <p:txBody>
          <a:bodyPr/>
          <a:lstStyle/>
          <a:p>
            <a:pPr>
              <a:lnSpc>
                <a:spcPct val="90000"/>
              </a:lnSpc>
            </a:pPr>
            <a:r>
              <a:rPr lang="it-IT" sz="2400" dirty="0" smtClean="0"/>
              <a:t>Lezione 19 -15 Nov. 2913</a:t>
            </a:r>
          </a:p>
          <a:p>
            <a:pPr>
              <a:lnSpc>
                <a:spcPct val="90000"/>
              </a:lnSpc>
            </a:pPr>
            <a:r>
              <a:rPr lang="it-IT" sz="2400" dirty="0" smtClean="0"/>
              <a:t>Presentazione di Ilaria </a:t>
            </a:r>
            <a:r>
              <a:rPr lang="it-IT" sz="2400" dirty="0" err="1" smtClean="0"/>
              <a:t>Perdominici</a:t>
            </a:r>
            <a:endParaRPr lang="it-IT" sz="2400" dirty="0" smtClean="0"/>
          </a:p>
          <a:p>
            <a:pPr>
              <a:lnSpc>
                <a:spcPct val="90000"/>
              </a:lnSpc>
            </a:pPr>
            <a:r>
              <a:rPr lang="it-IT" sz="2400" dirty="0" smtClean="0"/>
              <a:t>Dal </a:t>
            </a:r>
            <a:r>
              <a:rPr lang="it-IT" sz="2400" dirty="0"/>
              <a:t>testo di</a:t>
            </a:r>
          </a:p>
          <a:p>
            <a:pPr>
              <a:lnSpc>
                <a:spcPct val="90000"/>
              </a:lnSpc>
            </a:pPr>
            <a:endParaRPr lang="it-IT" sz="800" dirty="0"/>
          </a:p>
          <a:p>
            <a:pPr>
              <a:lnSpc>
                <a:spcPct val="90000"/>
              </a:lnSpc>
            </a:pPr>
            <a:r>
              <a:rPr lang="it-IT" sz="2400" dirty="0"/>
              <a:t>Mauro Dorato</a:t>
            </a:r>
          </a:p>
          <a:p>
            <a:pPr>
              <a:lnSpc>
                <a:spcPct val="90000"/>
              </a:lnSpc>
            </a:pPr>
            <a:r>
              <a:rPr lang="it-IT" sz="2400" i="1" dirty="0"/>
              <a:t>Il software dell’universo:</a:t>
            </a:r>
          </a:p>
          <a:p>
            <a:pPr>
              <a:lnSpc>
                <a:spcPct val="90000"/>
              </a:lnSpc>
            </a:pPr>
            <a:r>
              <a:rPr lang="it-IT" sz="2400" i="1" dirty="0"/>
              <a:t>saggio sulle leggi di natura</a:t>
            </a:r>
          </a:p>
          <a:p>
            <a:pPr>
              <a:lnSpc>
                <a:spcPct val="90000"/>
              </a:lnSpc>
            </a:pPr>
            <a:r>
              <a:rPr lang="it-IT" sz="2400" i="1" dirty="0"/>
              <a:t>Paravia Bruno Mondadori Editori, Milano 2000</a:t>
            </a:r>
          </a:p>
          <a:p>
            <a:pPr>
              <a:lnSpc>
                <a:spcPct val="90000"/>
              </a:lnSpc>
            </a:pPr>
            <a:endParaRPr lang="it-IT" sz="2400" i="1" dirty="0"/>
          </a:p>
        </p:txBody>
      </p:sp>
      <p:sp>
        <p:nvSpPr>
          <p:cNvPr id="4100" name="Rectangle 4"/>
          <p:cNvSpPr>
            <a:spLocks noChangeArrowheads="1"/>
          </p:cNvSpPr>
          <p:nvPr/>
        </p:nvSpPr>
        <p:spPr bwMode="auto">
          <a:xfrm>
            <a:off x="685800" y="1905000"/>
            <a:ext cx="7772400" cy="1470025"/>
          </a:xfrm>
          <a:prstGeom prst="rect">
            <a:avLst/>
          </a:prstGeom>
          <a:noFill/>
          <a:ln w="9525">
            <a:noFill/>
            <a:miter lim="800000"/>
            <a:headEnd/>
            <a:tailEnd/>
          </a:ln>
          <a:effectLst/>
        </p:spPr>
        <p:txBody>
          <a:bodyPr anchor="ctr"/>
          <a:lstStyle/>
          <a:p>
            <a:pPr algn="ctr"/>
            <a:r>
              <a:rPr lang="it-IT" sz="3200" b="1">
                <a:solidFill>
                  <a:schemeClr val="tx2"/>
                </a:solidFill>
                <a:latin typeface="Andalus" pitchFamily="2" charset="-78"/>
              </a:rPr>
              <a:t>Filosofia del linguaggio – Mod. Ontologia</a:t>
            </a:r>
            <a:br>
              <a:rPr lang="it-IT" sz="3200" b="1">
                <a:solidFill>
                  <a:schemeClr val="tx2"/>
                </a:solidFill>
                <a:latin typeface="Andalus" pitchFamily="2" charset="-78"/>
              </a:rPr>
            </a:br>
            <a:r>
              <a:rPr lang="it-IT" sz="3200" b="1">
                <a:solidFill>
                  <a:schemeClr val="tx2"/>
                </a:solidFill>
                <a:latin typeface="Andalus" pitchFamily="2" charset="-78"/>
              </a:rPr>
              <a:t/>
            </a:r>
            <a:br>
              <a:rPr lang="it-IT" sz="3200" b="1">
                <a:solidFill>
                  <a:schemeClr val="tx2"/>
                </a:solidFill>
                <a:latin typeface="Andalus" pitchFamily="2" charset="-78"/>
              </a:rPr>
            </a:br>
            <a:r>
              <a:rPr lang="it-IT" sz="8000" b="1">
                <a:solidFill>
                  <a:schemeClr val="tx2"/>
                </a:solidFill>
                <a:latin typeface="Andalus" pitchFamily="2" charset="-78"/>
              </a:rPr>
              <a:t>Le leggi di natura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381000"/>
            <a:ext cx="8229600" cy="1630363"/>
          </a:xfrm>
        </p:spPr>
        <p:txBody>
          <a:bodyPr/>
          <a:lstStyle/>
          <a:p>
            <a:r>
              <a:rPr lang="it-IT" sz="4800" b="1"/>
              <a:t>Il problema</a:t>
            </a:r>
            <a:br>
              <a:rPr lang="it-IT" sz="4800" b="1"/>
            </a:br>
            <a:r>
              <a:rPr lang="it-IT" sz="4800" b="1"/>
              <a:t>della riducibilità</a:t>
            </a:r>
            <a:br>
              <a:rPr lang="it-IT" sz="4800" b="1"/>
            </a:br>
            <a:r>
              <a:rPr lang="it-IT" sz="4800" b="1"/>
              <a:t>delle leggi di natura</a:t>
            </a:r>
          </a:p>
        </p:txBody>
      </p:sp>
      <p:sp>
        <p:nvSpPr>
          <p:cNvPr id="5123" name="Rectangle 3"/>
          <p:cNvSpPr>
            <a:spLocks noGrp="1" noChangeArrowheads="1"/>
          </p:cNvSpPr>
          <p:nvPr>
            <p:ph type="body" idx="1"/>
          </p:nvPr>
        </p:nvSpPr>
        <p:spPr>
          <a:xfrm>
            <a:off x="381000" y="2667000"/>
            <a:ext cx="8229600" cy="3535363"/>
          </a:xfrm>
        </p:spPr>
        <p:txBody>
          <a:bodyPr/>
          <a:lstStyle/>
          <a:p>
            <a:r>
              <a:rPr lang="it-IT" sz="2400" b="1"/>
              <a:t>Domanda fondamentale:</a:t>
            </a:r>
            <a:r>
              <a:rPr lang="it-IT" sz="2400"/>
              <a:t> la nozione di legge presuppone relazioni tra fenomeni, oppure è primitiva, quindi non riducibile?</a:t>
            </a:r>
          </a:p>
          <a:p>
            <a:r>
              <a:rPr lang="it-IT" sz="2400" b="1"/>
              <a:t>Premessa:</a:t>
            </a:r>
            <a:r>
              <a:rPr lang="it-IT" sz="2400"/>
              <a:t> per valutare le posizioni filosofiche che hanno tentato di rispondere a questa domanda, è necessario esaminare i rapporti tra la nozione di legge di natura e le nozioni ad essa legate: previsione, universalità, verità, necessità, causalità, controfattualità, spiegazione e simmetria.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3400" y="609600"/>
            <a:ext cx="8229600" cy="1143000"/>
          </a:xfrm>
        </p:spPr>
        <p:txBody>
          <a:bodyPr/>
          <a:lstStyle/>
          <a:p>
            <a:r>
              <a:rPr lang="it-IT"/>
              <a:t>Legge di natura e previsione</a:t>
            </a:r>
          </a:p>
        </p:txBody>
      </p:sp>
      <p:sp>
        <p:nvSpPr>
          <p:cNvPr id="6147" name="Rectangle 3"/>
          <p:cNvSpPr>
            <a:spLocks noGrp="1" noChangeArrowheads="1"/>
          </p:cNvSpPr>
          <p:nvPr>
            <p:ph type="body" idx="1"/>
          </p:nvPr>
        </p:nvSpPr>
        <p:spPr>
          <a:xfrm>
            <a:off x="381000" y="1524000"/>
            <a:ext cx="8229600" cy="5334000"/>
          </a:xfrm>
        </p:spPr>
        <p:txBody>
          <a:bodyPr/>
          <a:lstStyle/>
          <a:p>
            <a:pPr marL="609600" indent="-609600">
              <a:buFontTx/>
              <a:buNone/>
            </a:pPr>
            <a:endParaRPr lang="it-IT" sz="2400" b="1"/>
          </a:p>
          <a:p>
            <a:pPr marL="609600" indent="-609600">
              <a:buFontTx/>
              <a:buNone/>
            </a:pPr>
            <a:r>
              <a:rPr lang="it-IT" sz="2400" b="1"/>
              <a:t>Nelson Goodman: Legge di natura = previsione</a:t>
            </a:r>
          </a:p>
          <a:p>
            <a:pPr marL="609600" indent="-609600">
              <a:buFontTx/>
              <a:buNone/>
            </a:pPr>
            <a:r>
              <a:rPr lang="it-IT" sz="2400"/>
              <a:t>	“un enunciato è considerato una legge perché è usato per fare predizioni e non è usato per fare predizioni perché è una legge”</a:t>
            </a:r>
          </a:p>
          <a:p>
            <a:pPr marL="609600" indent="-609600">
              <a:buFontTx/>
              <a:buNone/>
            </a:pPr>
            <a:endParaRPr lang="it-IT" sz="2400"/>
          </a:p>
          <a:p>
            <a:pPr marL="609600" indent="-609600">
              <a:buFontTx/>
              <a:buNone/>
            </a:pPr>
            <a:r>
              <a:rPr lang="it-IT" sz="2400" b="1"/>
              <a:t>Obiezione I</a:t>
            </a:r>
          </a:p>
          <a:p>
            <a:pPr marL="609600" indent="-609600">
              <a:buFontTx/>
              <a:buNone/>
            </a:pPr>
            <a:r>
              <a:rPr lang="it-IT" sz="2400"/>
              <a:t>Norman Swartz - Friedel Weinert: Legge di natura:</a:t>
            </a:r>
          </a:p>
          <a:p>
            <a:pPr marL="609600" indent="-609600">
              <a:buFontTx/>
              <a:buAutoNum type="arabicPeriod"/>
            </a:pPr>
            <a:r>
              <a:rPr lang="it-IT" sz="2400"/>
              <a:t>Propriamente detta (costruita da noi; la predizione può essere falsa)</a:t>
            </a:r>
          </a:p>
          <a:p>
            <a:pPr marL="609600" indent="-609600">
              <a:buFontTx/>
              <a:buAutoNum type="arabicPeriod"/>
            </a:pPr>
            <a:r>
              <a:rPr lang="it-IT" sz="2400"/>
              <a:t>Scientifica letteralmente vera (leggi reali dell’universo, indipendenti dalla nostra conoscenza)</a:t>
            </a:r>
          </a:p>
        </p:txBody>
      </p:sp>
      <p:sp>
        <p:nvSpPr>
          <p:cNvPr id="6148"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previsione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381000" y="838200"/>
            <a:ext cx="8229600" cy="5715000"/>
          </a:xfrm>
        </p:spPr>
        <p:txBody>
          <a:bodyPr/>
          <a:lstStyle/>
          <a:p>
            <a:pPr>
              <a:lnSpc>
                <a:spcPct val="90000"/>
              </a:lnSpc>
              <a:buFontTx/>
              <a:buNone/>
            </a:pPr>
            <a:r>
              <a:rPr lang="it-IT" sz="2400" b="1"/>
              <a:t>Obiezione II</a:t>
            </a:r>
          </a:p>
          <a:p>
            <a:pPr>
              <a:lnSpc>
                <a:spcPct val="90000"/>
              </a:lnSpc>
              <a:buFontTx/>
              <a:buNone/>
            </a:pPr>
            <a:r>
              <a:rPr lang="it-IT" sz="2400"/>
              <a:t>	Come si giustificano le leggi naturali che descrivono un sistema fisico mutabile e imprevedibile? </a:t>
            </a:r>
          </a:p>
          <a:p>
            <a:pPr>
              <a:lnSpc>
                <a:spcPct val="90000"/>
              </a:lnSpc>
              <a:buFontTx/>
              <a:buNone/>
            </a:pPr>
            <a:r>
              <a:rPr lang="it-IT" sz="2400"/>
              <a:t>	Prevedibilità come questione di grado.</a:t>
            </a:r>
          </a:p>
          <a:p>
            <a:pPr>
              <a:lnSpc>
                <a:spcPct val="90000"/>
              </a:lnSpc>
              <a:buFontTx/>
              <a:buNone/>
            </a:pPr>
            <a:r>
              <a:rPr lang="it-IT" sz="2400"/>
              <a:t>	</a:t>
            </a:r>
            <a:r>
              <a:rPr lang="it-IT" sz="2000" b="1"/>
              <a:t>Es.</a:t>
            </a:r>
            <a:r>
              <a:rPr lang="it-IT" sz="2000"/>
              <a:t> tempo atmosferico</a:t>
            </a:r>
            <a:endParaRPr lang="it-IT" sz="2000" b="1"/>
          </a:p>
          <a:p>
            <a:pPr>
              <a:lnSpc>
                <a:spcPct val="90000"/>
              </a:lnSpc>
              <a:buFontTx/>
              <a:buNone/>
            </a:pPr>
            <a:endParaRPr lang="it-IT" sz="2400" b="1"/>
          </a:p>
          <a:p>
            <a:pPr>
              <a:lnSpc>
                <a:spcPct val="90000"/>
              </a:lnSpc>
              <a:buFontTx/>
              <a:buNone/>
            </a:pPr>
            <a:r>
              <a:rPr lang="it-IT" sz="2400" b="1"/>
              <a:t>Obiezione III</a:t>
            </a:r>
          </a:p>
          <a:p>
            <a:pPr>
              <a:lnSpc>
                <a:spcPct val="90000"/>
              </a:lnSpc>
              <a:buFontTx/>
              <a:buNone/>
            </a:pPr>
            <a:r>
              <a:rPr lang="it-IT" sz="2400"/>
              <a:t>	Filosofia della scienza neopositivistica: tentativo di formalizzazione di una legge = qualsiasi altro evento accidentale (quantificatore universale e condizionale materiale)</a:t>
            </a:r>
          </a:p>
          <a:p>
            <a:pPr>
              <a:lnSpc>
                <a:spcPct val="90000"/>
              </a:lnSpc>
              <a:buFontTx/>
              <a:buNone/>
            </a:pPr>
            <a:endParaRPr lang="it-IT" sz="2400" b="1"/>
          </a:p>
          <a:p>
            <a:pPr>
              <a:lnSpc>
                <a:spcPct val="90000"/>
              </a:lnSpc>
              <a:buFontTx/>
              <a:buNone/>
            </a:pPr>
            <a:r>
              <a:rPr lang="it-IT" sz="2400" b="1"/>
              <a:t>Conclusione: </a:t>
            </a:r>
            <a:r>
              <a:rPr lang="it-IT" sz="2400"/>
              <a:t>il concetto di previsione non è sufficiente per definire e descrivere una legge di natura.</a:t>
            </a:r>
          </a:p>
          <a:p>
            <a:pPr>
              <a:lnSpc>
                <a:spcPct val="90000"/>
              </a:lnSpc>
              <a:buFontTx/>
              <a:buNone/>
            </a:pPr>
            <a:endParaRPr lang="it-IT" sz="2400"/>
          </a:p>
        </p:txBody>
      </p:sp>
      <p:sp>
        <p:nvSpPr>
          <p:cNvPr id="7172"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previsione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381000"/>
            <a:ext cx="8229600" cy="1143000"/>
          </a:xfrm>
        </p:spPr>
        <p:txBody>
          <a:bodyPr/>
          <a:lstStyle/>
          <a:p>
            <a:r>
              <a:rPr lang="it-IT"/>
              <a:t>Legge di natura e universalità</a:t>
            </a:r>
          </a:p>
        </p:txBody>
      </p:sp>
      <p:sp>
        <p:nvSpPr>
          <p:cNvPr id="8195" name="Rectangle 3"/>
          <p:cNvSpPr>
            <a:spLocks noGrp="1" noChangeArrowheads="1"/>
          </p:cNvSpPr>
          <p:nvPr>
            <p:ph type="body" idx="1"/>
          </p:nvPr>
        </p:nvSpPr>
        <p:spPr>
          <a:xfrm>
            <a:off x="381000" y="1600200"/>
            <a:ext cx="8229600" cy="5029200"/>
          </a:xfrm>
        </p:spPr>
        <p:txBody>
          <a:bodyPr/>
          <a:lstStyle/>
          <a:p>
            <a:pPr marL="609600" indent="-609600">
              <a:buFontTx/>
              <a:buNone/>
            </a:pPr>
            <a:r>
              <a:rPr lang="it-IT" sz="2400" b="1"/>
              <a:t>Tre sensi di universalità</a:t>
            </a:r>
          </a:p>
          <a:p>
            <a:pPr marL="609600" indent="-609600">
              <a:buFontTx/>
              <a:buNone/>
            </a:pPr>
            <a:r>
              <a:rPr lang="it-IT" sz="2400" b="1"/>
              <a:t>I senso: L’universalità spazio-temporale delle leggi:</a:t>
            </a:r>
          </a:p>
          <a:p>
            <a:pPr marL="609600" indent="-609600">
              <a:buFontTx/>
              <a:buNone/>
            </a:pPr>
            <a:r>
              <a:rPr lang="it-IT" sz="2400"/>
              <a:t>	James Maxwell: “inerzia causale dello spazio e del tempo”, le leggi di natura non possono contenere coordinate spazio-temporali.</a:t>
            </a:r>
          </a:p>
          <a:p>
            <a:pPr marL="609600" indent="-609600">
              <a:buFontTx/>
              <a:buNone/>
            </a:pPr>
            <a:r>
              <a:rPr lang="it-IT" sz="2400"/>
              <a:t>	</a:t>
            </a:r>
          </a:p>
          <a:p>
            <a:pPr marL="609600" indent="-609600">
              <a:buFontTx/>
              <a:buNone/>
            </a:pPr>
            <a:r>
              <a:rPr lang="it-IT" sz="2400"/>
              <a:t>	Poincarè: l’immutabilità delle leggi è una sorta di condizione necessaria della possibilità della nostra conoscenza scientifica del mondo, e l’immutabilità delle leggi deve essere indipendente da riferimenti spazio-temporali.</a:t>
            </a:r>
          </a:p>
        </p:txBody>
      </p:sp>
      <p:sp>
        <p:nvSpPr>
          <p:cNvPr id="8196"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universalità</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457200" y="1143000"/>
            <a:ext cx="8229600" cy="4525963"/>
          </a:xfrm>
        </p:spPr>
        <p:txBody>
          <a:bodyPr/>
          <a:lstStyle/>
          <a:p>
            <a:pPr marL="609600" indent="-609600">
              <a:buFontTx/>
              <a:buNone/>
            </a:pPr>
            <a:r>
              <a:rPr lang="it-IT" sz="2400" b="1"/>
              <a:t>Obiezione:</a:t>
            </a:r>
            <a:r>
              <a:rPr lang="it-IT" sz="2400"/>
              <a:t> solo l’indagine empirica (non leggi universali) può stabilire se la materia è in grado di autorganizzarsi dando origine a nuove regolarità.</a:t>
            </a:r>
          </a:p>
          <a:p>
            <a:pPr marL="609600" indent="-609600">
              <a:buFontTx/>
              <a:buNone/>
            </a:pPr>
            <a:endParaRPr lang="it-IT" sz="2400"/>
          </a:p>
          <a:p>
            <a:pPr marL="609600" indent="-609600">
              <a:buFontTx/>
              <a:buNone/>
            </a:pPr>
            <a:r>
              <a:rPr lang="it-IT" sz="2000" b="1"/>
              <a:t>Es. 1:</a:t>
            </a:r>
            <a:r>
              <a:rPr lang="it-IT" sz="2000"/>
              <a:t> leggi di Keplero definite spazio-temporalmente ancora valide – legge di Newton universale, ma corretta da Einstein.</a:t>
            </a:r>
          </a:p>
          <a:p>
            <a:pPr marL="609600" indent="-609600">
              <a:buFontTx/>
              <a:buNone/>
            </a:pPr>
            <a:endParaRPr lang="it-IT" sz="2000"/>
          </a:p>
          <a:p>
            <a:pPr marL="609600" indent="-609600">
              <a:buFontTx/>
              <a:buNone/>
            </a:pPr>
            <a:r>
              <a:rPr lang="it-IT" sz="2000" b="1"/>
              <a:t>Es. 2:</a:t>
            </a:r>
            <a:r>
              <a:rPr lang="it-IT" sz="2000"/>
              <a:t> biologia e Mendel (non c’è una legge spazio-temporalmente universale, ma possiamo ammettere regolarità empiriche di tipo nomico)</a:t>
            </a:r>
          </a:p>
          <a:p>
            <a:pPr marL="609600" indent="-609600" algn="just">
              <a:buFontTx/>
              <a:buNone/>
            </a:pPr>
            <a:endParaRPr lang="it-IT" sz="2000"/>
          </a:p>
        </p:txBody>
      </p:sp>
      <p:sp>
        <p:nvSpPr>
          <p:cNvPr id="37891" name="Rectangle 3"/>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universalità</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381000" y="914400"/>
            <a:ext cx="8229600" cy="4525963"/>
          </a:xfrm>
        </p:spPr>
        <p:txBody>
          <a:bodyPr/>
          <a:lstStyle/>
          <a:p>
            <a:pPr algn="just">
              <a:buFontTx/>
              <a:buNone/>
            </a:pPr>
            <a:r>
              <a:rPr lang="it-IT" sz="2400" b="1"/>
              <a:t>II senso: L’universalità come determinismo</a:t>
            </a:r>
          </a:p>
          <a:p>
            <a:pPr algn="just">
              <a:buFontTx/>
              <a:buNone/>
            </a:pPr>
            <a:r>
              <a:rPr lang="it-IT" sz="2400"/>
              <a:t>Le leggi sono prive di eccezioni, escludono il “per lo più”.</a:t>
            </a:r>
          </a:p>
          <a:p>
            <a:pPr algn="just">
              <a:buFontTx/>
              <a:buNone/>
            </a:pPr>
            <a:r>
              <a:rPr lang="it-IT" sz="2400"/>
              <a:t>Necessitaristi: le leggi sono relazioni necessarie tra le proprietà, considerate alla stregua di universali oggettivamente esistenti.</a:t>
            </a:r>
          </a:p>
          <a:p>
            <a:pPr algn="just">
              <a:buFontTx/>
              <a:buNone/>
            </a:pPr>
            <a:endParaRPr lang="it-IT" sz="2400" b="1"/>
          </a:p>
          <a:p>
            <a:pPr algn="just">
              <a:buFontTx/>
              <a:buNone/>
            </a:pPr>
            <a:r>
              <a:rPr lang="it-IT" sz="2400" b="1"/>
              <a:t>Obiezione: </a:t>
            </a:r>
            <a:r>
              <a:rPr lang="it-IT" sz="2400"/>
              <a:t>Svolta probabilistica della fisica contemporanea:</a:t>
            </a:r>
          </a:p>
          <a:p>
            <a:pPr algn="just">
              <a:buFontTx/>
              <a:buNone/>
            </a:pPr>
            <a:r>
              <a:rPr lang="it-IT" sz="2400"/>
              <a:t>	</a:t>
            </a:r>
            <a:r>
              <a:rPr lang="it-IT" sz="2000" b="1"/>
              <a:t>Es.</a:t>
            </a:r>
            <a:r>
              <a:rPr lang="it-IT" sz="2000"/>
              <a:t> leggi di decadimento di sostanze radioattive sono indeterministiche e governate da probabilità.</a:t>
            </a:r>
          </a:p>
          <a:p>
            <a:pPr algn="just">
              <a:buFontTx/>
              <a:buNone/>
            </a:pPr>
            <a:endParaRPr lang="it-IT" sz="2000"/>
          </a:p>
          <a:p>
            <a:pPr algn="just">
              <a:buFontTx/>
              <a:buNone/>
            </a:pPr>
            <a:r>
              <a:rPr lang="it-IT" sz="2400"/>
              <a:t>	Probabilità: non per le connessioni tra universali, ma per l’esemplificazione della legge stessa (gli universali non esemplificati per Armstrong  non esistono).</a:t>
            </a:r>
          </a:p>
          <a:p>
            <a:pPr algn="just">
              <a:buFontTx/>
              <a:buNone/>
            </a:pPr>
            <a:endParaRPr lang="it-IT" sz="2400"/>
          </a:p>
          <a:p>
            <a:pPr>
              <a:buFontTx/>
              <a:buNone/>
            </a:pPr>
            <a:endParaRPr lang="it-IT" sz="2800"/>
          </a:p>
        </p:txBody>
      </p:sp>
      <p:sp>
        <p:nvSpPr>
          <p:cNvPr id="10244"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universalità</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381000" y="838200"/>
            <a:ext cx="8229600" cy="5562600"/>
          </a:xfrm>
        </p:spPr>
        <p:txBody>
          <a:bodyPr/>
          <a:lstStyle/>
          <a:p>
            <a:pPr algn="just">
              <a:lnSpc>
                <a:spcPct val="90000"/>
              </a:lnSpc>
              <a:buFontTx/>
              <a:buNone/>
            </a:pPr>
            <a:r>
              <a:rPr lang="it-IT" sz="2400" b="1"/>
              <a:t>III senso: L’universalità come assenza di clausole “</a:t>
            </a:r>
            <a:r>
              <a:rPr lang="it-IT" sz="2400" b="1" i="1"/>
              <a:t>ceteris paribus</a:t>
            </a:r>
            <a:r>
              <a:rPr lang="it-IT" sz="2400" b="1"/>
              <a:t>”</a:t>
            </a:r>
          </a:p>
          <a:p>
            <a:pPr>
              <a:lnSpc>
                <a:spcPct val="90000"/>
              </a:lnSpc>
              <a:buFontTx/>
              <a:buNone/>
            </a:pPr>
            <a:r>
              <a:rPr lang="it-IT" sz="2400"/>
              <a:t>Ogni legge di natura (fondamentale o fenomenologica) vale sempre a prescindere da clausole determinate.</a:t>
            </a:r>
          </a:p>
          <a:p>
            <a:pPr>
              <a:lnSpc>
                <a:spcPct val="90000"/>
              </a:lnSpc>
              <a:buFontTx/>
              <a:buNone/>
            </a:pPr>
            <a:endParaRPr lang="it-IT" sz="2400"/>
          </a:p>
          <a:p>
            <a:pPr>
              <a:lnSpc>
                <a:spcPct val="90000"/>
              </a:lnSpc>
              <a:buFontTx/>
              <a:buNone/>
            </a:pPr>
            <a:r>
              <a:rPr lang="it-IT" sz="2400" b="1"/>
              <a:t>Obiezione: </a:t>
            </a:r>
            <a:r>
              <a:rPr lang="it-IT" sz="2400"/>
              <a:t>Le leggi,che definiscono modelli utilizzati dalla scienza attraverso processi di idealizzazione e astrazione, saranno applicabili solo esplicitando le clausole.</a:t>
            </a:r>
          </a:p>
          <a:p>
            <a:pPr>
              <a:lnSpc>
                <a:spcPct val="90000"/>
              </a:lnSpc>
              <a:buFontTx/>
              <a:buNone/>
            </a:pPr>
            <a:r>
              <a:rPr lang="it-IT" sz="2400"/>
              <a:t>	</a:t>
            </a:r>
          </a:p>
          <a:p>
            <a:pPr>
              <a:lnSpc>
                <a:spcPct val="90000"/>
              </a:lnSpc>
              <a:buFontTx/>
              <a:buNone/>
            </a:pPr>
            <a:r>
              <a:rPr lang="it-IT" sz="2000" b="1"/>
              <a:t>Es. 1:</a:t>
            </a:r>
            <a:r>
              <a:rPr lang="it-IT" sz="2000"/>
              <a:t> la legge di Newton, fondamentale, non può essere applicata se non vengono prese in considerazione le clausole </a:t>
            </a:r>
            <a:r>
              <a:rPr lang="it-IT" sz="2000" i="1"/>
              <a:t>ceteris paribus</a:t>
            </a:r>
            <a:r>
              <a:rPr lang="it-IT" sz="2000"/>
              <a:t>, cioè le circostanze determinate in cui viene applicata (solo con due corpi, escludendo la presenza di altre forze…)</a:t>
            </a:r>
          </a:p>
          <a:p>
            <a:pPr>
              <a:lnSpc>
                <a:spcPct val="90000"/>
              </a:lnSpc>
              <a:buFontTx/>
              <a:buNone/>
            </a:pPr>
            <a:r>
              <a:rPr lang="it-IT" sz="1800"/>
              <a:t>	</a:t>
            </a:r>
            <a:endParaRPr lang="it-IT" sz="2400"/>
          </a:p>
        </p:txBody>
      </p:sp>
      <p:sp>
        <p:nvSpPr>
          <p:cNvPr id="11268"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universalità</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04800"/>
            <a:ext cx="8229600" cy="1143000"/>
          </a:xfrm>
        </p:spPr>
        <p:txBody>
          <a:bodyPr/>
          <a:lstStyle/>
          <a:p>
            <a:r>
              <a:rPr lang="it-IT"/>
              <a:t>Legge di natura e verità</a:t>
            </a:r>
          </a:p>
        </p:txBody>
      </p:sp>
      <p:sp>
        <p:nvSpPr>
          <p:cNvPr id="12291" name="Rectangle 3"/>
          <p:cNvSpPr>
            <a:spLocks noGrp="1" noChangeArrowheads="1"/>
          </p:cNvSpPr>
          <p:nvPr>
            <p:ph type="body" idx="1"/>
          </p:nvPr>
        </p:nvSpPr>
        <p:spPr>
          <a:xfrm>
            <a:off x="457200" y="1143000"/>
            <a:ext cx="8229600" cy="5257800"/>
          </a:xfrm>
        </p:spPr>
        <p:txBody>
          <a:bodyPr/>
          <a:lstStyle/>
          <a:p>
            <a:pPr>
              <a:buFontTx/>
              <a:buNone/>
            </a:pPr>
            <a:endParaRPr lang="it-IT" sz="2400" b="1"/>
          </a:p>
          <a:p>
            <a:pPr>
              <a:buFontTx/>
              <a:buNone/>
            </a:pPr>
            <a:r>
              <a:rPr lang="it-IT" sz="2400" b="1"/>
              <a:t>Premessa: </a:t>
            </a:r>
            <a:r>
              <a:rPr lang="it-IT" sz="2400"/>
              <a:t>bisogna prima discutere sulla verità degli enunciati delle leggi (strumentalismo) e poi sulla verità delle leggi stesse (realismo).</a:t>
            </a:r>
          </a:p>
          <a:p>
            <a:pPr>
              <a:buFontTx/>
              <a:buNone/>
            </a:pPr>
            <a:endParaRPr lang="it-IT" sz="2400"/>
          </a:p>
          <a:p>
            <a:pPr>
              <a:buFontTx/>
              <a:buNone/>
            </a:pPr>
            <a:r>
              <a:rPr lang="it-IT" sz="2400"/>
              <a:t>Filosofia neoregolarista, Swartz: la verità è la prima di cinque proprietà che gli enunciati -che esprimono le leggi di natura- possiedono.</a:t>
            </a:r>
          </a:p>
          <a:p>
            <a:pPr>
              <a:buFontTx/>
              <a:buNone/>
            </a:pPr>
            <a:endParaRPr lang="it-IT" sz="2400" b="1"/>
          </a:p>
          <a:p>
            <a:pPr>
              <a:buFontTx/>
              <a:buNone/>
            </a:pPr>
            <a:r>
              <a:rPr lang="it-IT" sz="2400" b="1"/>
              <a:t>Obiezione I:</a:t>
            </a:r>
          </a:p>
          <a:p>
            <a:pPr>
              <a:buFontTx/>
              <a:buNone/>
            </a:pPr>
            <a:r>
              <a:rPr lang="it-IT" sz="2400"/>
              <a:t>filosofia neopositivista: gli enunciati di leggi non sono veri, ma strumentali a scopi predittivi.</a:t>
            </a:r>
          </a:p>
        </p:txBody>
      </p:sp>
      <p:sp>
        <p:nvSpPr>
          <p:cNvPr id="12292"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verità</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457200" y="990600"/>
            <a:ext cx="8229600" cy="4525963"/>
          </a:xfrm>
        </p:spPr>
        <p:txBody>
          <a:bodyPr/>
          <a:lstStyle/>
          <a:p>
            <a:pPr>
              <a:buFontTx/>
              <a:buNone/>
            </a:pPr>
            <a:r>
              <a:rPr lang="it-IT" sz="2400" b="1"/>
              <a:t>Obiezione II:</a:t>
            </a:r>
          </a:p>
          <a:p>
            <a:pPr>
              <a:buFontTx/>
              <a:buNone/>
            </a:pPr>
            <a:r>
              <a:rPr lang="it-IT" sz="2400"/>
              <a:t>Giere – Cartwright: gli enunciati di leggi sono veri sono nel loro modello.</a:t>
            </a:r>
          </a:p>
          <a:p>
            <a:pPr>
              <a:buFontTx/>
              <a:buNone/>
            </a:pPr>
            <a:endParaRPr lang="it-IT" sz="2400" b="1"/>
          </a:p>
          <a:p>
            <a:pPr>
              <a:buFontTx/>
              <a:buNone/>
            </a:pPr>
            <a:r>
              <a:rPr lang="it-IT" sz="2400" b="1"/>
              <a:t>Conclusione:</a:t>
            </a:r>
            <a:r>
              <a:rPr lang="it-IT" sz="2400"/>
              <a:t> La verità di un enunciato può essere ricondotta solo alla validità che ha nel suo ambito di applicabilità e nel suo modello teorico (modello matematico).</a:t>
            </a:r>
          </a:p>
          <a:p>
            <a:pPr>
              <a:buFontTx/>
              <a:buNone/>
            </a:pPr>
            <a:endParaRPr lang="it-IT" sz="2400"/>
          </a:p>
          <a:p>
            <a:pPr>
              <a:buFontTx/>
              <a:buNone/>
            </a:pPr>
            <a:endParaRPr lang="it-IT"/>
          </a:p>
        </p:txBody>
      </p:sp>
      <p:sp>
        <p:nvSpPr>
          <p:cNvPr id="13316"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previsione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685800"/>
            <a:ext cx="8229600" cy="1143000"/>
          </a:xfrm>
        </p:spPr>
        <p:txBody>
          <a:bodyPr/>
          <a:lstStyle/>
          <a:p>
            <a:r>
              <a:rPr lang="it-IT"/>
              <a:t>Legge di natura e necessità</a:t>
            </a:r>
          </a:p>
        </p:txBody>
      </p:sp>
      <p:sp>
        <p:nvSpPr>
          <p:cNvPr id="14339" name="Rectangle 3"/>
          <p:cNvSpPr>
            <a:spLocks noGrp="1" noChangeArrowheads="1"/>
          </p:cNvSpPr>
          <p:nvPr>
            <p:ph type="body" idx="1"/>
          </p:nvPr>
        </p:nvSpPr>
        <p:spPr>
          <a:xfrm>
            <a:off x="457200" y="1905000"/>
            <a:ext cx="8229600" cy="4525963"/>
          </a:xfrm>
        </p:spPr>
        <p:txBody>
          <a:bodyPr/>
          <a:lstStyle/>
          <a:p>
            <a:pPr>
              <a:lnSpc>
                <a:spcPct val="80000"/>
              </a:lnSpc>
              <a:buFontTx/>
              <a:buNone/>
            </a:pPr>
            <a:r>
              <a:rPr lang="it-IT" sz="2400"/>
              <a:t>Realisti contemporanei e teorici dei mondi possibili: la necessità delle leggi è indipendente dalla nostra conoscenza.</a:t>
            </a:r>
          </a:p>
          <a:p>
            <a:pPr>
              <a:lnSpc>
                <a:spcPct val="80000"/>
              </a:lnSpc>
              <a:buFontTx/>
              <a:buNone/>
            </a:pPr>
            <a:endParaRPr lang="it-IT" sz="2400"/>
          </a:p>
          <a:p>
            <a:pPr>
              <a:lnSpc>
                <a:spcPct val="80000"/>
              </a:lnSpc>
              <a:buFontTx/>
              <a:buNone/>
            </a:pPr>
            <a:r>
              <a:rPr lang="it-IT" sz="2400" b="1"/>
              <a:t>Obiezione:</a:t>
            </a:r>
            <a:r>
              <a:rPr lang="it-IT" sz="2400"/>
              <a:t> Hume, regolaristi e neoregolarisiti: le leggi sono prive di qualunque necessità oggettiva.</a:t>
            </a:r>
          </a:p>
          <a:p>
            <a:pPr>
              <a:lnSpc>
                <a:spcPct val="80000"/>
              </a:lnSpc>
              <a:buFontTx/>
              <a:buNone/>
            </a:pPr>
            <a:endParaRPr lang="it-IT" sz="2400"/>
          </a:p>
          <a:p>
            <a:pPr>
              <a:lnSpc>
                <a:spcPct val="80000"/>
              </a:lnSpc>
              <a:buFontTx/>
              <a:buNone/>
            </a:pPr>
            <a:r>
              <a:rPr lang="it-IT" sz="2400"/>
              <a:t>(Si può credere che le leggi esistano oggettivamente come regolarità e si può essere antirealisti sulla necessità)</a:t>
            </a:r>
          </a:p>
          <a:p>
            <a:pPr>
              <a:lnSpc>
                <a:spcPct val="80000"/>
              </a:lnSpc>
              <a:buFontTx/>
              <a:buNone/>
            </a:pPr>
            <a:endParaRPr lang="it-IT" sz="2400"/>
          </a:p>
          <a:p>
            <a:pPr>
              <a:lnSpc>
                <a:spcPct val="80000"/>
              </a:lnSpc>
              <a:buFontTx/>
              <a:buNone/>
            </a:pPr>
            <a:r>
              <a:rPr lang="it-IT" sz="2400" b="1"/>
              <a:t>Conclusione:</a:t>
            </a:r>
            <a:r>
              <a:rPr lang="it-IT" sz="2400"/>
              <a:t> la necessità fisica risulta un requisito controverso per essere considerato come criterio di demarcazione tra gli enunciati nomici e le generalizzazioni accidentali.</a:t>
            </a:r>
          </a:p>
        </p:txBody>
      </p:sp>
      <p:sp>
        <p:nvSpPr>
          <p:cNvPr id="14340"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necessità</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457200"/>
            <a:ext cx="8229600" cy="1143000"/>
          </a:xfrm>
        </p:spPr>
        <p:txBody>
          <a:bodyPr/>
          <a:lstStyle/>
          <a:p>
            <a:r>
              <a:rPr lang="it-IT"/>
              <a:t>Legge di natura e causalità</a:t>
            </a:r>
          </a:p>
        </p:txBody>
      </p:sp>
      <p:sp>
        <p:nvSpPr>
          <p:cNvPr id="15363" name="Rectangle 3"/>
          <p:cNvSpPr>
            <a:spLocks noGrp="1" noChangeArrowheads="1"/>
          </p:cNvSpPr>
          <p:nvPr>
            <p:ph type="body" idx="1"/>
          </p:nvPr>
        </p:nvSpPr>
        <p:spPr>
          <a:xfrm>
            <a:off x="457200" y="1371600"/>
            <a:ext cx="8229600" cy="4525963"/>
          </a:xfrm>
        </p:spPr>
        <p:txBody>
          <a:bodyPr/>
          <a:lstStyle/>
          <a:p>
            <a:pPr>
              <a:buFontTx/>
              <a:buNone/>
            </a:pPr>
            <a:r>
              <a:rPr lang="it-IT" sz="2400" b="1"/>
              <a:t>Regolarismo</a:t>
            </a:r>
            <a:r>
              <a:rPr lang="it-IT" sz="2400"/>
              <a:t> (Dowe, Salmon, Davidson): la relazione causale presuppone quella nomica, dunque la causalità è un criterio di demarcazione tra leggi e generalizzazioni accidentali.</a:t>
            </a:r>
          </a:p>
          <a:p>
            <a:pPr>
              <a:buFontTx/>
              <a:buNone/>
            </a:pPr>
            <a:r>
              <a:rPr lang="it-IT" sz="2400" b="1"/>
              <a:t>Obiezione:</a:t>
            </a:r>
            <a:r>
              <a:rPr lang="it-IT" sz="2400"/>
              <a:t> Non tutte le leggi di natura coinvolgono il tempo, dunque non tutte le leggi sono causali.</a:t>
            </a:r>
          </a:p>
          <a:p>
            <a:pPr>
              <a:buFontTx/>
              <a:buNone/>
            </a:pPr>
            <a:r>
              <a:rPr lang="it-IT" sz="2400" b="1"/>
              <a:t>Presupposto teorico:</a:t>
            </a:r>
            <a:r>
              <a:rPr lang="it-IT" sz="2400"/>
              <a:t> Un legame causale, tra singoli eventi, è direttamente percepibile e non presuppone l’esistenza di leggi.</a:t>
            </a:r>
          </a:p>
          <a:p>
            <a:pPr>
              <a:buFontTx/>
              <a:buNone/>
            </a:pPr>
            <a:r>
              <a:rPr lang="it-IT" sz="2400"/>
              <a:t>	</a:t>
            </a:r>
            <a:r>
              <a:rPr lang="it-IT" sz="2000" b="1"/>
              <a:t>Es.</a:t>
            </a:r>
            <a:r>
              <a:rPr lang="it-IT" sz="2000"/>
              <a:t> Bambino – fuoco (legge di successione o legge causale?)	</a:t>
            </a:r>
          </a:p>
          <a:p>
            <a:pPr>
              <a:buFontTx/>
              <a:buNone/>
            </a:pPr>
            <a:r>
              <a:rPr lang="it-IT" sz="2000"/>
              <a:t>	Se si è scottato una volta, sa che non deve avvicinarsi più (teoria singolarista). Ma non è una legge causale, è una legge di successione originatasi da una generalizzazione di un singolo evento.</a:t>
            </a:r>
          </a:p>
        </p:txBody>
      </p:sp>
      <p:sp>
        <p:nvSpPr>
          <p:cNvPr id="15364"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causalità</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04800"/>
            <a:ext cx="8229600" cy="1143000"/>
          </a:xfrm>
        </p:spPr>
        <p:txBody>
          <a:bodyPr/>
          <a:lstStyle/>
          <a:p>
            <a:r>
              <a:rPr lang="it-IT"/>
              <a:t>Legge di natura e controfattuali</a:t>
            </a:r>
          </a:p>
        </p:txBody>
      </p:sp>
      <p:sp>
        <p:nvSpPr>
          <p:cNvPr id="16387" name="Rectangle 3"/>
          <p:cNvSpPr>
            <a:spLocks noGrp="1" noChangeArrowheads="1"/>
          </p:cNvSpPr>
          <p:nvPr>
            <p:ph type="body" idx="1"/>
          </p:nvPr>
        </p:nvSpPr>
        <p:spPr>
          <a:xfrm>
            <a:off x="457200" y="1371600"/>
            <a:ext cx="8229600" cy="5105400"/>
          </a:xfrm>
        </p:spPr>
        <p:txBody>
          <a:bodyPr/>
          <a:lstStyle/>
          <a:p>
            <a:pPr>
              <a:lnSpc>
                <a:spcPct val="80000"/>
              </a:lnSpc>
              <a:buFontTx/>
              <a:buNone/>
            </a:pPr>
            <a:r>
              <a:rPr lang="it-IT" sz="2400" b="1"/>
              <a:t>Neopositivismo </a:t>
            </a:r>
            <a:r>
              <a:rPr lang="it-IT" sz="2400"/>
              <a:t>(Hempel – Nagel): Controfattuali (enunciati condizionali il cui antecedente descrive stati solo possibili o irreali) usati per discriminare enunciati nomici genuini e generalizzazioni accidentalmente vere.</a:t>
            </a:r>
          </a:p>
          <a:p>
            <a:pPr>
              <a:lnSpc>
                <a:spcPct val="80000"/>
              </a:lnSpc>
              <a:buFontTx/>
              <a:buNone/>
            </a:pPr>
            <a:endParaRPr lang="it-IT" sz="2400" b="1"/>
          </a:p>
          <a:p>
            <a:pPr>
              <a:lnSpc>
                <a:spcPct val="80000"/>
              </a:lnSpc>
              <a:buFontTx/>
              <a:buNone/>
            </a:pPr>
            <a:r>
              <a:rPr lang="it-IT" sz="2000" b="1"/>
              <a:t>Es.</a:t>
            </a:r>
            <a:r>
              <a:rPr lang="it-IT" sz="2000"/>
              <a:t> “Se il corpo </a:t>
            </a:r>
            <a:r>
              <a:rPr lang="it-IT" sz="2000" i="1"/>
              <a:t>x</a:t>
            </a:r>
            <a:r>
              <a:rPr lang="it-IT" sz="2000"/>
              <a:t> fosse lasciato privo di qualunque supporto, cadrebbe a terra”. È vero perché l’antecedente esprime una possibilità che se si realizzasse renderebbe il conseguente necessario. (legge dei caduta dei gravi galileiana)</a:t>
            </a:r>
          </a:p>
          <a:p>
            <a:pPr>
              <a:lnSpc>
                <a:spcPct val="80000"/>
              </a:lnSpc>
              <a:buFontTx/>
              <a:buNone/>
            </a:pPr>
            <a:r>
              <a:rPr lang="it-IT" sz="2000"/>
              <a:t>	“Se </a:t>
            </a:r>
            <a:r>
              <a:rPr lang="it-IT" sz="2000" i="1"/>
              <a:t>x</a:t>
            </a:r>
            <a:r>
              <a:rPr lang="it-IT" sz="2000"/>
              <a:t> fosse un mio vestito estivo sarebbe consunto”. È falso e non esprime necessità.</a:t>
            </a:r>
          </a:p>
          <a:p>
            <a:pPr>
              <a:lnSpc>
                <a:spcPct val="80000"/>
              </a:lnSpc>
              <a:buFontTx/>
              <a:buNone/>
            </a:pPr>
            <a:endParaRPr lang="it-IT" sz="2000" b="1"/>
          </a:p>
          <a:p>
            <a:pPr>
              <a:lnSpc>
                <a:spcPct val="80000"/>
              </a:lnSpc>
              <a:buFontTx/>
              <a:buNone/>
            </a:pPr>
            <a:r>
              <a:rPr lang="it-IT" sz="2400" b="1"/>
              <a:t>Obiezione: circolarità viziosa: </a:t>
            </a:r>
            <a:r>
              <a:rPr lang="it-IT" sz="2400"/>
              <a:t>il modo per valutare la verità di un controfattuale è quello di far riferimento a leggi o circostanze causali.</a:t>
            </a:r>
          </a:p>
        </p:txBody>
      </p:sp>
      <p:sp>
        <p:nvSpPr>
          <p:cNvPr id="16388"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controfattuali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81000"/>
            <a:ext cx="8229600" cy="1143000"/>
          </a:xfrm>
        </p:spPr>
        <p:txBody>
          <a:bodyPr/>
          <a:lstStyle/>
          <a:p>
            <a:r>
              <a:rPr lang="it-IT" sz="4000"/>
              <a:t>Legge di natura</a:t>
            </a:r>
            <a:br>
              <a:rPr lang="it-IT" sz="4000"/>
            </a:br>
            <a:r>
              <a:rPr lang="it-IT" sz="4000"/>
              <a:t>e spiegazione scientifica</a:t>
            </a:r>
          </a:p>
        </p:txBody>
      </p:sp>
      <p:sp>
        <p:nvSpPr>
          <p:cNvPr id="17411" name="Rectangle 3"/>
          <p:cNvSpPr>
            <a:spLocks noGrp="1" noChangeArrowheads="1"/>
          </p:cNvSpPr>
          <p:nvPr>
            <p:ph type="body" idx="1"/>
          </p:nvPr>
        </p:nvSpPr>
        <p:spPr>
          <a:xfrm>
            <a:off x="381000" y="1676400"/>
            <a:ext cx="8229600" cy="4953000"/>
          </a:xfrm>
        </p:spPr>
        <p:txBody>
          <a:bodyPr/>
          <a:lstStyle/>
          <a:p>
            <a:pPr>
              <a:lnSpc>
                <a:spcPct val="80000"/>
              </a:lnSpc>
              <a:buFontTx/>
              <a:buNone/>
            </a:pPr>
            <a:r>
              <a:rPr lang="it-IT" sz="2400" b="1"/>
              <a:t>Hempel:</a:t>
            </a:r>
            <a:r>
              <a:rPr lang="it-IT" sz="2400"/>
              <a:t> le leggi forniscono una spiegazione scientifica (la deduzione da leggi e condizioni); le generalizzazioni non danno spiegazioni.</a:t>
            </a:r>
          </a:p>
          <a:p>
            <a:pPr>
              <a:lnSpc>
                <a:spcPct val="80000"/>
              </a:lnSpc>
              <a:buFontTx/>
              <a:buNone/>
            </a:pPr>
            <a:r>
              <a:rPr lang="it-IT" sz="2400" b="1"/>
              <a:t>Necessitarismo</a:t>
            </a:r>
            <a:r>
              <a:rPr lang="it-IT" sz="2400"/>
              <a:t> (Armstrong): la legge è l’esistere di un’irriducibile relazione di necessitazione tra due universali. Questa relazione unifica i fenomeni, spiega e conduce a previsioni.</a:t>
            </a:r>
          </a:p>
          <a:p>
            <a:pPr>
              <a:lnSpc>
                <a:spcPct val="80000"/>
              </a:lnSpc>
              <a:buFontTx/>
              <a:buNone/>
            </a:pPr>
            <a:endParaRPr lang="it-IT" sz="1600" b="1"/>
          </a:p>
          <a:p>
            <a:pPr>
              <a:lnSpc>
                <a:spcPct val="80000"/>
              </a:lnSpc>
              <a:buFontTx/>
              <a:buNone/>
            </a:pPr>
            <a:r>
              <a:rPr lang="it-IT" sz="2400" b="1"/>
              <a:t>Obiezione: </a:t>
            </a:r>
            <a:r>
              <a:rPr lang="it-IT" sz="2400"/>
              <a:t>La necessitazione non ci spiega il </a:t>
            </a:r>
            <a:r>
              <a:rPr lang="it-IT" sz="2400" i="1"/>
              <a:t>perché</a:t>
            </a:r>
            <a:r>
              <a:rPr lang="it-IT" sz="2400"/>
              <a:t> di un fenomeno, ma ci spiega </a:t>
            </a:r>
            <a:r>
              <a:rPr lang="it-IT" sz="2400" i="1"/>
              <a:t>come</a:t>
            </a:r>
            <a:r>
              <a:rPr lang="it-IT" sz="2400"/>
              <a:t> avviene, dunque non si tratta di una spiegazione vera e propria.</a:t>
            </a:r>
          </a:p>
          <a:p>
            <a:pPr>
              <a:lnSpc>
                <a:spcPct val="80000"/>
              </a:lnSpc>
              <a:buFontTx/>
              <a:buNone/>
            </a:pPr>
            <a:endParaRPr lang="it-IT" sz="2400"/>
          </a:p>
          <a:p>
            <a:pPr>
              <a:lnSpc>
                <a:spcPct val="80000"/>
              </a:lnSpc>
              <a:buFontTx/>
              <a:buNone/>
            </a:pPr>
            <a:r>
              <a:rPr lang="it-IT" sz="2000" b="1"/>
              <a:t>Es.</a:t>
            </a:r>
            <a:r>
              <a:rPr lang="it-IT" sz="2000"/>
              <a:t> corvi neri: la biologia evoluzionistica ci può spiegare come i corvi abbiano acquisito un piumaggio di un certo colore, ma non il perché del nero di un singolo corvo.</a:t>
            </a:r>
          </a:p>
        </p:txBody>
      </p:sp>
      <p:sp>
        <p:nvSpPr>
          <p:cNvPr id="17412" name="Rectangle 4"/>
          <p:cNvSpPr>
            <a:spLocks noChangeArrowheads="1"/>
          </p:cNvSpPr>
          <p:nvPr/>
        </p:nvSpPr>
        <p:spPr bwMode="auto">
          <a:xfrm>
            <a:off x="5486400" y="0"/>
            <a:ext cx="3810000" cy="479425"/>
          </a:xfrm>
          <a:prstGeom prst="rect">
            <a:avLst/>
          </a:prstGeom>
          <a:noFill/>
          <a:ln w="9525">
            <a:noFill/>
            <a:miter lim="800000"/>
            <a:headEnd/>
            <a:tailEnd/>
          </a:ln>
          <a:effectLst/>
        </p:spPr>
        <p:txBody>
          <a:bodyPr anchor="ctr"/>
          <a:lstStyle/>
          <a:p>
            <a:pPr algn="ctr"/>
            <a:r>
              <a:rPr lang="it-IT" sz="2000">
                <a:solidFill>
                  <a:schemeClr val="tx2"/>
                </a:solidFill>
              </a:rPr>
              <a:t>Legge e spiegazione scientifica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457200"/>
            <a:ext cx="8229600" cy="1143000"/>
          </a:xfrm>
        </p:spPr>
        <p:txBody>
          <a:bodyPr/>
          <a:lstStyle/>
          <a:p>
            <a:r>
              <a:rPr lang="it-IT"/>
              <a:t>Legge di natura e simmetrie</a:t>
            </a:r>
          </a:p>
        </p:txBody>
      </p:sp>
      <p:sp>
        <p:nvSpPr>
          <p:cNvPr id="18435" name="Rectangle 3"/>
          <p:cNvSpPr>
            <a:spLocks noGrp="1" noChangeArrowheads="1"/>
          </p:cNvSpPr>
          <p:nvPr>
            <p:ph type="body" idx="1"/>
          </p:nvPr>
        </p:nvSpPr>
        <p:spPr>
          <a:xfrm>
            <a:off x="457200" y="1371600"/>
            <a:ext cx="8229600" cy="5486400"/>
          </a:xfrm>
        </p:spPr>
        <p:txBody>
          <a:bodyPr/>
          <a:lstStyle/>
          <a:p>
            <a:pPr>
              <a:lnSpc>
                <a:spcPct val="80000"/>
              </a:lnSpc>
              <a:buFontTx/>
              <a:buNone/>
            </a:pPr>
            <a:endParaRPr lang="it-IT" sz="2300" b="1"/>
          </a:p>
          <a:p>
            <a:pPr>
              <a:lnSpc>
                <a:spcPct val="80000"/>
              </a:lnSpc>
              <a:buFontTx/>
              <a:buNone/>
            </a:pPr>
            <a:r>
              <a:rPr lang="it-IT" sz="2300" b="1"/>
              <a:t>Van Fraassen:</a:t>
            </a:r>
            <a:r>
              <a:rPr lang="it-IT" sz="2300"/>
              <a:t> la legge di natura è soltanto un antico retaggio; la sua nozione può essere sostituita da quella di simmetria, di invarianza e di probabilità. Si avvale del teorema di Emmy Noether*: ogni legge di conservazione di quantità fisiche corrisponde ad una particolare simmetria.</a:t>
            </a:r>
          </a:p>
          <a:p>
            <a:pPr>
              <a:lnSpc>
                <a:spcPct val="80000"/>
              </a:lnSpc>
              <a:buFontTx/>
              <a:buNone/>
            </a:pPr>
            <a:endParaRPr lang="it-IT" sz="2300"/>
          </a:p>
          <a:p>
            <a:pPr>
              <a:lnSpc>
                <a:spcPct val="80000"/>
              </a:lnSpc>
              <a:buFontTx/>
              <a:buNone/>
            </a:pPr>
            <a:r>
              <a:rPr lang="it-IT" sz="2300" b="1"/>
              <a:t>Obiezione: </a:t>
            </a:r>
            <a:r>
              <a:rPr lang="it-IT" sz="2300"/>
              <a:t>Il fatto che le leggi di conservazione più generali siano strettamente legate a simmetrie spazio-temporali non ci induce ad eliminarle. L’eliminativismo delle leggi in favore delle nozioni matematiche di simmetria e di invarianza, non conduce al riconoscimento di leggi prive di espressioni matematiche, ma dotate di una certa regolarità. (La biologia diventerebbe irrazionale per Van Fraassen)</a:t>
            </a:r>
          </a:p>
          <a:p>
            <a:pPr>
              <a:lnSpc>
                <a:spcPct val="80000"/>
              </a:lnSpc>
              <a:buFontTx/>
              <a:buNone/>
            </a:pPr>
            <a:endParaRPr lang="it-IT" sz="2300"/>
          </a:p>
          <a:p>
            <a:pPr>
              <a:lnSpc>
                <a:spcPct val="80000"/>
              </a:lnSpc>
              <a:buFontTx/>
              <a:buNone/>
            </a:pPr>
            <a:r>
              <a:rPr lang="it-IT" sz="1600"/>
              <a:t>Parità (fisica) In meccanica quantistica, invarianza di un sistema fisico rispetto all'inversione del segno delle coordinate spaziali; in altre parole se il sistema che si ottiene mediante la sua immagine speculare ha le stesse caratteristiche fisiche.</a:t>
            </a:r>
          </a:p>
        </p:txBody>
      </p:sp>
      <p:sp>
        <p:nvSpPr>
          <p:cNvPr id="18436"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Legge di natura e simmetrie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228600"/>
            <a:ext cx="8534400" cy="1143000"/>
          </a:xfrm>
        </p:spPr>
        <p:txBody>
          <a:bodyPr/>
          <a:lstStyle/>
          <a:p>
            <a:r>
              <a:rPr lang="it-IT" sz="4000" b="1"/>
              <a:t>Irriducibilità del concetto di legge</a:t>
            </a:r>
          </a:p>
        </p:txBody>
      </p:sp>
      <p:sp>
        <p:nvSpPr>
          <p:cNvPr id="19459" name="Rectangle 3"/>
          <p:cNvSpPr>
            <a:spLocks noGrp="1" noChangeArrowheads="1"/>
          </p:cNvSpPr>
          <p:nvPr>
            <p:ph type="body" idx="1"/>
          </p:nvPr>
        </p:nvSpPr>
        <p:spPr>
          <a:xfrm>
            <a:off x="457200" y="1295400"/>
            <a:ext cx="8229600" cy="5334000"/>
          </a:xfrm>
        </p:spPr>
        <p:txBody>
          <a:bodyPr/>
          <a:lstStyle/>
          <a:p>
            <a:pPr marL="533400" indent="-533400">
              <a:lnSpc>
                <a:spcPct val="80000"/>
              </a:lnSpc>
              <a:buFontTx/>
              <a:buNone/>
            </a:pPr>
            <a:r>
              <a:rPr lang="it-IT" sz="2400" b="1"/>
              <a:t>Conclusione:</a:t>
            </a:r>
            <a:r>
              <a:rPr lang="it-IT" sz="2400"/>
              <a:t> Il concetto di legge sembra irriducibile ad altre nozioni.</a:t>
            </a:r>
          </a:p>
          <a:p>
            <a:pPr marL="533400" indent="-533400">
              <a:lnSpc>
                <a:spcPct val="80000"/>
              </a:lnSpc>
              <a:buFontTx/>
              <a:buNone/>
            </a:pPr>
            <a:r>
              <a:rPr lang="it-IT" sz="2400"/>
              <a:t>	- John Carroll: irriducibilità di tutti i concetti nomici a fatti non nomici.</a:t>
            </a:r>
          </a:p>
          <a:p>
            <a:pPr marL="533400" indent="-533400">
              <a:lnSpc>
                <a:spcPct val="80000"/>
              </a:lnSpc>
              <a:buFontTx/>
              <a:buNone/>
            </a:pPr>
            <a:r>
              <a:rPr lang="it-IT" sz="2400" b="1"/>
              <a:t>	</a:t>
            </a:r>
            <a:r>
              <a:rPr lang="it-IT" sz="2400"/>
              <a:t>-</a:t>
            </a:r>
            <a:r>
              <a:rPr lang="it-IT" sz="2400" b="1"/>
              <a:t> Tesi di sopravvenienza delle leggi su fatti privi di caratteristiche nomiche:</a:t>
            </a:r>
          </a:p>
          <a:p>
            <a:pPr marL="533400" indent="-533400">
              <a:lnSpc>
                <a:spcPct val="80000"/>
              </a:lnSpc>
              <a:buFontTx/>
              <a:buAutoNum type="arabicPeriod"/>
            </a:pPr>
            <a:r>
              <a:rPr lang="it-IT" sz="2400"/>
              <a:t>antirealismo sulle proprietà e nominalismo;</a:t>
            </a:r>
          </a:p>
          <a:p>
            <a:pPr marL="533400" indent="-533400">
              <a:lnSpc>
                <a:spcPct val="80000"/>
              </a:lnSpc>
              <a:buFontTx/>
              <a:buAutoNum type="arabicPeriod"/>
            </a:pPr>
            <a:r>
              <a:rPr lang="it-IT" sz="2400"/>
              <a:t>antirealismo sulle modalità e attualismo;</a:t>
            </a:r>
          </a:p>
          <a:p>
            <a:pPr marL="533400" indent="-533400">
              <a:lnSpc>
                <a:spcPct val="80000"/>
              </a:lnSpc>
              <a:buFontTx/>
              <a:buAutoNum type="arabicPeriod"/>
            </a:pPr>
            <a:r>
              <a:rPr lang="it-IT" sz="2400"/>
              <a:t>antirealismo su entità astratte non esemplificate e naturalismo (tutto ciò che esiste è nello spazio-tempo).</a:t>
            </a:r>
          </a:p>
          <a:p>
            <a:pPr marL="533400" indent="-533400">
              <a:lnSpc>
                <a:spcPct val="80000"/>
              </a:lnSpc>
              <a:buFontTx/>
              <a:buNone/>
            </a:pPr>
            <a:endParaRPr lang="it-IT" sz="2400"/>
          </a:p>
          <a:p>
            <a:pPr marL="533400" indent="-533400" algn="ctr">
              <a:lnSpc>
                <a:spcPct val="80000"/>
              </a:lnSpc>
              <a:buFontTx/>
              <a:buNone/>
            </a:pPr>
            <a:r>
              <a:rPr lang="it-IT" sz="2800" i="1"/>
              <a:t>Quale tra queste opzioni è plausibile</a:t>
            </a:r>
          </a:p>
          <a:p>
            <a:pPr marL="533400" indent="-533400" algn="ctr">
              <a:lnSpc>
                <a:spcPct val="80000"/>
              </a:lnSpc>
              <a:buFontTx/>
              <a:buNone/>
            </a:pPr>
            <a:r>
              <a:rPr lang="it-IT" sz="2800" i="1"/>
              <a:t>per il concetto di natura?</a:t>
            </a:r>
          </a:p>
          <a:p>
            <a:pPr marL="533400" indent="-533400" algn="ctr">
              <a:lnSpc>
                <a:spcPct val="80000"/>
              </a:lnSpc>
              <a:buFontTx/>
              <a:buNone/>
            </a:pPr>
            <a:r>
              <a:rPr lang="it-IT" sz="4000" i="1"/>
              <a:t>Che cos’è una legge di natura?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685800"/>
            <a:ext cx="8229600" cy="1143000"/>
          </a:xfrm>
        </p:spPr>
        <p:txBody>
          <a:bodyPr/>
          <a:lstStyle/>
          <a:p>
            <a:r>
              <a:rPr lang="it-IT" sz="4000"/>
              <a:t>Il neoregolarismo MRL</a:t>
            </a:r>
            <a:br>
              <a:rPr lang="it-IT" sz="4000"/>
            </a:br>
            <a:r>
              <a:rPr lang="it-IT" sz="4000"/>
              <a:t>Mill – Ramsey – Lewis</a:t>
            </a:r>
          </a:p>
        </p:txBody>
      </p:sp>
      <p:sp>
        <p:nvSpPr>
          <p:cNvPr id="21507" name="Rectangle 3"/>
          <p:cNvSpPr>
            <a:spLocks noGrp="1" noChangeArrowheads="1"/>
          </p:cNvSpPr>
          <p:nvPr>
            <p:ph type="body" idx="1"/>
          </p:nvPr>
        </p:nvSpPr>
        <p:spPr>
          <a:xfrm>
            <a:off x="457200" y="1905000"/>
            <a:ext cx="8229600" cy="4525963"/>
          </a:xfrm>
        </p:spPr>
        <p:txBody>
          <a:bodyPr/>
          <a:lstStyle/>
          <a:p>
            <a:pPr>
              <a:lnSpc>
                <a:spcPct val="80000"/>
              </a:lnSpc>
              <a:buFontTx/>
              <a:buNone/>
            </a:pPr>
            <a:r>
              <a:rPr lang="it-IT" sz="2400" b="1"/>
              <a:t>John Stuart Mill</a:t>
            </a:r>
            <a:r>
              <a:rPr lang="it-IT" sz="2400"/>
              <a:t>, </a:t>
            </a:r>
            <a:r>
              <a:rPr lang="it-IT" sz="2400" i="1"/>
              <a:t>Sistema di logica</a:t>
            </a:r>
            <a:r>
              <a:rPr lang="it-IT" sz="2400"/>
              <a:t>: le leggi di natura equivalgono alle assunzioni più semplici e minori in numero, date le quali risulterebbe la totalità dell’ordine esistente della natura.</a:t>
            </a:r>
          </a:p>
          <a:p>
            <a:pPr>
              <a:lnSpc>
                <a:spcPct val="80000"/>
              </a:lnSpc>
              <a:buFontTx/>
              <a:buNone/>
            </a:pPr>
            <a:r>
              <a:rPr lang="it-IT" sz="2400" b="1"/>
              <a:t>Ramsey:</a:t>
            </a:r>
            <a:r>
              <a:rPr lang="it-IT" sz="2400"/>
              <a:t> le leggi sono conseguenze di quelle proposizioni che dovremmo prendere come assiomi se sapessimo tutto e lo organizzassimo nel modo più semplice possibile in un sistema deduttivo.</a:t>
            </a:r>
          </a:p>
          <a:p>
            <a:pPr>
              <a:lnSpc>
                <a:spcPct val="80000"/>
              </a:lnSpc>
              <a:buFontTx/>
              <a:buNone/>
            </a:pPr>
            <a:r>
              <a:rPr lang="it-IT" sz="2400" b="1"/>
              <a:t>Lewis</a:t>
            </a:r>
            <a:r>
              <a:rPr lang="it-IT" sz="2400"/>
              <a:t>: una generalizzazione contingente è una legge di natura se e solo se appare come un teorema (o un assioma) in ciascuno dei sistemi deduttivi veri che combina nel modo migliore semplicità e informatività.</a:t>
            </a:r>
          </a:p>
          <a:p>
            <a:pPr>
              <a:lnSpc>
                <a:spcPct val="80000"/>
              </a:lnSpc>
              <a:buFontTx/>
              <a:buNone/>
            </a:pPr>
            <a:r>
              <a:rPr lang="it-IT" sz="2400"/>
              <a:t>	</a:t>
            </a:r>
            <a:r>
              <a:rPr lang="it-IT" sz="2000"/>
              <a:t>(Le generalizzazioni accidentali non sarebbero nomiche quindi perché non sarebbero informative)</a:t>
            </a:r>
          </a:p>
        </p:txBody>
      </p:sp>
      <p:sp>
        <p:nvSpPr>
          <p:cNvPr id="21508"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Il neoregolarismo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304800" y="1066800"/>
            <a:ext cx="8229600" cy="6248400"/>
          </a:xfrm>
        </p:spPr>
        <p:txBody>
          <a:bodyPr/>
          <a:lstStyle/>
          <a:p>
            <a:pPr>
              <a:lnSpc>
                <a:spcPct val="80000"/>
              </a:lnSpc>
              <a:buFontTx/>
              <a:buNone/>
            </a:pPr>
            <a:r>
              <a:rPr lang="it-IT" sz="2400" b="1"/>
              <a:t>Obiezione I:</a:t>
            </a:r>
            <a:r>
              <a:rPr lang="it-IT" sz="2400"/>
              <a:t> Caratteristica dei sistemi nomici: semplicità e informatività , ma sono termini vaghi. Sono solo in relazione a interessi cognitivi di esseri umani, e quindi caratteristiche soggettive ed epistemiche, appartenenti più alla nostra conoscenza che alla realtà in sé.</a:t>
            </a:r>
          </a:p>
          <a:p>
            <a:pPr>
              <a:lnSpc>
                <a:spcPct val="80000"/>
              </a:lnSpc>
              <a:buFontTx/>
              <a:buNone/>
            </a:pPr>
            <a:endParaRPr lang="it-IT" sz="2400"/>
          </a:p>
          <a:p>
            <a:pPr>
              <a:lnSpc>
                <a:spcPct val="80000"/>
              </a:lnSpc>
              <a:buFontTx/>
              <a:buNone/>
            </a:pPr>
            <a:r>
              <a:rPr lang="it-IT" sz="2400" b="1"/>
              <a:t>Obiezione II:</a:t>
            </a:r>
            <a:r>
              <a:rPr lang="it-IT" sz="2400"/>
              <a:t> Semplicità e informatività sono in conflitto tra loro (come far corrispondere alla semplicità di un sistema una grande quantità di informazioni?)</a:t>
            </a:r>
          </a:p>
          <a:p>
            <a:pPr>
              <a:lnSpc>
                <a:spcPct val="80000"/>
              </a:lnSpc>
              <a:buFontTx/>
              <a:buNone/>
            </a:pPr>
            <a:endParaRPr lang="it-IT" sz="2400"/>
          </a:p>
          <a:p>
            <a:pPr>
              <a:lnSpc>
                <a:spcPct val="80000"/>
              </a:lnSpc>
              <a:buFontTx/>
              <a:buNone/>
            </a:pPr>
            <a:r>
              <a:rPr lang="it-IT" sz="2400" b="1"/>
              <a:t>Obiezione III:</a:t>
            </a:r>
            <a:r>
              <a:rPr lang="it-IT" sz="2400"/>
              <a:t> Semplicità, informatività ed equilibrio tra le due, dipendono dal linguaggio deduttivo scelto per assiomatizzare la nostra conoscenza della natura. Una legge può essere assiomatizzata in diversi modi.</a:t>
            </a:r>
          </a:p>
        </p:txBody>
      </p:sp>
      <p:sp>
        <p:nvSpPr>
          <p:cNvPr id="22532"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Il neoregolarismo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457200" y="990600"/>
            <a:ext cx="8229600" cy="4525963"/>
          </a:xfrm>
        </p:spPr>
        <p:txBody>
          <a:bodyPr/>
          <a:lstStyle/>
          <a:p>
            <a:pPr>
              <a:lnSpc>
                <a:spcPct val="90000"/>
              </a:lnSpc>
              <a:buFontTx/>
              <a:buNone/>
            </a:pPr>
            <a:r>
              <a:rPr lang="it-IT" sz="2400" b="1"/>
              <a:t>Obiezione IV: “</a:t>
            </a:r>
            <a:r>
              <a:rPr lang="it-IT" sz="2400"/>
              <a:t>Sciovinismo e patriottismo” fisicalista: esclusione aprioristica di molte regolarità appartenenti alle leggi speciali, poiché non posseggono una struttura assiomatizata (biologia).</a:t>
            </a:r>
          </a:p>
          <a:p>
            <a:pPr>
              <a:lnSpc>
                <a:spcPct val="90000"/>
              </a:lnSpc>
              <a:buFontTx/>
              <a:buNone/>
            </a:pPr>
            <a:endParaRPr lang="it-IT" sz="2400" b="1"/>
          </a:p>
          <a:p>
            <a:pPr>
              <a:lnSpc>
                <a:spcPct val="90000"/>
              </a:lnSpc>
              <a:buFontTx/>
              <a:buNone/>
            </a:pPr>
            <a:r>
              <a:rPr lang="it-IT" sz="2400" b="1"/>
              <a:t>Obiezione V: </a:t>
            </a:r>
            <a:r>
              <a:rPr lang="it-IT" sz="2400"/>
              <a:t>Concezione iperriduzionista e sintatticista della scienza e della fisica: persino la fisica non è tutta assiomatizzabile, solo alcune teorie fisiche lo sono.</a:t>
            </a:r>
          </a:p>
          <a:p>
            <a:pPr>
              <a:lnSpc>
                <a:spcPct val="90000"/>
              </a:lnSpc>
              <a:buFontTx/>
              <a:buNone/>
            </a:pPr>
            <a:endParaRPr lang="it-IT" sz="2400"/>
          </a:p>
          <a:p>
            <a:pPr>
              <a:lnSpc>
                <a:spcPct val="90000"/>
              </a:lnSpc>
              <a:buFontTx/>
              <a:buNone/>
            </a:pPr>
            <a:r>
              <a:rPr lang="it-IT" sz="2000"/>
              <a:t>(</a:t>
            </a:r>
            <a:r>
              <a:rPr lang="it-IT" sz="2000" b="1"/>
              <a:t>Obiezione VI:</a:t>
            </a:r>
            <a:r>
              <a:rPr lang="it-IT" sz="2000"/>
              <a:t> la meccanica quantistica mette in dubbio la corrispondenza tra sopravvenienza delle leggi su fatti spazio-temporalmente localizzati e la sopravvenienza delle proprietà relazionali sulle loro proprietà intrinseche.)</a:t>
            </a:r>
          </a:p>
          <a:p>
            <a:pPr>
              <a:lnSpc>
                <a:spcPct val="90000"/>
              </a:lnSpc>
              <a:buFontTx/>
              <a:buNone/>
            </a:pPr>
            <a:endParaRPr lang="it-IT" sz="2000"/>
          </a:p>
        </p:txBody>
      </p:sp>
      <p:sp>
        <p:nvSpPr>
          <p:cNvPr id="23556"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Il neoregolarismo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685800"/>
            <a:ext cx="8229600" cy="1143000"/>
          </a:xfrm>
        </p:spPr>
        <p:txBody>
          <a:bodyPr/>
          <a:lstStyle/>
          <a:p>
            <a:r>
              <a:rPr lang="it-IT" sz="4000"/>
              <a:t>Il necessitarismo</a:t>
            </a:r>
            <a:br>
              <a:rPr lang="it-IT" sz="4000"/>
            </a:br>
            <a:r>
              <a:rPr lang="it-IT" sz="4000"/>
              <a:t>di Armstrong, Dretske e Tooley</a:t>
            </a:r>
          </a:p>
        </p:txBody>
      </p:sp>
      <p:sp>
        <p:nvSpPr>
          <p:cNvPr id="24579" name="Rectangle 3"/>
          <p:cNvSpPr>
            <a:spLocks noGrp="1" noChangeArrowheads="1"/>
          </p:cNvSpPr>
          <p:nvPr>
            <p:ph type="body" idx="1"/>
          </p:nvPr>
        </p:nvSpPr>
        <p:spPr>
          <a:xfrm>
            <a:off x="457200" y="1905000"/>
            <a:ext cx="8229600" cy="4525963"/>
          </a:xfrm>
        </p:spPr>
        <p:txBody>
          <a:bodyPr/>
          <a:lstStyle/>
          <a:p>
            <a:pPr>
              <a:lnSpc>
                <a:spcPct val="80000"/>
              </a:lnSpc>
            </a:pPr>
            <a:r>
              <a:rPr lang="it-IT" sz="2400"/>
              <a:t>(Regolarismo: le leggi sono fatti empiricamente accertabili e spaziotemporalmente ricorrenti.)</a:t>
            </a:r>
          </a:p>
          <a:p>
            <a:pPr>
              <a:lnSpc>
                <a:spcPct val="80000"/>
              </a:lnSpc>
            </a:pPr>
            <a:r>
              <a:rPr lang="it-IT" sz="2400"/>
              <a:t>Le leggi di natura sono irriducibili e necessarie relazioni, che valgono come proprietà intese come universali (le caratteristiche ripetibili del mondo spazio-temporale) </a:t>
            </a:r>
            <a:r>
              <a:rPr lang="it-IT" sz="2400" i="1"/>
              <a:t>vs nominalismo </a:t>
            </a:r>
          </a:p>
          <a:p>
            <a:pPr>
              <a:lnSpc>
                <a:spcPct val="80000"/>
              </a:lnSpc>
            </a:pPr>
            <a:r>
              <a:rPr lang="it-IT" sz="2400"/>
              <a:t>Gli universali esistono ovunque ci sia un oggetto che li esemplifica, dunque possono essere scoperti solo a posteriori.</a:t>
            </a:r>
          </a:p>
          <a:p>
            <a:pPr>
              <a:lnSpc>
                <a:spcPct val="80000"/>
              </a:lnSpc>
            </a:pPr>
            <a:r>
              <a:rPr lang="it-IT" sz="2400"/>
              <a:t>Le leggi sono relazioni tra universali (proprietà)</a:t>
            </a:r>
          </a:p>
          <a:p>
            <a:pPr>
              <a:lnSpc>
                <a:spcPct val="80000"/>
              </a:lnSpc>
            </a:pPr>
            <a:r>
              <a:rPr lang="it-IT" sz="2400"/>
              <a:t>Le leggi stesse sono un universale, dato da una relazione di necessitazione (necessità fisica o naturale, non logica).</a:t>
            </a:r>
          </a:p>
        </p:txBody>
      </p:sp>
      <p:sp>
        <p:nvSpPr>
          <p:cNvPr id="24580"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Il necessitarismo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533400" y="609600"/>
            <a:ext cx="8229600" cy="6248400"/>
          </a:xfrm>
        </p:spPr>
        <p:txBody>
          <a:bodyPr/>
          <a:lstStyle/>
          <a:p>
            <a:pPr>
              <a:lnSpc>
                <a:spcPct val="90000"/>
              </a:lnSpc>
              <a:buFontTx/>
              <a:buNone/>
            </a:pPr>
            <a:r>
              <a:rPr lang="it-IT" sz="2400" b="1"/>
              <a:t>Obiezione I:</a:t>
            </a:r>
            <a:r>
              <a:rPr lang="it-IT" sz="2400"/>
              <a:t> se gli universali esistono solo come esemplificati, non si può spiegare la prima legge della dinamica, il principio d’inerzia che non ha un universale, una proprietà appartenente ai corpi, corrispondente.</a:t>
            </a:r>
          </a:p>
          <a:p>
            <a:pPr>
              <a:lnSpc>
                <a:spcPct val="90000"/>
              </a:lnSpc>
              <a:buFontTx/>
              <a:buNone/>
            </a:pPr>
            <a:endParaRPr lang="it-IT" sz="1600"/>
          </a:p>
          <a:p>
            <a:pPr>
              <a:lnSpc>
                <a:spcPct val="90000"/>
              </a:lnSpc>
              <a:buFontTx/>
              <a:buNone/>
            </a:pPr>
            <a:r>
              <a:rPr lang="it-IT" sz="2400" b="1"/>
              <a:t>Obiezione II:</a:t>
            </a:r>
            <a:r>
              <a:rPr lang="it-IT" sz="2400"/>
              <a:t> Ci sono fenomeni che non riflettono sistemi idealizzati descritti dai propri modelli di riferimento (es. gas reale, pendolo reale, caduta di un grave in un mezzo denso), ma al massimo lo approssimano. Il necessitarismo non tiene conto di tre aspetti fondamentali della scienza: approssimazione, idealizzazione e astrazione.</a:t>
            </a:r>
          </a:p>
          <a:p>
            <a:pPr>
              <a:lnSpc>
                <a:spcPct val="90000"/>
              </a:lnSpc>
              <a:buFontTx/>
              <a:buNone/>
            </a:pPr>
            <a:endParaRPr lang="it-IT" sz="1600"/>
          </a:p>
          <a:p>
            <a:pPr>
              <a:lnSpc>
                <a:spcPct val="90000"/>
              </a:lnSpc>
              <a:buFontTx/>
              <a:buNone/>
            </a:pPr>
            <a:r>
              <a:rPr lang="it-IT" sz="2400"/>
              <a:t>In questo caso i necessitaristi dovrebbero ammettere o che in una parte dell’universo i corpi si muovano con un moto inerziale, oppure che gli universali si esemplifichino “per gradi”, e corrispondano ad entità come tendenze, disposizioni appartenenti a singoli individui.</a:t>
            </a:r>
          </a:p>
        </p:txBody>
      </p:sp>
      <p:sp>
        <p:nvSpPr>
          <p:cNvPr id="25604" name="Rectangle 4"/>
          <p:cNvSpPr>
            <a:spLocks noChangeArrowheads="1"/>
          </p:cNvSpPr>
          <p:nvPr/>
        </p:nvSpPr>
        <p:spPr bwMode="auto">
          <a:xfrm>
            <a:off x="53340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Il necessitarismo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381000"/>
            <a:ext cx="8229600" cy="1143000"/>
          </a:xfrm>
        </p:spPr>
        <p:txBody>
          <a:bodyPr/>
          <a:lstStyle/>
          <a:p>
            <a:r>
              <a:rPr lang="it-IT" sz="4000"/>
              <a:t>Il necessitarismo</a:t>
            </a:r>
            <a:br>
              <a:rPr lang="it-IT" sz="4000"/>
            </a:br>
            <a:r>
              <a:rPr lang="it-IT" sz="4000"/>
              <a:t>e le proprietà essenziali dei corpi</a:t>
            </a:r>
          </a:p>
        </p:txBody>
      </p:sp>
      <p:sp>
        <p:nvSpPr>
          <p:cNvPr id="26627" name="Rectangle 3"/>
          <p:cNvSpPr>
            <a:spLocks noGrp="1" noChangeArrowheads="1"/>
          </p:cNvSpPr>
          <p:nvPr>
            <p:ph type="body" idx="1"/>
          </p:nvPr>
        </p:nvSpPr>
        <p:spPr>
          <a:xfrm>
            <a:off x="457200" y="1752600"/>
            <a:ext cx="8229600" cy="4525963"/>
          </a:xfrm>
        </p:spPr>
        <p:txBody>
          <a:bodyPr/>
          <a:lstStyle/>
          <a:p>
            <a:r>
              <a:rPr lang="it-IT" sz="2400"/>
              <a:t>Numerose leggi o principi fisici sono tipicamente enunciati esprimibili sotto forma di “proibizioni” o impossibilità fisiche; essi non comportano alcuna antropomorfizzazione della natura.</a:t>
            </a:r>
          </a:p>
          <a:p>
            <a:endParaRPr lang="it-IT" sz="2400"/>
          </a:p>
          <a:p>
            <a:r>
              <a:rPr lang="it-IT" sz="2400"/>
              <a:t>Le leggi di natura non sono soltanto descrizioni di regolarità accidentali.</a:t>
            </a:r>
          </a:p>
          <a:p>
            <a:pPr>
              <a:buFontTx/>
              <a:buNone/>
            </a:pPr>
            <a:endParaRPr lang="it-IT" sz="2400"/>
          </a:p>
          <a:p>
            <a:r>
              <a:rPr lang="it-IT" sz="2400"/>
              <a:t>Distinzione tra leggi e condizioni iniziali: differenza tra enunciati puramente contingenti (in base a condizioni iniziali) e enunciati di legge (validi anche per sistemi solo possibili e diversi da quelli attuali).</a:t>
            </a:r>
          </a:p>
        </p:txBody>
      </p:sp>
      <p:sp>
        <p:nvSpPr>
          <p:cNvPr id="26628" name="Rectangle 4"/>
          <p:cNvSpPr>
            <a:spLocks noChangeArrowheads="1"/>
          </p:cNvSpPr>
          <p:nvPr/>
        </p:nvSpPr>
        <p:spPr bwMode="auto">
          <a:xfrm>
            <a:off x="5791200" y="152400"/>
            <a:ext cx="3048000" cy="479425"/>
          </a:xfrm>
          <a:prstGeom prst="rect">
            <a:avLst/>
          </a:prstGeom>
          <a:noFill/>
          <a:ln w="9525">
            <a:noFill/>
            <a:miter lim="800000"/>
            <a:headEnd/>
            <a:tailEnd/>
          </a:ln>
          <a:effectLst/>
        </p:spPr>
        <p:txBody>
          <a:bodyPr anchor="ctr"/>
          <a:lstStyle/>
          <a:p>
            <a:pPr algn="ctr"/>
            <a:r>
              <a:rPr lang="it-IT" sz="2000">
                <a:solidFill>
                  <a:schemeClr val="tx2"/>
                </a:solidFill>
              </a:rPr>
              <a:t>Il necessitarismo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381000" y="838200"/>
            <a:ext cx="8229600" cy="5486400"/>
          </a:xfrm>
        </p:spPr>
        <p:txBody>
          <a:bodyPr/>
          <a:lstStyle/>
          <a:p>
            <a:pPr>
              <a:buFontTx/>
              <a:buNone/>
            </a:pPr>
            <a:r>
              <a:rPr lang="it-IT" sz="2400" b="1"/>
              <a:t>Bigelow – Ellis – Lierse:</a:t>
            </a:r>
            <a:r>
              <a:rPr lang="it-IT" sz="2400"/>
              <a:t> la necessità di una legge è dipendente dalla natura essenziale delle proprietà messe in relazione dalla legge stessa.</a:t>
            </a:r>
          </a:p>
          <a:p>
            <a:pPr>
              <a:buFontTx/>
              <a:buNone/>
            </a:pPr>
            <a:endParaRPr lang="it-IT" sz="1600"/>
          </a:p>
          <a:p>
            <a:pPr>
              <a:buFontTx/>
              <a:buNone/>
            </a:pPr>
            <a:r>
              <a:rPr lang="it-IT" sz="2400"/>
              <a:t>Una proprietà essenziale è una proprietà che, aristotelicamente, definisce l’identità dell’entità che la possiede.</a:t>
            </a:r>
          </a:p>
          <a:p>
            <a:pPr>
              <a:buFontTx/>
              <a:buNone/>
            </a:pPr>
            <a:endParaRPr lang="it-IT" sz="1600"/>
          </a:p>
          <a:p>
            <a:pPr>
              <a:buFontTx/>
              <a:buNone/>
            </a:pPr>
            <a:r>
              <a:rPr lang="it-IT" sz="2400" b="1"/>
              <a:t>Obiezione:</a:t>
            </a:r>
            <a:r>
              <a:rPr lang="it-IT" sz="2400"/>
              <a:t> circolarità: le essenze degli oggetti fisici dovrebbero fornire il carattere di necessità alle leggi, ma queste ultime sono necessarie per definire le essenze.</a:t>
            </a:r>
          </a:p>
          <a:p>
            <a:pPr>
              <a:buFontTx/>
              <a:buNone/>
            </a:pPr>
            <a:endParaRPr lang="it-IT" sz="2000"/>
          </a:p>
          <a:p>
            <a:pPr>
              <a:buFontTx/>
              <a:buNone/>
            </a:pPr>
            <a:r>
              <a:rPr lang="it-IT" sz="2000"/>
              <a:t>Es. come può un campo elettromagnetico avere un’essenza indipendente dalle equazioni di Maxwell?</a:t>
            </a:r>
          </a:p>
          <a:p>
            <a:pPr>
              <a:buFontTx/>
              <a:buNone/>
            </a:pPr>
            <a:endParaRPr lang="it-IT" sz="2000"/>
          </a:p>
          <a:p>
            <a:pPr>
              <a:buFontTx/>
              <a:buNone/>
            </a:pPr>
            <a:endParaRPr lang="it-IT" sz="2400"/>
          </a:p>
        </p:txBody>
      </p:sp>
      <p:sp>
        <p:nvSpPr>
          <p:cNvPr id="30724" name="Rectangle 4"/>
          <p:cNvSpPr>
            <a:spLocks noChangeArrowheads="1"/>
          </p:cNvSpPr>
          <p:nvPr/>
        </p:nvSpPr>
        <p:spPr bwMode="auto">
          <a:xfrm>
            <a:off x="5791200" y="228600"/>
            <a:ext cx="3048000" cy="479425"/>
          </a:xfrm>
          <a:prstGeom prst="rect">
            <a:avLst/>
          </a:prstGeom>
          <a:noFill/>
          <a:ln w="9525">
            <a:noFill/>
            <a:miter lim="800000"/>
            <a:headEnd/>
            <a:tailEnd/>
          </a:ln>
          <a:effectLst/>
        </p:spPr>
        <p:txBody>
          <a:bodyPr anchor="ctr"/>
          <a:lstStyle/>
          <a:p>
            <a:pPr algn="ctr"/>
            <a:r>
              <a:rPr lang="it-IT" sz="2000">
                <a:solidFill>
                  <a:schemeClr val="tx2"/>
                </a:solidFill>
              </a:rPr>
              <a:t>Il necessitarismo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TRATTAZIONE IN CLASSE SI E' CONCLUSA QUI PER MOTIVI </a:t>
            </a:r>
            <a:r>
              <a:rPr lang="it-IT" dirty="0" err="1" smtClean="0"/>
              <a:t>DI</a:t>
            </a:r>
            <a:r>
              <a:rPr lang="it-IT" dirty="0" smtClean="0"/>
              <a:t> TEMPO</a:t>
            </a:r>
          </a:p>
          <a:p>
            <a:r>
              <a:rPr lang="it-IT" smtClean="0"/>
              <a:t>I LUCIDI SUCCESSIVI VERRANNO FORSE UTILIZZAT IN UNA LEZIONE SUCCESSIVA</a:t>
            </a:r>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685800"/>
            <a:ext cx="8229600" cy="1143000"/>
          </a:xfrm>
        </p:spPr>
        <p:txBody>
          <a:bodyPr/>
          <a:lstStyle/>
          <a:p>
            <a:r>
              <a:rPr lang="it-IT"/>
              <a:t>Il disposizionalismo</a:t>
            </a:r>
          </a:p>
        </p:txBody>
      </p:sp>
      <p:sp>
        <p:nvSpPr>
          <p:cNvPr id="27651" name="Rectangle 3"/>
          <p:cNvSpPr>
            <a:spLocks noGrp="1" noChangeArrowheads="1"/>
          </p:cNvSpPr>
          <p:nvPr>
            <p:ph type="body" idx="1"/>
          </p:nvPr>
        </p:nvSpPr>
        <p:spPr>
          <a:xfrm>
            <a:off x="457200" y="1905000"/>
            <a:ext cx="8229600" cy="4525963"/>
          </a:xfrm>
        </p:spPr>
        <p:txBody>
          <a:bodyPr/>
          <a:lstStyle/>
          <a:p>
            <a:r>
              <a:rPr lang="it-IT" sz="2400"/>
              <a:t>Le disposizioni sono definite come proprietà del secondo ordine o proprietà di proprietà; sono il vero e proprio oggetto di cui parlano le leggi di natura.</a:t>
            </a:r>
          </a:p>
          <a:p>
            <a:r>
              <a:rPr lang="it-IT" sz="2400"/>
              <a:t>Proprietà disposizionale: concetto contrario alla proprietà occorrente o manifesta.</a:t>
            </a:r>
          </a:p>
          <a:p>
            <a:pPr>
              <a:buFontTx/>
              <a:buNone/>
            </a:pPr>
            <a:r>
              <a:rPr lang="it-IT" sz="2400" b="1"/>
              <a:t>	Karl Popper:</a:t>
            </a:r>
            <a:r>
              <a:rPr lang="it-IT" sz="2400"/>
              <a:t> tutte le proprietà fisiche sono disposizionali.</a:t>
            </a:r>
          </a:p>
          <a:p>
            <a:pPr>
              <a:buFontTx/>
              <a:buNone/>
            </a:pPr>
            <a:r>
              <a:rPr lang="it-IT" sz="2400" b="1"/>
              <a:t>	Sidney Shoemaker:</a:t>
            </a:r>
            <a:r>
              <a:rPr lang="it-IT" sz="2400"/>
              <a:t> le disposizioni non esistono ma sono dovuti al funzionamento di una lingua naturale.</a:t>
            </a:r>
          </a:p>
          <a:p>
            <a:pPr>
              <a:buFontTx/>
              <a:buNone/>
            </a:pPr>
            <a:r>
              <a:rPr lang="it-IT" sz="2400" b="1"/>
              <a:t>	Rudolf Carnap:</a:t>
            </a:r>
            <a:r>
              <a:rPr lang="it-IT" sz="2400"/>
              <a:t> le disposizioni sono termini intermedi tra i termini osservativi e termini teorici.</a:t>
            </a:r>
          </a:p>
        </p:txBody>
      </p:sp>
      <p:sp>
        <p:nvSpPr>
          <p:cNvPr id="27652"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Il disposizionalismo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457200" y="838200"/>
            <a:ext cx="8229600" cy="4572000"/>
          </a:xfrm>
        </p:spPr>
        <p:txBody>
          <a:bodyPr/>
          <a:lstStyle/>
          <a:p>
            <a:r>
              <a:rPr lang="it-IT" sz="2400"/>
              <a:t>Le disposizioni codificano in modo sintetico informazioni sul tessuto relazionale del mondo dell’esperienza e della scienza.</a:t>
            </a:r>
          </a:p>
          <a:p>
            <a:r>
              <a:rPr lang="it-IT" sz="2400"/>
              <a:t>Problema della riducibilità delle disposizioni a proprietà occorrenti: ridurre non implica necessariamente eliminare.</a:t>
            </a:r>
          </a:p>
          <a:p>
            <a:endParaRPr lang="it-IT" sz="2400" b="1"/>
          </a:p>
          <a:p>
            <a:pPr algn="ctr">
              <a:buFontTx/>
              <a:buNone/>
            </a:pPr>
            <a:r>
              <a:rPr lang="it-IT" sz="2800" b="1" i="1"/>
              <a:t>Ipotesi:</a:t>
            </a:r>
            <a:endParaRPr lang="it-IT" sz="2800" i="1"/>
          </a:p>
          <a:p>
            <a:pPr algn="ctr">
              <a:buFontTx/>
              <a:buNone/>
            </a:pPr>
            <a:r>
              <a:rPr lang="it-IT" sz="2800" i="1"/>
              <a:t>una teoria delle leggi basata su proprietà disposizionali, intese come relazioni descritte in modo isomorfico da modelli matematici.</a:t>
            </a:r>
          </a:p>
        </p:txBody>
      </p:sp>
      <p:sp>
        <p:nvSpPr>
          <p:cNvPr id="31748"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Il disposizionalismo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28600"/>
            <a:ext cx="8229600" cy="1143000"/>
          </a:xfrm>
        </p:spPr>
        <p:txBody>
          <a:bodyPr/>
          <a:lstStyle/>
          <a:p>
            <a:r>
              <a:rPr lang="it-IT" sz="4000"/>
              <a:t>Il disposizionalismo:</a:t>
            </a:r>
            <a:br>
              <a:rPr lang="it-IT" sz="4000"/>
            </a:br>
            <a:r>
              <a:rPr lang="it-IT" sz="4000"/>
              <a:t>soluzione probabile?</a:t>
            </a:r>
          </a:p>
        </p:txBody>
      </p:sp>
      <p:sp>
        <p:nvSpPr>
          <p:cNvPr id="32771" name="Rectangle 3"/>
          <p:cNvSpPr>
            <a:spLocks noGrp="1" noChangeArrowheads="1"/>
          </p:cNvSpPr>
          <p:nvPr>
            <p:ph type="body" idx="1"/>
          </p:nvPr>
        </p:nvSpPr>
        <p:spPr>
          <a:xfrm>
            <a:off x="381000" y="1447800"/>
            <a:ext cx="8229600" cy="5410200"/>
          </a:xfrm>
        </p:spPr>
        <p:txBody>
          <a:bodyPr/>
          <a:lstStyle/>
          <a:p>
            <a:pPr>
              <a:lnSpc>
                <a:spcPct val="90000"/>
              </a:lnSpc>
            </a:pPr>
            <a:r>
              <a:rPr lang="it-IT" sz="2400"/>
              <a:t>Il carattere di </a:t>
            </a:r>
            <a:r>
              <a:rPr lang="it-IT" sz="2400" b="1"/>
              <a:t>controfattualità</a:t>
            </a:r>
            <a:r>
              <a:rPr lang="it-IT" sz="2400"/>
              <a:t> delle leggi è assicurato: le disposizioni sono presenti anche quando non si manifestano: questo spiega il perché le leggi si riferiscono anche a situazioni possibili reggendo controfattuali.</a:t>
            </a:r>
          </a:p>
          <a:p>
            <a:pPr>
              <a:lnSpc>
                <a:spcPct val="90000"/>
              </a:lnSpc>
              <a:buFontTx/>
              <a:buNone/>
            </a:pPr>
            <a:endParaRPr lang="it-IT" sz="900"/>
          </a:p>
          <a:p>
            <a:pPr>
              <a:lnSpc>
                <a:spcPct val="90000"/>
              </a:lnSpc>
            </a:pPr>
            <a:r>
              <a:rPr lang="it-IT" sz="2400"/>
              <a:t>Il carattere </a:t>
            </a:r>
            <a:r>
              <a:rPr lang="it-IT" sz="2400" b="1"/>
              <a:t>idealizzato</a:t>
            </a:r>
            <a:r>
              <a:rPr lang="it-IT" sz="2400"/>
              <a:t> delle leggi, per cui esse sono vere nel modello e sono approssimative nella realtà, è salvato: ammettono gradi.</a:t>
            </a:r>
          </a:p>
          <a:p>
            <a:pPr>
              <a:lnSpc>
                <a:spcPct val="90000"/>
              </a:lnSpc>
              <a:buFontTx/>
              <a:buNone/>
            </a:pPr>
            <a:endParaRPr lang="it-IT" sz="800"/>
          </a:p>
          <a:p>
            <a:pPr>
              <a:lnSpc>
                <a:spcPct val="90000"/>
              </a:lnSpc>
            </a:pPr>
            <a:r>
              <a:rPr lang="it-IT" sz="2400"/>
              <a:t>Le leggi non sono mere convenzioni prive di contenuto empirico, perché si riferiscono ai fenomeni per approssimazione.</a:t>
            </a:r>
          </a:p>
          <a:p>
            <a:pPr>
              <a:lnSpc>
                <a:spcPct val="90000"/>
              </a:lnSpc>
              <a:buFontTx/>
              <a:buNone/>
            </a:pPr>
            <a:endParaRPr lang="it-IT" sz="800"/>
          </a:p>
          <a:p>
            <a:pPr>
              <a:lnSpc>
                <a:spcPct val="90000"/>
              </a:lnSpc>
            </a:pPr>
            <a:r>
              <a:rPr lang="it-IT" sz="2400"/>
              <a:t>Le proprietà dei corpi vengono identificate sulla base delle loro </a:t>
            </a:r>
            <a:r>
              <a:rPr lang="it-IT" sz="2400" b="1"/>
              <a:t>relazioni causali</a:t>
            </a:r>
            <a:r>
              <a:rPr lang="it-IT" sz="2400"/>
              <a:t> e attribuiamo poteri causali nei singoli eventi.</a:t>
            </a:r>
          </a:p>
          <a:p>
            <a:pPr>
              <a:lnSpc>
                <a:spcPct val="90000"/>
              </a:lnSpc>
              <a:buFontTx/>
              <a:buNone/>
            </a:pPr>
            <a:endParaRPr lang="it-IT" sz="2400"/>
          </a:p>
        </p:txBody>
      </p:sp>
      <p:sp>
        <p:nvSpPr>
          <p:cNvPr id="32772" name="Rectangle 4"/>
          <p:cNvSpPr>
            <a:spLocks noChangeArrowheads="1"/>
          </p:cNvSpPr>
          <p:nvPr/>
        </p:nvSpPr>
        <p:spPr bwMode="auto">
          <a:xfrm>
            <a:off x="6248400" y="0"/>
            <a:ext cx="3810000" cy="479425"/>
          </a:xfrm>
          <a:prstGeom prst="rect">
            <a:avLst/>
          </a:prstGeom>
          <a:noFill/>
          <a:ln w="9525">
            <a:noFill/>
            <a:miter lim="800000"/>
            <a:headEnd/>
            <a:tailEnd/>
          </a:ln>
          <a:effectLst/>
        </p:spPr>
        <p:txBody>
          <a:bodyPr anchor="ctr"/>
          <a:lstStyle/>
          <a:p>
            <a:pPr algn="ctr"/>
            <a:r>
              <a:rPr lang="it-IT" sz="2000">
                <a:solidFill>
                  <a:schemeClr val="tx2"/>
                </a:solidFill>
              </a:rPr>
              <a:t>Conclusioni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533400" y="152400"/>
            <a:ext cx="8229600" cy="5867400"/>
          </a:xfrm>
        </p:spPr>
        <p:txBody>
          <a:bodyPr/>
          <a:lstStyle/>
          <a:p>
            <a:r>
              <a:rPr lang="it-IT" sz="2400" b="1"/>
              <a:t>La relazione causale è epistemicamente e ontologicamente prioritaria rispetto alle leggi causali</a:t>
            </a:r>
            <a:r>
              <a:rPr lang="it-IT" sz="2400"/>
              <a:t>, perché queste vengono ottenute quantificando sia sulle proprietà singole sia sulle circostanze causali. (Le leggi non-causali si ottengono considerando la variazione funzionale di proprietà o disposizioni non causali dei corpi).</a:t>
            </a:r>
          </a:p>
          <a:p>
            <a:pPr>
              <a:buFontTx/>
              <a:buNone/>
            </a:pPr>
            <a:endParaRPr lang="it-IT" sz="800"/>
          </a:p>
          <a:p>
            <a:r>
              <a:rPr lang="it-IT" sz="2400"/>
              <a:t>Il carattere di </a:t>
            </a:r>
            <a:r>
              <a:rPr lang="it-IT" sz="2400" b="1"/>
              <a:t>necessità</a:t>
            </a:r>
            <a:r>
              <a:rPr lang="it-IT" sz="2400"/>
              <a:t> delle leggi è ereditato dalle proprietà di un genere (</a:t>
            </a:r>
            <a:r>
              <a:rPr lang="it-IT" sz="2400" i="1"/>
              <a:t>type</a:t>
            </a:r>
            <a:r>
              <a:rPr lang="it-IT" sz="2400"/>
              <a:t>) o dai suoi poteri causali. Nella causalità deterministica, si concepiscono le cause come necessarie e sufficienti per l’effetto, la legge causale eredita la necessità.</a:t>
            </a:r>
          </a:p>
          <a:p>
            <a:pPr>
              <a:buFontTx/>
              <a:buNone/>
            </a:pPr>
            <a:endParaRPr lang="it-IT" sz="800"/>
          </a:p>
          <a:p>
            <a:r>
              <a:rPr lang="it-IT" sz="2400"/>
              <a:t>Il carattere di </a:t>
            </a:r>
            <a:r>
              <a:rPr lang="it-IT" sz="2400" b="1"/>
              <a:t>verità</a:t>
            </a:r>
            <a:r>
              <a:rPr lang="it-IT" sz="2400"/>
              <a:t>: le leggi fondamentali non sono né vere né false, ma più o meno adeguate a descrivere i fenomeni: mentre l’adeguatezza ammette gradi, anche se non misurabili precisamente, la verità non ne ammette.</a:t>
            </a:r>
          </a:p>
          <a:p>
            <a:endParaRPr lang="it-IT" sz="2400"/>
          </a:p>
        </p:txBody>
      </p:sp>
      <p:sp>
        <p:nvSpPr>
          <p:cNvPr id="33796" name="Rectangle 4"/>
          <p:cNvSpPr>
            <a:spLocks noChangeArrowheads="1"/>
          </p:cNvSpPr>
          <p:nvPr/>
        </p:nvSpPr>
        <p:spPr bwMode="auto">
          <a:xfrm>
            <a:off x="6172200" y="0"/>
            <a:ext cx="3810000" cy="479425"/>
          </a:xfrm>
          <a:prstGeom prst="rect">
            <a:avLst/>
          </a:prstGeom>
          <a:noFill/>
          <a:ln w="9525">
            <a:noFill/>
            <a:miter lim="800000"/>
            <a:headEnd/>
            <a:tailEnd/>
          </a:ln>
          <a:effectLst/>
        </p:spPr>
        <p:txBody>
          <a:bodyPr anchor="ctr"/>
          <a:lstStyle/>
          <a:p>
            <a:pPr algn="ctr"/>
            <a:r>
              <a:rPr lang="it-IT" sz="2000">
                <a:solidFill>
                  <a:schemeClr val="tx2"/>
                </a:solidFill>
              </a:rPr>
              <a:t>Conclusioni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457200" y="381000"/>
            <a:ext cx="8229600" cy="5867400"/>
          </a:xfrm>
        </p:spPr>
        <p:txBody>
          <a:bodyPr/>
          <a:lstStyle/>
          <a:p>
            <a:pPr marL="533400" indent="-533400"/>
            <a:r>
              <a:rPr lang="it-IT" sz="2400" b="1"/>
              <a:t>La nozione di spiegazione scientifica: obiezione </a:t>
            </a:r>
            <a:r>
              <a:rPr lang="it-IT" sz="2400"/>
              <a:t>a questa teoria. Non è ovvio spiegare un fenomeno affermando che è la disposizione di un oggetto fisico che lo permette? </a:t>
            </a:r>
            <a:r>
              <a:rPr lang="it-IT" sz="2000"/>
              <a:t>(Es. un vetro si è rotto perché ha la tendenza/disposizione a rompersi…).</a:t>
            </a:r>
          </a:p>
          <a:p>
            <a:pPr marL="533400" indent="-533400"/>
            <a:r>
              <a:rPr lang="it-IT" sz="2400"/>
              <a:t>Il carattere di </a:t>
            </a:r>
            <a:r>
              <a:rPr lang="it-IT" sz="2400" b="1"/>
              <a:t>adeguatezza </a:t>
            </a:r>
            <a:r>
              <a:rPr lang="it-IT" sz="2400"/>
              <a:t>alla pratica e ai fini generali della scienza:</a:t>
            </a:r>
          </a:p>
          <a:p>
            <a:pPr marL="1295400" lvl="2" indent="-381000">
              <a:buFontTx/>
              <a:buAutoNum type="arabicPeriod"/>
            </a:pPr>
            <a:r>
              <a:rPr lang="it-IT" sz="1800"/>
              <a:t>Le disposizioni sono essenzialmente relazioni tra proprietà e la conoscenza delle entità naturali permessa dalla scienza è essenzialmente relazionale e strutturale.</a:t>
            </a:r>
          </a:p>
          <a:p>
            <a:pPr marL="1295400" lvl="2" indent="-381000">
              <a:buFontTx/>
              <a:buAutoNum type="arabicPeriod"/>
            </a:pPr>
            <a:r>
              <a:rPr lang="it-IT" sz="1800"/>
              <a:t>Conferma nella scienza della nozione di potere causale o di capacità: meccanica quantistica. Essa si riferisce ad un sistema di disposizioni irriducibilmente probabilistiche (non in senso antropomorfico) che legano il mondo microscopico agli strumenti macroscopici</a:t>
            </a:r>
          </a:p>
          <a:p>
            <a:pPr marL="1295400" lvl="2" indent="-381000">
              <a:buFontTx/>
              <a:buAutoNum type="arabicPeriod"/>
            </a:pPr>
            <a:r>
              <a:rPr lang="it-IT" sz="1800"/>
              <a:t>Realismo di tipo strutturale: ciò che si mantiene sempre invariata (a prescindere dalle leggi da Newton ad Einstein) è la struttura matematica, con le relative equazioni che stabiliscono relazioni tra fenomeni		</a:t>
            </a:r>
          </a:p>
          <a:p>
            <a:pPr marL="533400" indent="-533400"/>
            <a:endParaRPr lang="it-IT" sz="2400"/>
          </a:p>
        </p:txBody>
      </p:sp>
      <p:sp>
        <p:nvSpPr>
          <p:cNvPr id="35843" name="Rectangle 3"/>
          <p:cNvSpPr>
            <a:spLocks noChangeArrowheads="1"/>
          </p:cNvSpPr>
          <p:nvPr/>
        </p:nvSpPr>
        <p:spPr bwMode="auto">
          <a:xfrm>
            <a:off x="6172200" y="0"/>
            <a:ext cx="3810000" cy="479425"/>
          </a:xfrm>
          <a:prstGeom prst="rect">
            <a:avLst/>
          </a:prstGeom>
          <a:noFill/>
          <a:ln w="9525">
            <a:noFill/>
            <a:miter lim="800000"/>
            <a:headEnd/>
            <a:tailEnd/>
          </a:ln>
          <a:effectLst/>
        </p:spPr>
        <p:txBody>
          <a:bodyPr anchor="ctr"/>
          <a:lstStyle/>
          <a:p>
            <a:pPr algn="ctr"/>
            <a:r>
              <a:rPr lang="it-IT" sz="2000">
                <a:solidFill>
                  <a:schemeClr val="tx2"/>
                </a:solidFill>
              </a:rPr>
              <a:t>Conclusioni</a:t>
            </a:r>
          </a:p>
        </p:txBody>
      </p:sp>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1171</TotalTime>
  <Words>2288</Words>
  <Application>Microsoft Office PowerPoint</Application>
  <PresentationFormat>Presentazione su schermo (4:3)</PresentationFormat>
  <Paragraphs>239</Paragraphs>
  <Slides>29</Slides>
  <Notes>29</Notes>
  <HiddenSlides>0</HiddenSlides>
  <MMClips>0</MMClips>
  <ScaleCrop>false</ScaleCrop>
  <HeadingPairs>
    <vt:vector size="4" baseType="variant">
      <vt:variant>
        <vt:lpstr>Tema</vt:lpstr>
      </vt:variant>
      <vt:variant>
        <vt:i4>1</vt:i4>
      </vt:variant>
      <vt:variant>
        <vt:lpstr>Titoli diapositive</vt:lpstr>
      </vt:variant>
      <vt:variant>
        <vt:i4>29</vt:i4>
      </vt:variant>
    </vt:vector>
  </HeadingPairs>
  <TitlesOfParts>
    <vt:vector size="30" baseType="lpstr">
      <vt:lpstr>Struttura predefinita</vt:lpstr>
      <vt:lpstr>Macerata, 15 novembre 2013</vt:lpstr>
      <vt:lpstr>Il problema della riducibilità delle leggi di natura</vt:lpstr>
      <vt:lpstr>Legge di natura e previsione</vt:lpstr>
      <vt:lpstr>Diapositiva 4</vt:lpstr>
      <vt:lpstr>Legge di natura e universalità</vt:lpstr>
      <vt:lpstr>Diapositiva 6</vt:lpstr>
      <vt:lpstr>Diapositiva 7</vt:lpstr>
      <vt:lpstr>Diapositiva 8</vt:lpstr>
      <vt:lpstr>Legge di natura e verità</vt:lpstr>
      <vt:lpstr>Diapositiva 10</vt:lpstr>
      <vt:lpstr>Legge di natura e necessità</vt:lpstr>
      <vt:lpstr>Legge di natura e causalità</vt:lpstr>
      <vt:lpstr>Legge di natura e controfattuali</vt:lpstr>
      <vt:lpstr>Legge di natura e spiegazione scientifica</vt:lpstr>
      <vt:lpstr>Legge di natura e simmetrie</vt:lpstr>
      <vt:lpstr>Irriducibilità del concetto di legge</vt:lpstr>
      <vt:lpstr>Il neoregolarismo MRL Mill – Ramsey – Lewis</vt:lpstr>
      <vt:lpstr>Diapositiva 18</vt:lpstr>
      <vt:lpstr>Diapositiva 19</vt:lpstr>
      <vt:lpstr>Il necessitarismo di Armstrong, Dretske e Tooley</vt:lpstr>
      <vt:lpstr>Diapositiva 21</vt:lpstr>
      <vt:lpstr>Il necessitarismo e le proprietà essenziali dei corpi</vt:lpstr>
      <vt:lpstr>Diapositiva 23</vt:lpstr>
      <vt:lpstr>Diapositiva 24</vt:lpstr>
      <vt:lpstr>Il disposizionalismo</vt:lpstr>
      <vt:lpstr>Diapositiva 26</vt:lpstr>
      <vt:lpstr>Il disposizionalismo: soluzione probabile?</vt:lpstr>
      <vt:lpstr>Diapositiva 28</vt:lpstr>
      <vt:lpstr>Diapositiva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utente</dc:creator>
  <cp:lastModifiedBy>Francesco Orilia</cp:lastModifiedBy>
  <cp:revision>69</cp:revision>
  <cp:lastPrinted>1601-01-01T00:00:00Z</cp:lastPrinted>
  <dcterms:created xsi:type="dcterms:W3CDTF">1601-01-01T00:00:00Z</dcterms:created>
  <dcterms:modified xsi:type="dcterms:W3CDTF">2013-11-16T06:03:09Z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