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9" r:id="rId3"/>
    <p:sldId id="257" r:id="rId4"/>
    <p:sldId id="277" r:id="rId5"/>
    <p:sldId id="269" r:id="rId6"/>
    <p:sldId id="270" r:id="rId7"/>
    <p:sldId id="271" r:id="rId8"/>
    <p:sldId id="272" r:id="rId9"/>
    <p:sldId id="274" r:id="rId10"/>
    <p:sldId id="273" r:id="rId11"/>
    <p:sldId id="275" r:id="rId12"/>
    <p:sldId id="276" r:id="rId13"/>
    <p:sldId id="278" r:id="rId14"/>
    <p:sldId id="279" r:id="rId15"/>
    <p:sldId id="280" r:id="rId16"/>
    <p:sldId id="281" r:id="rId17"/>
    <p:sldId id="287" r:id="rId18"/>
    <p:sldId id="282" r:id="rId19"/>
    <p:sldId id="284" r:id="rId20"/>
    <p:sldId id="286" r:id="rId21"/>
    <p:sldId id="285" r:id="rId22"/>
    <p:sldId id="283" r:id="rId23"/>
    <p:sldId id="288" r:id="rId24"/>
    <p:sldId id="261" r:id="rId25"/>
    <p:sldId id="262" r:id="rId26"/>
    <p:sldId id="263" r:id="rId27"/>
    <p:sldId id="264" r:id="rId28"/>
    <p:sldId id="265" r:id="rId2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EA3BD0-139A-44AD-83D4-7E65DD4E27D4}" type="datetimeFigureOut">
              <a:rPr lang="it-IT" smtClean="0"/>
              <a:pPr/>
              <a:t>18/11/2013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59B9C1-3061-4743-A519-5E3CD756EE82}"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2</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3</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4</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8</a:t>
            </a:fld>
            <a:endParaRPr lang="it-IT"/>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9</a:t>
            </a:fld>
            <a:endParaRPr lang="it-IT"/>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10</a:t>
            </a:fld>
            <a:endParaRPr lang="it-IT"/>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12</a:t>
            </a:fld>
            <a:endParaRPr lang="it-IT"/>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13</a:t>
            </a:fld>
            <a:endParaRPr lang="it-IT"/>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14</a:t>
            </a:fld>
            <a:endParaRPr lang="it-IT"/>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15</a:t>
            </a:fld>
            <a:endParaRPr lang="it-IT"/>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16</a:t>
            </a:fld>
            <a:endParaRPr lang="it-IT"/>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17</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19</a:t>
            </a:fld>
            <a:endParaRPr lang="it-IT"/>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20</a:t>
            </a:fld>
            <a:endParaRPr lang="it-IT"/>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21</a:t>
            </a:fld>
            <a:endParaRPr lang="it-IT"/>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22</a:t>
            </a:fld>
            <a:endParaRPr lang="it-IT"/>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6659B9C1-3061-4743-A519-5E3CD756EE82}" type="slidenum">
              <a:rPr lang="it-IT" smtClean="0"/>
              <a:pPr/>
              <a:t>23</a:t>
            </a:fld>
            <a:endParaRPr lang="it-IT"/>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24</a:t>
            </a:fld>
            <a:endParaRPr lang="it-IT"/>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25</a:t>
            </a:fld>
            <a:endParaRPr lang="it-IT"/>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26</a:t>
            </a:fld>
            <a:endParaRPr lang="it-IT"/>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27</a:t>
            </a:fld>
            <a:endParaRPr 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F68B97B8-3546-4DB0-A339-B9ED80F1F3B4}" type="slidenum">
              <a:rPr lang="it-IT" smtClean="0"/>
              <a:pPr/>
              <a:t>28</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CA78FCD-704D-42B8-81E6-EC5EDD491A99}" type="datetime1">
              <a:rPr lang="it-IT" smtClean="0"/>
              <a:pPr/>
              <a:t>18/11/2013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AEDDD91-80B5-42D6-B96C-F307780649ED}" type="datetime1">
              <a:rPr lang="it-IT" smtClean="0"/>
              <a:pPr/>
              <a:t>18/11/2013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C4615D3-E7D2-4CC0-BD22-9407A8D96544}" type="datetime1">
              <a:rPr lang="it-IT" smtClean="0"/>
              <a:pPr/>
              <a:t>18/11/2013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7F6633F-7F13-45FB-AB76-686088AC52D4}" type="datetime1">
              <a:rPr lang="it-IT" smtClean="0"/>
              <a:pPr/>
              <a:t>18/11/2013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E25917E-512A-4CBE-AE3E-5DA2A12350C4}" type="datetime1">
              <a:rPr lang="it-IT" smtClean="0"/>
              <a:pPr/>
              <a:t>18/11/2013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E470873-1FD6-4D7A-B684-F2433E87486D}" type="datetime1">
              <a:rPr lang="it-IT" smtClean="0"/>
              <a:pPr/>
              <a:t>18/11/2013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E0828B7-1460-437B-8364-EF14C236E2E3}" type="datetime1">
              <a:rPr lang="it-IT" smtClean="0"/>
              <a:pPr/>
              <a:t>18/11/2013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5082DF1-A8FC-45FD-A2A9-C521AEE65D2C}" type="datetime1">
              <a:rPr lang="it-IT" smtClean="0"/>
              <a:pPr/>
              <a:t>18/11/2013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BECCF938-3821-4732-AA12-CFD8845A8EA6}" type="datetime1">
              <a:rPr lang="it-IT" smtClean="0"/>
              <a:pPr/>
              <a:t>18/11/2013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FA102B1-9C71-4727-9665-0F7D4C82851D}" type="datetime1">
              <a:rPr lang="it-IT" smtClean="0"/>
              <a:pPr/>
              <a:t>18/11/2013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FC2F58D-2F3E-47D0-962D-4726D0ED812D}" type="datetime1">
              <a:rPr lang="it-IT" smtClean="0"/>
              <a:pPr/>
              <a:t>18/11/2013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F5E2D41-0BDB-4F4F-A72B-29FFBFEED90D}"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ABA8AA-51B8-46EB-A21B-ACFB4B0DE58C}" type="datetime1">
              <a:rPr lang="it-IT" smtClean="0"/>
              <a:pPr/>
              <a:t>18/11/2013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5E2D41-0BDB-4F4F-A72B-29FFBFEED90D}"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Ontologia 13-14</a:t>
            </a:r>
            <a:endParaRPr lang="it-IT" dirty="0"/>
          </a:p>
        </p:txBody>
      </p:sp>
      <p:sp>
        <p:nvSpPr>
          <p:cNvPr id="3" name="Sottotitolo 2"/>
          <p:cNvSpPr>
            <a:spLocks noGrp="1"/>
          </p:cNvSpPr>
          <p:nvPr>
            <p:ph type="subTitle" idx="1"/>
          </p:nvPr>
        </p:nvSpPr>
        <p:spPr/>
        <p:txBody>
          <a:bodyPr/>
          <a:lstStyle/>
          <a:p>
            <a:r>
              <a:rPr lang="it-IT" dirty="0" smtClean="0"/>
              <a:t>Lezione 20</a:t>
            </a:r>
          </a:p>
          <a:p>
            <a:r>
              <a:rPr lang="it-IT" dirty="0" smtClean="0"/>
              <a:t>Lunedì 18 Nov. 2013</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a:t>
            </a:fld>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Annuncio</a:t>
            </a:r>
            <a:endParaRPr lang="it-IT"/>
          </a:p>
        </p:txBody>
      </p:sp>
      <p:sp>
        <p:nvSpPr>
          <p:cNvPr id="3" name="Segnaposto contenuto 2"/>
          <p:cNvSpPr>
            <a:spLocks noGrp="1"/>
          </p:cNvSpPr>
          <p:nvPr>
            <p:ph idx="1"/>
          </p:nvPr>
        </p:nvSpPr>
        <p:spPr/>
        <p:txBody>
          <a:bodyPr/>
          <a:lstStyle/>
          <a:p>
            <a:r>
              <a:rPr lang="it-IT" dirty="0" smtClean="0"/>
              <a:t>E' possibile che dovrò rinviare delle lezioni della prossima settimana.</a:t>
            </a:r>
          </a:p>
          <a:p>
            <a:r>
              <a:rPr lang="it-IT" dirty="0" smtClean="0"/>
              <a:t>Tenete d'occhio gli annunci sui cambi di orario e anche la mia pagina docente</a:t>
            </a:r>
          </a:p>
          <a:p>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2</a:t>
            </a:fld>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Calendario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18 Nov. (oggi): Orilia su </a:t>
            </a:r>
            <a:r>
              <a:rPr lang="it-IT" dirty="0" err="1" smtClean="0"/>
              <a:t>slingshot</a:t>
            </a:r>
            <a:endParaRPr lang="it-IT" dirty="0" smtClean="0"/>
          </a:p>
          <a:p>
            <a:r>
              <a:rPr lang="it-IT" dirty="0" smtClean="0"/>
              <a:t>Merc. 20 </a:t>
            </a:r>
            <a:r>
              <a:rPr lang="it-IT" dirty="0"/>
              <a:t>NOVEMBRE: LEZIONE RINVIATA</a:t>
            </a:r>
          </a:p>
          <a:p>
            <a:r>
              <a:rPr lang="it-IT" dirty="0" err="1"/>
              <a:t>Lez</a:t>
            </a:r>
            <a:r>
              <a:rPr lang="it-IT" dirty="0"/>
              <a:t>. 21, </a:t>
            </a:r>
            <a:r>
              <a:rPr lang="it-IT" dirty="0" smtClean="0"/>
              <a:t>Ven. 22 </a:t>
            </a:r>
            <a:r>
              <a:rPr lang="it-IT" dirty="0"/>
              <a:t>Nov.: Potetti su: D. Davidson, “la </a:t>
            </a:r>
            <a:r>
              <a:rPr lang="it-IT" dirty="0" err="1"/>
              <a:t>causazione</a:t>
            </a:r>
            <a:r>
              <a:rPr lang="it-IT" dirty="0"/>
              <a:t> come relazione tra eventi” (cap. 6.3 in </a:t>
            </a:r>
            <a:r>
              <a:rPr lang="it-IT" i="1" dirty="0"/>
              <a:t>Metafisica, classici </a:t>
            </a:r>
            <a:r>
              <a:rPr lang="it-IT" i="1" dirty="0" err="1"/>
              <a:t>coontemporanei</a:t>
            </a:r>
            <a:r>
              <a:rPr lang="it-IT" dirty="0"/>
              <a:t>, a cura di </a:t>
            </a:r>
            <a:r>
              <a:rPr lang="it-IT" dirty="0" err="1"/>
              <a:t>A.C.</a:t>
            </a:r>
            <a:r>
              <a:rPr lang="it-IT" dirty="0"/>
              <a:t> Varzi)</a:t>
            </a:r>
          </a:p>
          <a:p>
            <a:r>
              <a:rPr lang="it-IT" dirty="0" err="1"/>
              <a:t>Lez</a:t>
            </a:r>
            <a:r>
              <a:rPr lang="it-IT" dirty="0"/>
              <a:t>. 22, </a:t>
            </a:r>
            <a:r>
              <a:rPr lang="it-IT" b="1" dirty="0" smtClean="0"/>
              <a:t>ERA PREVISTA </a:t>
            </a:r>
            <a:r>
              <a:rPr lang="it-IT" dirty="0" smtClean="0"/>
              <a:t>per Lun. 25 </a:t>
            </a:r>
            <a:r>
              <a:rPr lang="it-IT" dirty="0"/>
              <a:t>Nov</a:t>
            </a:r>
            <a:r>
              <a:rPr lang="it-IT" dirty="0" smtClean="0"/>
              <a:t>.: </a:t>
            </a:r>
            <a:r>
              <a:rPr lang="it-IT" dirty="0" err="1"/>
              <a:t>Emili</a:t>
            </a:r>
            <a:r>
              <a:rPr lang="it-IT" dirty="0"/>
              <a:t> su H. Mellor, “la </a:t>
            </a:r>
            <a:r>
              <a:rPr lang="it-IT" dirty="0" err="1"/>
              <a:t>causazione</a:t>
            </a:r>
            <a:r>
              <a:rPr lang="it-IT" dirty="0"/>
              <a:t> tra fatti” (cap. 6.3 in </a:t>
            </a:r>
            <a:r>
              <a:rPr lang="it-IT" i="1" dirty="0"/>
              <a:t>Metafisica, classici </a:t>
            </a:r>
            <a:r>
              <a:rPr lang="it-IT" i="1" dirty="0" smtClean="0"/>
              <a:t>contemporanei</a:t>
            </a:r>
            <a:r>
              <a:rPr lang="it-IT" dirty="0"/>
              <a:t>, a cura di </a:t>
            </a:r>
            <a:r>
              <a:rPr lang="it-IT" dirty="0" err="1"/>
              <a:t>A.C.</a:t>
            </a:r>
            <a:r>
              <a:rPr lang="it-IT" dirty="0"/>
              <a:t> Varzi</a:t>
            </a:r>
            <a:r>
              <a:rPr lang="it-IT" dirty="0" smtClean="0"/>
              <a:t>). </a:t>
            </a:r>
            <a:r>
              <a:rPr lang="it-IT" b="1" dirty="0" smtClean="0"/>
              <a:t>Possiamo recuperarla Merc. 27 Nov.? </a:t>
            </a:r>
            <a:r>
              <a:rPr lang="it-IT" dirty="0" smtClean="0"/>
              <a:t>(per es. facendo 2 ore consecutive)</a:t>
            </a:r>
            <a:endParaRPr lang="it-IT" dirty="0"/>
          </a:p>
          <a:p>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3</a:t>
            </a:fld>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Calendario (</a:t>
            </a:r>
            <a:r>
              <a:rPr lang="it-IT" dirty="0" err="1" smtClean="0"/>
              <a:t>cont</a:t>
            </a:r>
            <a:r>
              <a:rPr lang="it-IT" dirty="0" smtClean="0"/>
              <a:t>.)</a:t>
            </a:r>
            <a:endParaRPr lang="it-IT" dirty="0"/>
          </a:p>
        </p:txBody>
      </p:sp>
      <p:sp>
        <p:nvSpPr>
          <p:cNvPr id="3" name="Segnaposto contenuto 2"/>
          <p:cNvSpPr>
            <a:spLocks noGrp="1"/>
          </p:cNvSpPr>
          <p:nvPr>
            <p:ph idx="1"/>
          </p:nvPr>
        </p:nvSpPr>
        <p:spPr/>
        <p:txBody>
          <a:bodyPr>
            <a:normAutofit fontScale="70000" lnSpcReduction="20000"/>
          </a:bodyPr>
          <a:lstStyle/>
          <a:p>
            <a:r>
              <a:rPr lang="it-IT" dirty="0" err="1" smtClean="0"/>
              <a:t>Lez</a:t>
            </a:r>
            <a:r>
              <a:rPr lang="it-IT" dirty="0" smtClean="0"/>
              <a:t>. 23, 27 Nov.: Buratti su M. </a:t>
            </a:r>
            <a:r>
              <a:rPr lang="it-IT" dirty="0" err="1" smtClean="0"/>
              <a:t>Dummett</a:t>
            </a:r>
            <a:r>
              <a:rPr lang="it-IT" dirty="0" smtClean="0"/>
              <a:t>, “Può un effetto precedere la sua causa?” (cap. 6.3 in </a:t>
            </a:r>
            <a:r>
              <a:rPr lang="it-IT" i="1" dirty="0" smtClean="0"/>
              <a:t>Metafisica, classici </a:t>
            </a:r>
            <a:r>
              <a:rPr lang="it-IT" i="1" dirty="0" err="1" smtClean="0"/>
              <a:t>coontemporanei</a:t>
            </a:r>
            <a:r>
              <a:rPr lang="it-IT" dirty="0" smtClean="0"/>
              <a:t>, a cura di </a:t>
            </a:r>
            <a:r>
              <a:rPr lang="it-IT" dirty="0" err="1" smtClean="0"/>
              <a:t>A.C.</a:t>
            </a:r>
            <a:r>
              <a:rPr lang="it-IT" dirty="0" smtClean="0"/>
              <a:t> Varzi)</a:t>
            </a:r>
          </a:p>
          <a:p>
            <a:r>
              <a:rPr lang="en-US" dirty="0" err="1" smtClean="0"/>
              <a:t>Lez</a:t>
            </a:r>
            <a:r>
              <a:rPr lang="en-US" dirty="0" smtClean="0"/>
              <a:t>. 24, 29 Nov.: Andrea Zingaretti au J. F. Woodward, “Agency and interventionist theories”  (cap. 11, part II di </a:t>
            </a:r>
            <a:r>
              <a:rPr lang="en-US" i="1" dirty="0" smtClean="0"/>
              <a:t>Oxford handbook of causation </a:t>
            </a:r>
            <a:r>
              <a:rPr lang="en-US" dirty="0" smtClean="0"/>
              <a:t>, a </a:t>
            </a:r>
            <a:r>
              <a:rPr lang="en-US" dirty="0" err="1" smtClean="0"/>
              <a:t>cura</a:t>
            </a:r>
            <a:r>
              <a:rPr lang="en-US" dirty="0" smtClean="0"/>
              <a:t> di HELEN BEEBEE, CHRISTOPHER HITCHCOCK, AND PETER MENZIES). </a:t>
            </a:r>
            <a:endParaRPr lang="it-IT" dirty="0" smtClean="0"/>
          </a:p>
          <a:p>
            <a:r>
              <a:rPr lang="it-IT" dirty="0" err="1" smtClean="0"/>
              <a:t>Lez</a:t>
            </a:r>
            <a:r>
              <a:rPr lang="it-IT" dirty="0" smtClean="0"/>
              <a:t>. 25, 2 Dic.: Caldarelli su causalità nella giurisprudenza </a:t>
            </a:r>
          </a:p>
          <a:p>
            <a:r>
              <a:rPr lang="it-IT" dirty="0" err="1" smtClean="0"/>
              <a:t>Lez</a:t>
            </a:r>
            <a:r>
              <a:rPr lang="it-IT" dirty="0" smtClean="0"/>
              <a:t>. 26, 4 Dic.: Nicole </a:t>
            </a:r>
            <a:r>
              <a:rPr lang="it-IT" dirty="0" err="1" smtClean="0"/>
              <a:t>Matani</a:t>
            </a:r>
            <a:r>
              <a:rPr lang="it-IT" dirty="0" smtClean="0"/>
              <a:t> su J. </a:t>
            </a:r>
            <a:r>
              <a:rPr lang="it-IT" dirty="0" err="1" smtClean="0"/>
              <a:t>Williamson</a:t>
            </a:r>
            <a:r>
              <a:rPr lang="it-IT" dirty="0" smtClean="0"/>
              <a:t>, “</a:t>
            </a:r>
            <a:r>
              <a:rPr lang="it-IT" dirty="0" err="1" smtClean="0"/>
              <a:t>Probabilistic</a:t>
            </a:r>
            <a:r>
              <a:rPr lang="it-IT" dirty="0" smtClean="0"/>
              <a:t> </a:t>
            </a:r>
            <a:r>
              <a:rPr lang="it-IT" dirty="0" err="1" smtClean="0"/>
              <a:t>Theories</a:t>
            </a:r>
            <a:r>
              <a:rPr lang="it-IT" dirty="0" smtClean="0"/>
              <a:t>”, cap. 9, part II da </a:t>
            </a:r>
            <a:r>
              <a:rPr lang="it-IT" i="1" dirty="0" smtClean="0"/>
              <a:t>Oxford </a:t>
            </a:r>
            <a:r>
              <a:rPr lang="it-IT" i="1" dirty="0" err="1" smtClean="0"/>
              <a:t>Handbook</a:t>
            </a:r>
            <a:r>
              <a:rPr lang="it-IT" i="1" dirty="0" smtClean="0"/>
              <a:t> of </a:t>
            </a:r>
            <a:r>
              <a:rPr lang="it-IT" i="1" dirty="0" err="1" smtClean="0"/>
              <a:t>Causation</a:t>
            </a:r>
            <a:r>
              <a:rPr lang="it-IT" dirty="0" smtClean="0"/>
              <a:t>. </a:t>
            </a:r>
          </a:p>
          <a:p>
            <a:r>
              <a:rPr lang="it-IT" dirty="0" err="1" smtClean="0"/>
              <a:t>Lez</a:t>
            </a:r>
            <a:r>
              <a:rPr lang="it-IT" dirty="0" smtClean="0"/>
              <a:t>. 27, 6 Dic.: Paolini su </a:t>
            </a:r>
            <a:r>
              <a:rPr lang="it-IT" dirty="0" err="1" smtClean="0"/>
              <a:t>agent</a:t>
            </a:r>
            <a:r>
              <a:rPr lang="it-IT" dirty="0" smtClean="0"/>
              <a:t> </a:t>
            </a:r>
            <a:r>
              <a:rPr lang="it-IT" dirty="0" err="1" smtClean="0"/>
              <a:t>causation</a:t>
            </a:r>
            <a:r>
              <a:rPr lang="it-IT" dirty="0" smtClean="0"/>
              <a:t>  </a:t>
            </a:r>
          </a:p>
          <a:p>
            <a:r>
              <a:rPr lang="it-IT" dirty="0" err="1" smtClean="0"/>
              <a:t>Lez</a:t>
            </a:r>
            <a:r>
              <a:rPr lang="it-IT" dirty="0" smtClean="0"/>
              <a:t>. 28, 9 Dic.: Orilia sulla </a:t>
            </a:r>
            <a:r>
              <a:rPr lang="it-IT" dirty="0" err="1" smtClean="0"/>
              <a:t>causazione</a:t>
            </a:r>
            <a:r>
              <a:rPr lang="it-IT" dirty="0" smtClean="0"/>
              <a:t> mentale </a:t>
            </a:r>
          </a:p>
          <a:p>
            <a:r>
              <a:rPr lang="en-US" dirty="0" err="1" smtClean="0"/>
              <a:t>Lez</a:t>
            </a:r>
            <a:r>
              <a:rPr lang="en-US" dirty="0" smtClean="0"/>
              <a:t>. 29, 11 </a:t>
            </a:r>
            <a:r>
              <a:rPr lang="en-US" dirty="0" err="1" smtClean="0"/>
              <a:t>Dic</a:t>
            </a:r>
            <a:r>
              <a:rPr lang="en-US" dirty="0" smtClean="0"/>
              <a:t>.: Orilia: </a:t>
            </a:r>
            <a:r>
              <a:rPr lang="en-US" dirty="0" err="1" smtClean="0"/>
              <a:t>Ehring</a:t>
            </a:r>
            <a:r>
              <a:rPr lang="en-US" dirty="0" smtClean="0"/>
              <a:t> </a:t>
            </a:r>
            <a:r>
              <a:rPr lang="en-US" dirty="0" err="1" smtClean="0"/>
              <a:t>su</a:t>
            </a:r>
            <a:r>
              <a:rPr lang="en-US" dirty="0" smtClean="0"/>
              <a:t> causation and persistence </a:t>
            </a:r>
            <a:endParaRPr lang="it-IT" dirty="0" smtClean="0"/>
          </a:p>
          <a:p>
            <a:r>
              <a:rPr lang="it-IT" dirty="0" err="1" smtClean="0"/>
              <a:t>Lez</a:t>
            </a:r>
            <a:r>
              <a:rPr lang="it-IT" dirty="0" smtClean="0"/>
              <a:t>. 30, 13 Dicembre: Orilia: conclusioni</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4</a:t>
            </a:fld>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Lo </a:t>
            </a:r>
            <a:r>
              <a:rPr lang="it-IT" dirty="0" err="1" smtClean="0"/>
              <a:t>slingshot</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Questa argomentazione intende dimostrare che c'è un unico fatto corrispondente a tutte le proposizioni vere.</a:t>
            </a:r>
          </a:p>
          <a:p>
            <a:r>
              <a:rPr lang="it-IT" dirty="0" smtClean="0"/>
              <a:t>Si può far risalire a Frege, secondo il quale tutti gli enunciati veri denotano IL VERO e tutti gli enunciati falsi denotano IL FALSO</a:t>
            </a:r>
          </a:p>
          <a:p>
            <a:r>
              <a:rPr lang="it-IT" dirty="0" smtClean="0"/>
              <a:t>Una versione dell'argomentazione si ritrova in </a:t>
            </a:r>
            <a:r>
              <a:rPr lang="it-IT" dirty="0" err="1" smtClean="0"/>
              <a:t>Goedel</a:t>
            </a:r>
            <a:endParaRPr lang="it-IT" dirty="0" smtClean="0"/>
          </a:p>
          <a:p>
            <a:r>
              <a:rPr lang="it-IT" dirty="0" smtClean="0"/>
              <a:t>Una versione si ritrova in Quine, che la usa contro la logica modale</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5</a:t>
            </a:fld>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Davidson e lo </a:t>
            </a:r>
            <a:r>
              <a:rPr lang="it-IT" dirty="0" err="1" smtClean="0"/>
              <a:t>slingshot</a:t>
            </a:r>
            <a:endParaRPr lang="it-IT" dirty="0"/>
          </a:p>
        </p:txBody>
      </p:sp>
      <p:sp>
        <p:nvSpPr>
          <p:cNvPr id="3" name="Segnaposto contenuto 2"/>
          <p:cNvSpPr>
            <a:spLocks noGrp="1"/>
          </p:cNvSpPr>
          <p:nvPr>
            <p:ph idx="1"/>
          </p:nvPr>
        </p:nvSpPr>
        <p:spPr/>
        <p:txBody>
          <a:bodyPr>
            <a:normAutofit fontScale="92500"/>
          </a:bodyPr>
          <a:lstStyle/>
          <a:p>
            <a:r>
              <a:rPr lang="it-IT" dirty="0" smtClean="0"/>
              <a:t>Nell'articolo "</a:t>
            </a:r>
            <a:r>
              <a:rPr lang="it-IT" dirty="0" err="1" smtClean="0"/>
              <a:t>Causal</a:t>
            </a:r>
            <a:r>
              <a:rPr lang="it-IT" dirty="0" smtClean="0"/>
              <a:t> relations" (v. ant. di Varzi), l'argomento viene utilizzato per dimostrare che la "forma logica" degli enunciati causali non è </a:t>
            </a:r>
          </a:p>
          <a:p>
            <a:pPr lvl="1"/>
            <a:r>
              <a:rPr lang="it-IT" dirty="0" smtClean="0"/>
              <a:t>il fatto che P ha causato il fatto che Q</a:t>
            </a:r>
          </a:p>
          <a:p>
            <a:r>
              <a:rPr lang="it-IT" dirty="0" smtClean="0"/>
              <a:t>Traducendo dal piano linguistico a quello ontologico, D. di fatto vuole argomentare che i </a:t>
            </a:r>
            <a:r>
              <a:rPr lang="it-IT" dirty="0" err="1" smtClean="0"/>
              <a:t>relata</a:t>
            </a:r>
            <a:r>
              <a:rPr lang="it-IT" dirty="0" smtClean="0"/>
              <a:t> causali sono eventi intesi come PARTICOLARI piuttosto che fatti (intesi come ...?)</a:t>
            </a:r>
          </a:p>
          <a:p>
            <a:endParaRPr lang="it-IT" dirty="0" smtClean="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6</a:t>
            </a:fld>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slingshot</a:t>
            </a:r>
            <a:r>
              <a:rPr lang="it-IT" dirty="0" smtClean="0"/>
              <a:t> in "</a:t>
            </a:r>
            <a:r>
              <a:rPr lang="it-IT" dirty="0" err="1" smtClean="0"/>
              <a:t>causal</a:t>
            </a:r>
            <a:r>
              <a:rPr lang="it-IT" dirty="0" smtClean="0"/>
              <a:t> relations" (i)</a:t>
            </a:r>
            <a:endParaRPr lang="it-IT" dirty="0"/>
          </a:p>
        </p:txBody>
      </p:sp>
      <p:sp>
        <p:nvSpPr>
          <p:cNvPr id="3" name="Segnaposto contenuto 2"/>
          <p:cNvSpPr>
            <a:spLocks noGrp="1"/>
          </p:cNvSpPr>
          <p:nvPr>
            <p:ph idx="1"/>
          </p:nvPr>
        </p:nvSpPr>
        <p:spPr/>
        <p:txBody>
          <a:bodyPr>
            <a:normAutofit/>
          </a:bodyPr>
          <a:lstStyle/>
          <a:p>
            <a:r>
              <a:rPr lang="it-IT" dirty="0" smtClean="0"/>
              <a:t>Nell'articolo in questione l'argomentazione è presente in modo non del tutto esplicito a p. 429 ed è utilizzata in una maniera un po' contorta per mostrare che vedere il causare come relazione tra fratti ci porterebbe a dire che "causa" è vero-funzionale, mentre di fatto non lo è</a:t>
            </a:r>
          </a:p>
        </p:txBody>
      </p:sp>
      <p:sp>
        <p:nvSpPr>
          <p:cNvPr id="4" name="Segnaposto numero diapositiva 3"/>
          <p:cNvSpPr>
            <a:spLocks noGrp="1"/>
          </p:cNvSpPr>
          <p:nvPr>
            <p:ph type="sldNum" sz="quarter" idx="12"/>
          </p:nvPr>
        </p:nvSpPr>
        <p:spPr/>
        <p:txBody>
          <a:bodyPr/>
          <a:lstStyle/>
          <a:p>
            <a:fld id="{6F5E2D41-0BDB-4F4F-A72B-29FFBFEED90D}" type="slidenum">
              <a:rPr lang="it-IT" smtClean="0"/>
              <a:pPr/>
              <a:t>7</a:t>
            </a:fld>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intermezzo sulla vero-funzionalità</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Esempio: &amp; è vero-funzionale perché il valore di verità di </a:t>
            </a:r>
            <a:r>
              <a:rPr lang="it-IT" dirty="0" err="1" smtClean="0"/>
              <a:t>P&amp;Q</a:t>
            </a:r>
            <a:r>
              <a:rPr lang="it-IT" dirty="0" smtClean="0"/>
              <a:t>  dipende dai valori di P e Q. Quindi, se P ed R hanno lo stesso valore, </a:t>
            </a:r>
            <a:r>
              <a:rPr lang="it-IT" dirty="0" err="1" smtClean="0"/>
              <a:t>P&amp;Q</a:t>
            </a:r>
            <a:r>
              <a:rPr lang="it-IT" dirty="0" smtClean="0"/>
              <a:t> ed </a:t>
            </a:r>
            <a:r>
              <a:rPr lang="it-IT" dirty="0" err="1" smtClean="0"/>
              <a:t>R&amp;Q</a:t>
            </a:r>
            <a:r>
              <a:rPr lang="it-IT" dirty="0" smtClean="0"/>
              <a:t> hanno lo stesso valore.</a:t>
            </a:r>
          </a:p>
          <a:p>
            <a:r>
              <a:rPr lang="it-IT" dirty="0" smtClean="0"/>
              <a:t>NB: data la vero-funzionalità (</a:t>
            </a:r>
            <a:r>
              <a:rPr lang="it-IT" dirty="0" err="1" smtClean="0"/>
              <a:t>estensionalità</a:t>
            </a:r>
            <a:r>
              <a:rPr lang="it-IT" dirty="0" smtClean="0"/>
              <a:t>) di "&amp;", possiamo sostituire in "P" termini </a:t>
            </a:r>
            <a:r>
              <a:rPr lang="it-IT" dirty="0" err="1" smtClean="0"/>
              <a:t>co-referenziali</a:t>
            </a:r>
            <a:r>
              <a:rPr lang="it-IT" dirty="0" smtClean="0"/>
              <a:t> oppure parti logicamente equivalenti. Esempi:</a:t>
            </a:r>
          </a:p>
          <a:p>
            <a:r>
              <a:rPr lang="it-IT" dirty="0" smtClean="0"/>
              <a:t>V(la stella della sera è un pianeta &amp; Q) = V(la stella del mattino è un pianeta &amp; Q)</a:t>
            </a:r>
          </a:p>
          <a:p>
            <a:r>
              <a:rPr lang="it-IT" dirty="0" smtClean="0"/>
              <a:t>V(</a:t>
            </a:r>
            <a:r>
              <a:rPr lang="it-IT" dirty="0" smtClean="0">
                <a:sym typeface="Symbol"/>
              </a:rPr>
              <a:t></a:t>
            </a:r>
            <a:r>
              <a:rPr lang="it-IT" dirty="0" smtClean="0"/>
              <a:t>S &amp; Q) = V(S </a:t>
            </a:r>
            <a:r>
              <a:rPr lang="it-IT" dirty="0" err="1" smtClean="0"/>
              <a:t>&amp;Q</a:t>
            </a:r>
            <a:r>
              <a:rPr lang="it-IT" dirty="0" smtClean="0"/>
              <a:t>)</a:t>
            </a:r>
          </a:p>
          <a:p>
            <a:endParaRPr lang="it-IT" dirty="0" smtClean="0"/>
          </a:p>
          <a:p>
            <a:endParaRPr lang="it-IT" dirty="0" smtClean="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8</a:t>
            </a:fld>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Non vero-funzionalità di "causa"</a:t>
            </a:r>
            <a:endParaRPr lang="it-IT" dirty="0"/>
          </a:p>
        </p:txBody>
      </p:sp>
      <p:sp>
        <p:nvSpPr>
          <p:cNvPr id="3" name="Segnaposto contenuto 2"/>
          <p:cNvSpPr>
            <a:spLocks noGrp="1"/>
          </p:cNvSpPr>
          <p:nvPr>
            <p:ph idx="1"/>
          </p:nvPr>
        </p:nvSpPr>
        <p:spPr/>
        <p:txBody>
          <a:bodyPr>
            <a:normAutofit lnSpcReduction="10000"/>
          </a:bodyPr>
          <a:lstStyle/>
          <a:p>
            <a:r>
              <a:rPr lang="it-IT" dirty="0" smtClean="0"/>
              <a:t>Invece "causa" non è vero-funzionale. Se</a:t>
            </a:r>
          </a:p>
          <a:p>
            <a:pPr>
              <a:buNone/>
            </a:pPr>
            <a:r>
              <a:rPr lang="it-IT" dirty="0" smtClean="0"/>
              <a:t>     (1)   "P causa Q" è vero,</a:t>
            </a:r>
          </a:p>
          <a:p>
            <a:pPr>
              <a:buNone/>
            </a:pPr>
            <a:r>
              <a:rPr lang="it-IT" dirty="0" smtClean="0"/>
              <a:t>     sia P che Q sono veri. Se "causa"  fosse vero-funzionale, potremmo allora sostituire P a Q e Q a P ottenendo un enunciato vero:</a:t>
            </a:r>
          </a:p>
          <a:p>
            <a:pPr>
              <a:buNone/>
            </a:pPr>
            <a:r>
              <a:rPr lang="it-IT" dirty="0" smtClean="0"/>
              <a:t>     (2)  Q causa P</a:t>
            </a:r>
          </a:p>
          <a:p>
            <a:r>
              <a:rPr lang="it-IT" dirty="0" smtClean="0"/>
              <a:t>Ma ovviamente, dato (1), (2) non è (in generale) vero. Quindi "causa" non è vero-funzionale (Davidson, p.  428)</a:t>
            </a:r>
          </a:p>
          <a:p>
            <a:endParaRPr lang="it-IT" dirty="0" smtClean="0"/>
          </a:p>
          <a:p>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9</a:t>
            </a:fld>
            <a:endParaRPr lang="it-I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slingshot</a:t>
            </a:r>
            <a:r>
              <a:rPr lang="it-IT" dirty="0" smtClean="0"/>
              <a:t> in "</a:t>
            </a:r>
            <a:r>
              <a:rPr lang="it-IT" dirty="0" err="1" smtClean="0"/>
              <a:t>causal</a:t>
            </a:r>
            <a:r>
              <a:rPr lang="it-IT" dirty="0" smtClean="0"/>
              <a:t> relations" (</a:t>
            </a:r>
            <a:r>
              <a:rPr lang="it-IT" dirty="0" err="1" smtClean="0"/>
              <a:t>ii</a:t>
            </a:r>
            <a:r>
              <a:rPr lang="it-IT" dirty="0" smtClean="0"/>
              <a:t>)</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(1) il fatto che P causa il fatto che Q</a:t>
            </a:r>
          </a:p>
          <a:p>
            <a:r>
              <a:rPr lang="it-IT" dirty="0" smtClean="0"/>
              <a:t>A p. 429 Davidson argomenta che nell'enunciato (1) noi possiamo sostituire in "P" termini </a:t>
            </a:r>
            <a:r>
              <a:rPr lang="it-IT" dirty="0" err="1" smtClean="0"/>
              <a:t>co-referenziali</a:t>
            </a:r>
            <a:r>
              <a:rPr lang="it-IT" dirty="0" smtClean="0"/>
              <a:t> o parti logicamente equivalenti e quindi finiamo per trattare "causa" come non vero-funzionale, contrariamente a quanto abbiamo appena visto.</a:t>
            </a:r>
          </a:p>
          <a:p>
            <a:r>
              <a:rPr lang="it-IT" dirty="0" smtClean="0"/>
              <a:t>l'argomentazione di fatto mostra (con certe assunzioni) che, dati due qualsiasi enunciati veri P e Q, il fatto che P = il fatto che Q (</a:t>
            </a:r>
            <a:r>
              <a:rPr lang="it-IT" dirty="0" err="1" smtClean="0"/>
              <a:t>slingshot</a:t>
            </a:r>
            <a:r>
              <a:rPr lang="it-IT" dirty="0" smtClean="0"/>
              <a:t>)</a:t>
            </a:r>
          </a:p>
          <a:p>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10</a:t>
            </a:fld>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indipendenza dello </a:t>
            </a:r>
            <a:r>
              <a:rPr lang="it-IT" dirty="0" err="1" smtClean="0"/>
              <a:t>slingshot</a:t>
            </a:r>
            <a:r>
              <a:rPr lang="it-IT" dirty="0" smtClean="0"/>
              <a:t> dalla relazione causale</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Lo </a:t>
            </a:r>
            <a:r>
              <a:rPr lang="it-IT" dirty="0" err="1" smtClean="0"/>
              <a:t>slingshot</a:t>
            </a:r>
            <a:r>
              <a:rPr lang="it-IT" dirty="0" smtClean="0"/>
              <a:t> può essere presentato indipendentemente da considerazioni che riguardano la causalità</a:t>
            </a:r>
          </a:p>
          <a:p>
            <a:r>
              <a:rPr lang="it-IT" dirty="0" smtClean="0"/>
              <a:t>Come del resto fa Davidson in "</a:t>
            </a:r>
            <a:r>
              <a:rPr lang="it-IT" dirty="0" err="1" smtClean="0"/>
              <a:t>Truth</a:t>
            </a:r>
            <a:r>
              <a:rPr lang="it-IT" dirty="0" smtClean="0"/>
              <a:t> and </a:t>
            </a:r>
            <a:r>
              <a:rPr lang="it-IT" dirty="0" err="1" smtClean="0"/>
              <a:t>Meaning</a:t>
            </a:r>
            <a:r>
              <a:rPr lang="it-IT" dirty="0" smtClean="0"/>
              <a:t>" (1967); tra poco discuteremo questa versione generale che non tocca di per sé la causalità</a:t>
            </a:r>
          </a:p>
          <a:p>
            <a:r>
              <a:rPr lang="it-IT" dirty="0" smtClean="0"/>
              <a:t>Ovviamente, c'è un'immediata ripercussione sul problema dei </a:t>
            </a:r>
            <a:r>
              <a:rPr lang="it-IT" dirty="0" err="1" smtClean="0"/>
              <a:t>relata</a:t>
            </a:r>
            <a:r>
              <a:rPr lang="it-IT" dirty="0" smtClean="0"/>
              <a:t> causali. Non possiamo sostenere, per es., che questi due enunciati sono altrettanto veri:</a:t>
            </a:r>
          </a:p>
          <a:p>
            <a:r>
              <a:rPr lang="it-IT" dirty="0" smtClean="0"/>
              <a:t>il fatto che Mario ha tirato il sasso ha causato il fatto che il vetro si è rotto</a:t>
            </a:r>
          </a:p>
          <a:p>
            <a:r>
              <a:rPr lang="it-IT" dirty="0" smtClean="0"/>
              <a:t>il fatto che la neve è bianca ha causato il fatto che il vetro si è rotto</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11</a:t>
            </a:fld>
            <a:endParaRPr lang="it-I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Preliminari su operatore di astrazione</a:t>
            </a:r>
            <a:endParaRPr lang="it-IT" dirty="0"/>
          </a:p>
        </p:txBody>
      </p:sp>
      <p:sp>
        <p:nvSpPr>
          <p:cNvPr id="3" name="Segnaposto contenuto 2"/>
          <p:cNvSpPr>
            <a:spLocks noGrp="1"/>
          </p:cNvSpPr>
          <p:nvPr>
            <p:ph idx="1"/>
          </p:nvPr>
        </p:nvSpPr>
        <p:spPr/>
        <p:txBody>
          <a:bodyPr>
            <a:normAutofit fontScale="85000" lnSpcReduction="20000"/>
          </a:bodyPr>
          <a:lstStyle/>
          <a:p>
            <a:r>
              <a:rPr lang="en-US" dirty="0" smtClean="0"/>
              <a:t>{</a:t>
            </a:r>
            <a:r>
              <a:rPr lang="en-US" i="1" dirty="0" smtClean="0"/>
              <a:t>x</a:t>
            </a:r>
            <a:r>
              <a:rPr lang="en-US" dirty="0" smtClean="0"/>
              <a:t>: x è un </a:t>
            </a:r>
            <a:r>
              <a:rPr lang="en-US" dirty="0" err="1" smtClean="0"/>
              <a:t>cavallo</a:t>
            </a:r>
            <a:r>
              <a:rPr lang="en-US" dirty="0" smtClean="0"/>
              <a:t>} = </a:t>
            </a:r>
            <a:r>
              <a:rPr lang="en-US" dirty="0" err="1" smtClean="0"/>
              <a:t>l'insieme</a:t>
            </a:r>
            <a:r>
              <a:rPr lang="en-US" dirty="0" smtClean="0"/>
              <a:t> </a:t>
            </a:r>
            <a:r>
              <a:rPr lang="en-US" dirty="0" err="1" smtClean="0"/>
              <a:t>dei</a:t>
            </a:r>
            <a:r>
              <a:rPr lang="en-US" dirty="0" smtClean="0"/>
              <a:t> </a:t>
            </a:r>
            <a:r>
              <a:rPr lang="en-US" dirty="0" err="1" smtClean="0"/>
              <a:t>cavalli</a:t>
            </a:r>
            <a:endParaRPr lang="en-US" dirty="0" smtClean="0"/>
          </a:p>
          <a:p>
            <a:r>
              <a:rPr lang="en-US" dirty="0" err="1" smtClean="0"/>
              <a:t>Notazione</a:t>
            </a:r>
            <a:r>
              <a:rPr lang="en-US" dirty="0" smtClean="0"/>
              <a:t>: </a:t>
            </a:r>
            <a:r>
              <a:rPr lang="en-US" dirty="0" err="1" smtClean="0"/>
              <a:t>si</a:t>
            </a:r>
            <a:r>
              <a:rPr lang="en-US" dirty="0" smtClean="0"/>
              <a:t> </a:t>
            </a:r>
            <a:r>
              <a:rPr lang="en-US" dirty="0" err="1" smtClean="0"/>
              <a:t>usa</a:t>
            </a:r>
            <a:r>
              <a:rPr lang="en-US" dirty="0" smtClean="0"/>
              <a:t> </a:t>
            </a:r>
            <a:r>
              <a:rPr lang="en-US" dirty="0" err="1" smtClean="0"/>
              <a:t>anche</a:t>
            </a:r>
            <a:r>
              <a:rPr lang="en-US" dirty="0" smtClean="0"/>
              <a:t> {</a:t>
            </a:r>
            <a:r>
              <a:rPr lang="cy-GB" i="1" dirty="0" smtClean="0"/>
              <a:t>ŷ</a:t>
            </a:r>
            <a:r>
              <a:rPr lang="en-US" dirty="0" smtClean="0"/>
              <a:t>: y è un </a:t>
            </a:r>
            <a:r>
              <a:rPr lang="en-US" dirty="0" err="1" smtClean="0"/>
              <a:t>cavallo</a:t>
            </a:r>
            <a:r>
              <a:rPr lang="en-US" dirty="0" smtClean="0"/>
              <a:t>} </a:t>
            </a:r>
          </a:p>
          <a:p>
            <a:r>
              <a:rPr lang="en-US" dirty="0" smtClean="0"/>
              <a:t>{</a:t>
            </a:r>
            <a:r>
              <a:rPr lang="en-US" i="1" dirty="0" smtClean="0"/>
              <a:t>x</a:t>
            </a:r>
            <a:r>
              <a:rPr lang="en-US" dirty="0" smtClean="0"/>
              <a:t>: </a:t>
            </a:r>
            <a:r>
              <a:rPr lang="en-US" i="1" dirty="0" smtClean="0"/>
              <a:t>x</a:t>
            </a:r>
            <a:r>
              <a:rPr lang="en-US" dirty="0" smtClean="0"/>
              <a:t>=</a:t>
            </a:r>
            <a:r>
              <a:rPr lang="en-US" i="1" dirty="0" smtClean="0"/>
              <a:t>x</a:t>
            </a:r>
            <a:r>
              <a:rPr lang="en-US" dirty="0" smtClean="0"/>
              <a:t>} = </a:t>
            </a:r>
            <a:r>
              <a:rPr lang="en-US" dirty="0" err="1" smtClean="0"/>
              <a:t>l'insieme</a:t>
            </a:r>
            <a:r>
              <a:rPr lang="en-US" dirty="0" smtClean="0"/>
              <a:t> </a:t>
            </a:r>
            <a:r>
              <a:rPr lang="en-US" dirty="0" err="1" smtClean="0"/>
              <a:t>degli</a:t>
            </a:r>
            <a:r>
              <a:rPr lang="en-US" dirty="0" smtClean="0"/>
              <a:t> </a:t>
            </a:r>
            <a:r>
              <a:rPr lang="en-US" dirty="0" err="1" smtClean="0"/>
              <a:t>oggetti</a:t>
            </a:r>
            <a:r>
              <a:rPr lang="en-US" dirty="0" smtClean="0"/>
              <a:t> </a:t>
            </a:r>
            <a:r>
              <a:rPr lang="en-US" dirty="0" err="1" smtClean="0"/>
              <a:t>autoidentici</a:t>
            </a:r>
            <a:r>
              <a:rPr lang="en-US" dirty="0" smtClean="0"/>
              <a:t>, in </a:t>
            </a:r>
            <a:r>
              <a:rPr lang="en-US" dirty="0" err="1" smtClean="0"/>
              <a:t>pratica</a:t>
            </a:r>
            <a:r>
              <a:rPr lang="en-US" dirty="0" smtClean="0"/>
              <a:t> </a:t>
            </a:r>
            <a:r>
              <a:rPr lang="en-US" dirty="0" err="1" smtClean="0"/>
              <a:t>l'insieme</a:t>
            </a:r>
            <a:r>
              <a:rPr lang="en-US" dirty="0" smtClean="0"/>
              <a:t> di </a:t>
            </a:r>
            <a:r>
              <a:rPr lang="en-US" dirty="0" err="1" smtClean="0"/>
              <a:t>tutte</a:t>
            </a:r>
            <a:r>
              <a:rPr lang="en-US" dirty="0" smtClean="0"/>
              <a:t> le </a:t>
            </a:r>
            <a:r>
              <a:rPr lang="en-US" dirty="0" err="1" smtClean="0"/>
              <a:t>cose</a:t>
            </a:r>
            <a:endParaRPr lang="en-US" dirty="0" smtClean="0"/>
          </a:p>
          <a:p>
            <a:r>
              <a:rPr lang="en-US" dirty="0" err="1" smtClean="0"/>
              <a:t>Consideriamo</a:t>
            </a:r>
            <a:r>
              <a:rPr lang="en-US" dirty="0" smtClean="0"/>
              <a:t> </a:t>
            </a:r>
            <a:r>
              <a:rPr lang="en-US" dirty="0" err="1" smtClean="0"/>
              <a:t>una</a:t>
            </a:r>
            <a:r>
              <a:rPr lang="en-US" dirty="0" smtClean="0"/>
              <a:t> </a:t>
            </a:r>
            <a:r>
              <a:rPr lang="en-US" dirty="0" err="1" smtClean="0"/>
              <a:t>qualsiasi</a:t>
            </a:r>
            <a:r>
              <a:rPr lang="en-US" dirty="0" smtClean="0"/>
              <a:t> </a:t>
            </a:r>
            <a:r>
              <a:rPr lang="en-US" dirty="0" err="1" smtClean="0"/>
              <a:t>proposizione</a:t>
            </a:r>
            <a:r>
              <a:rPr lang="en-US" dirty="0" smtClean="0"/>
              <a:t> </a:t>
            </a:r>
            <a:r>
              <a:rPr lang="en-US" dirty="0" err="1" smtClean="0"/>
              <a:t>vera</a:t>
            </a:r>
            <a:r>
              <a:rPr lang="en-US" dirty="0" smtClean="0"/>
              <a:t> P (per </a:t>
            </a:r>
            <a:r>
              <a:rPr lang="en-US" dirty="0" err="1" smtClean="0"/>
              <a:t>es</a:t>
            </a:r>
            <a:r>
              <a:rPr lang="en-US" dirty="0" smtClean="0"/>
              <a:t>., </a:t>
            </a:r>
            <a:r>
              <a:rPr lang="en-US" dirty="0" err="1" smtClean="0"/>
              <a:t>che</a:t>
            </a:r>
            <a:r>
              <a:rPr lang="en-US" dirty="0" smtClean="0"/>
              <a:t> Roma è la </a:t>
            </a:r>
            <a:r>
              <a:rPr lang="en-US" dirty="0" err="1" smtClean="0"/>
              <a:t>capitale</a:t>
            </a:r>
            <a:r>
              <a:rPr lang="en-US" dirty="0" smtClean="0"/>
              <a:t> </a:t>
            </a:r>
            <a:r>
              <a:rPr lang="en-US" dirty="0" err="1" smtClean="0"/>
              <a:t>d'Italia</a:t>
            </a:r>
            <a:r>
              <a:rPr lang="en-US" dirty="0" smtClean="0"/>
              <a:t>). </a:t>
            </a:r>
            <a:r>
              <a:rPr lang="en-US" dirty="0" err="1" smtClean="0"/>
              <a:t>Chiaramente</a:t>
            </a:r>
            <a:endParaRPr lang="en-US" dirty="0" smtClean="0"/>
          </a:p>
          <a:p>
            <a:r>
              <a:rPr lang="en-US" dirty="0" smtClean="0"/>
              <a:t>{</a:t>
            </a:r>
            <a:r>
              <a:rPr lang="en-US" i="1" dirty="0" smtClean="0"/>
              <a:t>x</a:t>
            </a:r>
            <a:r>
              <a:rPr lang="en-US" dirty="0" smtClean="0"/>
              <a:t>: x è un </a:t>
            </a:r>
            <a:r>
              <a:rPr lang="en-US" dirty="0" err="1" smtClean="0"/>
              <a:t>cavallo</a:t>
            </a:r>
            <a:r>
              <a:rPr lang="en-US" dirty="0" smtClean="0"/>
              <a:t> &amp; P} = </a:t>
            </a:r>
            <a:r>
              <a:rPr lang="en-US" dirty="0" err="1" smtClean="0"/>
              <a:t>l'insieme</a:t>
            </a:r>
            <a:r>
              <a:rPr lang="en-US" dirty="0" smtClean="0"/>
              <a:t> </a:t>
            </a:r>
            <a:r>
              <a:rPr lang="en-US" dirty="0" err="1" smtClean="0"/>
              <a:t>dei</a:t>
            </a:r>
            <a:r>
              <a:rPr lang="en-US" dirty="0" smtClean="0"/>
              <a:t> </a:t>
            </a:r>
            <a:r>
              <a:rPr lang="en-US" dirty="0" err="1" smtClean="0"/>
              <a:t>cavalli</a:t>
            </a:r>
            <a:endParaRPr lang="en-US" dirty="0" smtClean="0"/>
          </a:p>
          <a:p>
            <a:r>
              <a:rPr lang="en-US" dirty="0" smtClean="0"/>
              <a:t>{</a:t>
            </a:r>
            <a:r>
              <a:rPr lang="en-US" i="1" dirty="0" smtClean="0"/>
              <a:t>x</a:t>
            </a:r>
            <a:r>
              <a:rPr lang="en-US" dirty="0" smtClean="0"/>
              <a:t>: </a:t>
            </a:r>
            <a:r>
              <a:rPr lang="en-US" i="1" dirty="0" smtClean="0"/>
              <a:t>x</a:t>
            </a:r>
            <a:r>
              <a:rPr lang="en-US" dirty="0" smtClean="0"/>
              <a:t>=</a:t>
            </a:r>
            <a:r>
              <a:rPr lang="en-US" i="1" dirty="0" smtClean="0"/>
              <a:t>x </a:t>
            </a:r>
            <a:r>
              <a:rPr lang="en-US" dirty="0" smtClean="0"/>
              <a:t>&amp; P} = </a:t>
            </a:r>
            <a:r>
              <a:rPr lang="en-US" dirty="0" err="1" smtClean="0"/>
              <a:t>l'insieme</a:t>
            </a:r>
            <a:r>
              <a:rPr lang="en-US" dirty="0" smtClean="0"/>
              <a:t> </a:t>
            </a:r>
            <a:r>
              <a:rPr lang="en-US" dirty="0" err="1" smtClean="0"/>
              <a:t>degli</a:t>
            </a:r>
            <a:r>
              <a:rPr lang="en-US" dirty="0" smtClean="0"/>
              <a:t> </a:t>
            </a:r>
            <a:r>
              <a:rPr lang="en-US" dirty="0" err="1" smtClean="0"/>
              <a:t>oggetti</a:t>
            </a:r>
            <a:r>
              <a:rPr lang="en-US" dirty="0" smtClean="0"/>
              <a:t> </a:t>
            </a:r>
            <a:r>
              <a:rPr lang="en-US" dirty="0" err="1" smtClean="0"/>
              <a:t>autoidentici</a:t>
            </a:r>
            <a:r>
              <a:rPr lang="en-US" dirty="0" smtClean="0"/>
              <a:t>.</a:t>
            </a:r>
          </a:p>
          <a:p>
            <a:r>
              <a:rPr lang="en-US" dirty="0" err="1" smtClean="0"/>
              <a:t>Quindi</a:t>
            </a:r>
            <a:r>
              <a:rPr lang="en-US" dirty="0" smtClean="0"/>
              <a:t>:</a:t>
            </a:r>
          </a:p>
          <a:p>
            <a:r>
              <a:rPr lang="en-US" dirty="0" smtClean="0"/>
              <a:t>{</a:t>
            </a:r>
            <a:r>
              <a:rPr lang="en-US" i="1" dirty="0" smtClean="0"/>
              <a:t>x</a:t>
            </a:r>
            <a:r>
              <a:rPr lang="en-US" dirty="0" smtClean="0"/>
              <a:t>: </a:t>
            </a:r>
            <a:r>
              <a:rPr lang="en-US" i="1" dirty="0" smtClean="0"/>
              <a:t>x</a:t>
            </a:r>
            <a:r>
              <a:rPr lang="en-US" dirty="0" smtClean="0"/>
              <a:t>=</a:t>
            </a:r>
            <a:r>
              <a:rPr lang="en-US" i="1" dirty="0" smtClean="0"/>
              <a:t>x</a:t>
            </a:r>
            <a:r>
              <a:rPr lang="en-US" dirty="0" smtClean="0"/>
              <a:t>} = {</a:t>
            </a:r>
            <a:r>
              <a:rPr lang="en-US" i="1" dirty="0" smtClean="0"/>
              <a:t>x</a:t>
            </a:r>
            <a:r>
              <a:rPr lang="en-US" dirty="0" smtClean="0"/>
              <a:t>: </a:t>
            </a:r>
            <a:r>
              <a:rPr lang="en-US" i="1" dirty="0" smtClean="0"/>
              <a:t> x</a:t>
            </a:r>
            <a:r>
              <a:rPr lang="en-US" dirty="0" smtClean="0"/>
              <a:t>=</a:t>
            </a:r>
            <a:r>
              <a:rPr lang="en-US" i="1" dirty="0" smtClean="0"/>
              <a:t>x</a:t>
            </a:r>
            <a:r>
              <a:rPr lang="en-US" dirty="0" smtClean="0"/>
              <a:t> &amp; P} </a:t>
            </a:r>
          </a:p>
          <a:p>
            <a:r>
              <a:rPr lang="en-US" dirty="0" smtClean="0"/>
              <a:t>P </a:t>
            </a:r>
            <a:r>
              <a:rPr lang="en-US" dirty="0" smtClean="0">
                <a:sym typeface="Symbol"/>
              </a:rPr>
              <a:t></a:t>
            </a:r>
            <a:r>
              <a:rPr lang="en-US" dirty="0" smtClean="0"/>
              <a:t> {</a:t>
            </a:r>
            <a:r>
              <a:rPr lang="en-US" i="1" dirty="0" smtClean="0"/>
              <a:t>x</a:t>
            </a:r>
            <a:r>
              <a:rPr lang="en-US" dirty="0" smtClean="0"/>
              <a:t>: </a:t>
            </a:r>
            <a:r>
              <a:rPr lang="en-US" i="1" dirty="0" smtClean="0"/>
              <a:t>x</a:t>
            </a:r>
            <a:r>
              <a:rPr lang="en-US" dirty="0" smtClean="0"/>
              <a:t>=</a:t>
            </a:r>
            <a:r>
              <a:rPr lang="en-US" i="1" dirty="0" smtClean="0"/>
              <a:t>x</a:t>
            </a:r>
            <a:r>
              <a:rPr lang="en-US" dirty="0" smtClean="0"/>
              <a:t>} = {</a:t>
            </a:r>
            <a:r>
              <a:rPr lang="en-US" i="1" dirty="0" smtClean="0"/>
              <a:t>x</a:t>
            </a:r>
            <a:r>
              <a:rPr lang="en-US" dirty="0" smtClean="0"/>
              <a:t>: </a:t>
            </a:r>
            <a:r>
              <a:rPr lang="en-US" i="1" dirty="0" smtClean="0"/>
              <a:t> x</a:t>
            </a:r>
            <a:r>
              <a:rPr lang="en-US" dirty="0" smtClean="0"/>
              <a:t>=</a:t>
            </a:r>
            <a:r>
              <a:rPr lang="en-US" i="1" dirty="0" smtClean="0"/>
              <a:t>x </a:t>
            </a:r>
            <a:r>
              <a:rPr lang="en-US" dirty="0" smtClean="0"/>
              <a:t>&amp; P} (</a:t>
            </a:r>
            <a:r>
              <a:rPr lang="en-US" dirty="0" err="1" smtClean="0"/>
              <a:t>Perchè</a:t>
            </a:r>
            <a:r>
              <a:rPr lang="en-US" dirty="0" smtClean="0"/>
              <a:t>? v. </a:t>
            </a:r>
            <a:r>
              <a:rPr lang="en-US" dirty="0" err="1" smtClean="0"/>
              <a:t>prossima</a:t>
            </a:r>
            <a:r>
              <a:rPr lang="en-US" dirty="0" smtClean="0"/>
              <a:t> </a:t>
            </a:r>
            <a:r>
              <a:rPr lang="en-US" dirty="0" err="1" smtClean="0"/>
              <a:t>diap</a:t>
            </a:r>
            <a:r>
              <a:rPr lang="en-US" dirty="0" smtClean="0"/>
              <a:t>.!)</a:t>
            </a:r>
          </a:p>
          <a:p>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12</a:t>
            </a:fld>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dirty="0" smtClean="0"/>
              <a:t>P </a:t>
            </a:r>
            <a:r>
              <a:rPr lang="en-US" dirty="0" smtClean="0">
                <a:sym typeface="Symbol"/>
              </a:rPr>
              <a:t></a:t>
            </a:r>
            <a:r>
              <a:rPr lang="en-US" dirty="0" smtClean="0"/>
              <a:t> {</a:t>
            </a:r>
            <a:r>
              <a:rPr lang="en-US" i="1" dirty="0" smtClean="0"/>
              <a:t>x</a:t>
            </a:r>
            <a:r>
              <a:rPr lang="en-US" dirty="0" smtClean="0"/>
              <a:t>: </a:t>
            </a:r>
            <a:r>
              <a:rPr lang="en-US" i="1" dirty="0" smtClean="0"/>
              <a:t>x</a:t>
            </a:r>
            <a:r>
              <a:rPr lang="en-US" dirty="0" smtClean="0"/>
              <a:t>=</a:t>
            </a:r>
            <a:r>
              <a:rPr lang="en-US" i="1" dirty="0" smtClean="0"/>
              <a:t>x</a:t>
            </a:r>
            <a:r>
              <a:rPr lang="en-US" dirty="0" smtClean="0"/>
              <a:t>} = {</a:t>
            </a:r>
            <a:r>
              <a:rPr lang="en-US" i="1" dirty="0" smtClean="0"/>
              <a:t>x</a:t>
            </a:r>
            <a:r>
              <a:rPr lang="en-US" dirty="0" smtClean="0"/>
              <a:t>: </a:t>
            </a:r>
            <a:r>
              <a:rPr lang="en-US" i="1" dirty="0" smtClean="0"/>
              <a:t> x</a:t>
            </a:r>
            <a:r>
              <a:rPr lang="en-US" dirty="0" smtClean="0"/>
              <a:t>=</a:t>
            </a:r>
            <a:r>
              <a:rPr lang="en-US" i="1" dirty="0" smtClean="0"/>
              <a:t>x </a:t>
            </a:r>
            <a:r>
              <a:rPr lang="en-US" dirty="0" smtClean="0"/>
              <a:t>&amp; P} </a:t>
            </a:r>
            <a:endParaRPr lang="it-IT" dirty="0" smtClean="0"/>
          </a:p>
        </p:txBody>
      </p:sp>
      <p:sp>
        <p:nvSpPr>
          <p:cNvPr id="3" name="Segnaposto contenuto 2"/>
          <p:cNvSpPr>
            <a:spLocks noGrp="1"/>
          </p:cNvSpPr>
          <p:nvPr>
            <p:ph idx="1"/>
          </p:nvPr>
        </p:nvSpPr>
        <p:spPr/>
        <p:txBody>
          <a:bodyPr>
            <a:normAutofit fontScale="92500" lnSpcReduction="20000"/>
          </a:bodyPr>
          <a:lstStyle/>
          <a:p>
            <a:r>
              <a:rPr lang="it-IT" dirty="0" smtClean="0"/>
              <a:t>Assumiamo P. Allora, per i motivi che abbiamo visto, identifico lo stesso insieme (l'insieme universale) sia con il predicato "x = </a:t>
            </a:r>
            <a:r>
              <a:rPr lang="it-IT" dirty="0" err="1" smtClean="0"/>
              <a:t>x</a:t>
            </a:r>
            <a:r>
              <a:rPr lang="it-IT" dirty="0" smtClean="0"/>
              <a:t>" che con "x </a:t>
            </a:r>
            <a:r>
              <a:rPr lang="it-IT" dirty="0" err="1" smtClean="0"/>
              <a:t>=x</a:t>
            </a:r>
            <a:r>
              <a:rPr lang="it-IT" dirty="0" smtClean="0"/>
              <a:t> &amp; P". Quindi </a:t>
            </a:r>
            <a:r>
              <a:rPr lang="en-US" dirty="0" smtClean="0"/>
              <a:t>{</a:t>
            </a:r>
            <a:r>
              <a:rPr lang="en-US" i="1" dirty="0" smtClean="0"/>
              <a:t>x</a:t>
            </a:r>
            <a:r>
              <a:rPr lang="en-US" dirty="0" smtClean="0"/>
              <a:t>: </a:t>
            </a:r>
            <a:r>
              <a:rPr lang="en-US" i="1" dirty="0" smtClean="0"/>
              <a:t>x</a:t>
            </a:r>
            <a:r>
              <a:rPr lang="en-US" dirty="0" smtClean="0"/>
              <a:t>=</a:t>
            </a:r>
            <a:r>
              <a:rPr lang="en-US" i="1" dirty="0" smtClean="0"/>
              <a:t>x</a:t>
            </a:r>
            <a:r>
              <a:rPr lang="en-US" dirty="0" smtClean="0"/>
              <a:t>} = {</a:t>
            </a:r>
            <a:r>
              <a:rPr lang="en-US" i="1" dirty="0" smtClean="0"/>
              <a:t>x</a:t>
            </a:r>
            <a:r>
              <a:rPr lang="en-US" dirty="0" smtClean="0"/>
              <a:t>: </a:t>
            </a:r>
            <a:r>
              <a:rPr lang="en-US" i="1" dirty="0" smtClean="0"/>
              <a:t> x</a:t>
            </a:r>
            <a:r>
              <a:rPr lang="en-US" dirty="0" smtClean="0"/>
              <a:t>=</a:t>
            </a:r>
            <a:r>
              <a:rPr lang="en-US" i="1" dirty="0" smtClean="0"/>
              <a:t>x </a:t>
            </a:r>
            <a:r>
              <a:rPr lang="en-US" dirty="0" smtClean="0"/>
              <a:t>&amp; P} </a:t>
            </a:r>
          </a:p>
          <a:p>
            <a:r>
              <a:rPr lang="en-US" dirty="0" err="1" smtClean="0"/>
              <a:t>Assumiamo</a:t>
            </a:r>
            <a:r>
              <a:rPr lang="en-US" dirty="0" smtClean="0"/>
              <a:t> {</a:t>
            </a:r>
            <a:r>
              <a:rPr lang="en-US" i="1" dirty="0" smtClean="0"/>
              <a:t>x</a:t>
            </a:r>
            <a:r>
              <a:rPr lang="en-US" dirty="0" smtClean="0"/>
              <a:t>: </a:t>
            </a:r>
            <a:r>
              <a:rPr lang="en-US" i="1" dirty="0" smtClean="0"/>
              <a:t>x</a:t>
            </a:r>
            <a:r>
              <a:rPr lang="en-US" dirty="0" smtClean="0"/>
              <a:t>=</a:t>
            </a:r>
            <a:r>
              <a:rPr lang="en-US" i="1" dirty="0" smtClean="0"/>
              <a:t>x</a:t>
            </a:r>
            <a:r>
              <a:rPr lang="en-US" dirty="0" smtClean="0"/>
              <a:t>} = {</a:t>
            </a:r>
            <a:r>
              <a:rPr lang="en-US" i="1" dirty="0" smtClean="0"/>
              <a:t>x</a:t>
            </a:r>
            <a:r>
              <a:rPr lang="en-US" dirty="0" smtClean="0"/>
              <a:t>: </a:t>
            </a:r>
            <a:r>
              <a:rPr lang="en-US" i="1" dirty="0" smtClean="0"/>
              <a:t> x</a:t>
            </a:r>
            <a:r>
              <a:rPr lang="en-US" dirty="0" smtClean="0"/>
              <a:t>=</a:t>
            </a:r>
            <a:r>
              <a:rPr lang="en-US" i="1" dirty="0" smtClean="0"/>
              <a:t>x </a:t>
            </a:r>
            <a:r>
              <a:rPr lang="en-US" dirty="0" smtClean="0"/>
              <a:t>&amp; P}. Questa </a:t>
            </a:r>
            <a:r>
              <a:rPr lang="en-US" dirty="0" err="1" smtClean="0"/>
              <a:t>identità</a:t>
            </a:r>
            <a:r>
              <a:rPr lang="en-US" dirty="0" smtClean="0"/>
              <a:t> </a:t>
            </a:r>
            <a:r>
              <a:rPr lang="en-US" dirty="0" err="1" smtClean="0"/>
              <a:t>può</a:t>
            </a:r>
            <a:r>
              <a:rPr lang="en-US" dirty="0" smtClean="0"/>
              <a:t> </a:t>
            </a:r>
            <a:r>
              <a:rPr lang="en-US" dirty="0" err="1" smtClean="0"/>
              <a:t>essere</a:t>
            </a:r>
            <a:r>
              <a:rPr lang="en-US" dirty="0" smtClean="0"/>
              <a:t> </a:t>
            </a:r>
            <a:r>
              <a:rPr lang="en-US" dirty="0" err="1" smtClean="0"/>
              <a:t>vera</a:t>
            </a:r>
            <a:r>
              <a:rPr lang="en-US" dirty="0" smtClean="0"/>
              <a:t> solo se P è </a:t>
            </a:r>
            <a:r>
              <a:rPr lang="en-US" dirty="0" err="1" smtClean="0"/>
              <a:t>vero</a:t>
            </a:r>
            <a:r>
              <a:rPr lang="en-US" dirty="0" smtClean="0"/>
              <a:t>. </a:t>
            </a:r>
            <a:r>
              <a:rPr lang="en-US" dirty="0" err="1" smtClean="0"/>
              <a:t>Infatti</a:t>
            </a:r>
            <a:r>
              <a:rPr lang="en-US" dirty="0" smtClean="0"/>
              <a:t>, se P fosse </a:t>
            </a:r>
            <a:r>
              <a:rPr lang="en-US" dirty="0" err="1" smtClean="0"/>
              <a:t>falso</a:t>
            </a:r>
            <a:r>
              <a:rPr lang="en-US" dirty="0" smtClean="0"/>
              <a:t>, </a:t>
            </a:r>
            <a:r>
              <a:rPr lang="en-US" dirty="0" err="1" smtClean="0"/>
              <a:t>il</a:t>
            </a:r>
            <a:r>
              <a:rPr lang="en-US" dirty="0" smtClean="0"/>
              <a:t> </a:t>
            </a:r>
            <a:r>
              <a:rPr lang="en-US" dirty="0" err="1" smtClean="0"/>
              <a:t>predicato</a:t>
            </a:r>
            <a:r>
              <a:rPr lang="en-US" dirty="0" smtClean="0"/>
              <a:t> "x = x &amp; P" </a:t>
            </a:r>
            <a:r>
              <a:rPr lang="en-US" dirty="0" err="1" smtClean="0"/>
              <a:t>sarebbe</a:t>
            </a:r>
            <a:r>
              <a:rPr lang="en-US" dirty="0" smtClean="0"/>
              <a:t> </a:t>
            </a:r>
            <a:r>
              <a:rPr lang="en-US" dirty="0" err="1" smtClean="0"/>
              <a:t>vero</a:t>
            </a:r>
            <a:r>
              <a:rPr lang="en-US" dirty="0" smtClean="0"/>
              <a:t> di </a:t>
            </a:r>
            <a:r>
              <a:rPr lang="en-US" dirty="0" err="1" smtClean="0"/>
              <a:t>nessun</a:t>
            </a:r>
            <a:r>
              <a:rPr lang="en-US" dirty="0" smtClean="0"/>
              <a:t> </a:t>
            </a:r>
            <a:r>
              <a:rPr lang="en-US" dirty="0" err="1" smtClean="0"/>
              <a:t>oggetto</a:t>
            </a:r>
            <a:r>
              <a:rPr lang="en-US" dirty="0" smtClean="0"/>
              <a:t> (per </a:t>
            </a:r>
            <a:r>
              <a:rPr lang="en-US" dirty="0" err="1" smtClean="0"/>
              <a:t>es</a:t>
            </a:r>
            <a:r>
              <a:rPr lang="en-US" dirty="0" smtClean="0"/>
              <a:t>., non </a:t>
            </a:r>
            <a:r>
              <a:rPr lang="en-US" dirty="0" err="1" smtClean="0"/>
              <a:t>c'è</a:t>
            </a:r>
            <a:r>
              <a:rPr lang="en-US" dirty="0" smtClean="0"/>
              <a:t> un </a:t>
            </a:r>
            <a:r>
              <a:rPr lang="en-US" dirty="0" err="1" smtClean="0"/>
              <a:t>oggetto</a:t>
            </a:r>
            <a:r>
              <a:rPr lang="en-US" dirty="0" smtClean="0"/>
              <a:t> x </a:t>
            </a:r>
            <a:r>
              <a:rPr lang="en-US" dirty="0" err="1" smtClean="0"/>
              <a:t>che</a:t>
            </a:r>
            <a:r>
              <a:rPr lang="en-US" dirty="0" smtClean="0"/>
              <a:t> è </a:t>
            </a:r>
            <a:r>
              <a:rPr lang="en-US" dirty="0" err="1" smtClean="0"/>
              <a:t>autoidentico</a:t>
            </a:r>
            <a:r>
              <a:rPr lang="en-US" dirty="0" smtClean="0"/>
              <a:t> </a:t>
            </a:r>
            <a:r>
              <a:rPr lang="en-US" dirty="0" err="1" smtClean="0"/>
              <a:t>ed</a:t>
            </a:r>
            <a:r>
              <a:rPr lang="en-US" dirty="0" smtClean="0"/>
              <a:t> è tale </a:t>
            </a:r>
            <a:r>
              <a:rPr lang="en-US" dirty="0" err="1" smtClean="0"/>
              <a:t>che</a:t>
            </a:r>
            <a:r>
              <a:rPr lang="en-US" dirty="0" smtClean="0"/>
              <a:t> la </a:t>
            </a:r>
            <a:r>
              <a:rPr lang="en-US" dirty="0" err="1" smtClean="0"/>
              <a:t>neve</a:t>
            </a:r>
            <a:r>
              <a:rPr lang="en-US" dirty="0" smtClean="0"/>
              <a:t> è </a:t>
            </a:r>
            <a:r>
              <a:rPr lang="en-US" dirty="0" err="1" smtClean="0"/>
              <a:t>nera</a:t>
            </a:r>
            <a:r>
              <a:rPr lang="en-US" dirty="0" smtClean="0"/>
              <a:t>). </a:t>
            </a:r>
            <a:r>
              <a:rPr lang="en-US" dirty="0" err="1" smtClean="0"/>
              <a:t>Ossia</a:t>
            </a:r>
            <a:r>
              <a:rPr lang="en-US" dirty="0" smtClean="0"/>
              <a:t> "{</a:t>
            </a:r>
            <a:r>
              <a:rPr lang="en-US" i="1" dirty="0" smtClean="0"/>
              <a:t>x</a:t>
            </a:r>
            <a:r>
              <a:rPr lang="en-US" dirty="0" smtClean="0"/>
              <a:t>: </a:t>
            </a:r>
            <a:r>
              <a:rPr lang="en-US" i="1" dirty="0" smtClean="0"/>
              <a:t> x</a:t>
            </a:r>
            <a:r>
              <a:rPr lang="en-US" dirty="0" smtClean="0"/>
              <a:t>=</a:t>
            </a:r>
            <a:r>
              <a:rPr lang="en-US" i="1" dirty="0" smtClean="0"/>
              <a:t>x </a:t>
            </a:r>
            <a:r>
              <a:rPr lang="en-US" dirty="0" smtClean="0"/>
              <a:t>&amp; P}" </a:t>
            </a:r>
            <a:r>
              <a:rPr lang="en-US" dirty="0" err="1" smtClean="0"/>
              <a:t>denoterebbe</a:t>
            </a:r>
            <a:r>
              <a:rPr lang="en-US" dirty="0" smtClean="0"/>
              <a:t> </a:t>
            </a:r>
            <a:r>
              <a:rPr lang="en-US" dirty="0" err="1" smtClean="0"/>
              <a:t>l'insieme</a:t>
            </a:r>
            <a:r>
              <a:rPr lang="en-US" dirty="0" smtClean="0"/>
              <a:t> </a:t>
            </a:r>
            <a:r>
              <a:rPr lang="en-US" dirty="0" err="1" smtClean="0"/>
              <a:t>vuoto</a:t>
            </a:r>
            <a:r>
              <a:rPr lang="en-US" dirty="0" smtClean="0"/>
              <a:t>. </a:t>
            </a:r>
            <a:r>
              <a:rPr lang="en-US" dirty="0" err="1" smtClean="0"/>
              <a:t>Quindi</a:t>
            </a:r>
            <a:r>
              <a:rPr lang="en-US" dirty="0" smtClean="0"/>
              <a:t>, P </a:t>
            </a:r>
            <a:r>
              <a:rPr lang="en-US" dirty="0" err="1" smtClean="0"/>
              <a:t>deve</a:t>
            </a:r>
            <a:r>
              <a:rPr lang="en-US" dirty="0" smtClean="0"/>
              <a:t> </a:t>
            </a:r>
            <a:r>
              <a:rPr lang="en-US" dirty="0" err="1" smtClean="0"/>
              <a:t>essere</a:t>
            </a:r>
            <a:r>
              <a:rPr lang="en-US" dirty="0" smtClean="0"/>
              <a:t> </a:t>
            </a:r>
            <a:r>
              <a:rPr lang="en-US" dirty="0" err="1" smtClean="0"/>
              <a:t>vero</a:t>
            </a:r>
            <a:endParaRPr lang="en-US" dirty="0" smtClean="0"/>
          </a:p>
          <a:p>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13</a:t>
            </a:fld>
            <a:endParaRPr lang="it-I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Assunzioni dello </a:t>
            </a:r>
            <a:r>
              <a:rPr lang="it-IT" dirty="0" err="1" smtClean="0"/>
              <a:t>slingshot</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a:t>
            </a:r>
            <a:r>
              <a:rPr lang="it-IT" dirty="0" err="1" smtClean="0"/>
              <a:t>Co-ref</a:t>
            </a:r>
            <a:r>
              <a:rPr lang="it-IT" dirty="0" smtClean="0"/>
              <a:t>) dentro il contesto "il fatto che ..." posso sostituire un termine singolare "a" con un termine </a:t>
            </a:r>
            <a:r>
              <a:rPr lang="it-IT" dirty="0" err="1" smtClean="0"/>
              <a:t>co-referenziale</a:t>
            </a:r>
            <a:r>
              <a:rPr lang="it-IT" dirty="0" smtClean="0"/>
              <a:t> "b", senza che cambi il </a:t>
            </a:r>
            <a:r>
              <a:rPr lang="it-IT" dirty="0" err="1" smtClean="0"/>
              <a:t>denotatum</a:t>
            </a:r>
            <a:r>
              <a:rPr lang="it-IT" dirty="0" smtClean="0"/>
              <a:t>.</a:t>
            </a:r>
          </a:p>
          <a:p>
            <a:r>
              <a:rPr lang="it-IT" dirty="0" smtClean="0"/>
              <a:t>(</a:t>
            </a:r>
            <a:r>
              <a:rPr lang="it-IT" dirty="0" err="1" smtClean="0"/>
              <a:t>Log-eq</a:t>
            </a:r>
            <a:r>
              <a:rPr lang="it-IT" dirty="0" smtClean="0"/>
              <a:t>) dentro il contesto "il fatto che ..." posso sostituire un enunciato "A" con un enunciato logicamente equivalente "B" senza che cambi il </a:t>
            </a:r>
            <a:r>
              <a:rPr lang="it-IT" dirty="0" err="1" smtClean="0"/>
              <a:t>denotatum</a:t>
            </a:r>
            <a:r>
              <a:rPr lang="it-IT" dirty="0" smtClean="0"/>
              <a:t>.</a:t>
            </a:r>
          </a:p>
          <a:p>
            <a:r>
              <a:rPr lang="it-IT" dirty="0" smtClean="0"/>
              <a:t>In altri termini, "il fatto che ..." è estensionale come "non è vero che ..." oppure "P &amp; ..."</a:t>
            </a:r>
          </a:p>
          <a:p>
            <a:r>
              <a:rPr lang="it-IT" dirty="0" smtClean="0"/>
              <a:t>E quindi non è intensionale, al contrario di "Giovanni crede che ..."</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14</a:t>
            </a:fld>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Lo </a:t>
            </a:r>
            <a:r>
              <a:rPr lang="it-IT" dirty="0" err="1" smtClean="0"/>
              <a:t>slingshot</a:t>
            </a:r>
            <a:endParaRPr lang="it-IT" dirty="0"/>
          </a:p>
        </p:txBody>
      </p:sp>
      <p:sp>
        <p:nvSpPr>
          <p:cNvPr id="3" name="Segnaposto contenuto 2"/>
          <p:cNvSpPr>
            <a:spLocks noGrp="1"/>
          </p:cNvSpPr>
          <p:nvPr>
            <p:ph idx="1"/>
          </p:nvPr>
        </p:nvSpPr>
        <p:spPr>
          <a:xfrm>
            <a:off x="457200" y="1196752"/>
            <a:ext cx="8229600" cy="5472608"/>
          </a:xfrm>
        </p:spPr>
        <p:txBody>
          <a:bodyPr>
            <a:normAutofit fontScale="70000" lnSpcReduction="20000"/>
          </a:bodyPr>
          <a:lstStyle/>
          <a:p>
            <a:r>
              <a:rPr lang="en-US" dirty="0" smtClean="0"/>
              <a:t>(0)  </a:t>
            </a:r>
            <a:r>
              <a:rPr lang="en-US" dirty="0" err="1" smtClean="0"/>
              <a:t>Siano</a:t>
            </a:r>
            <a:r>
              <a:rPr lang="en-US" dirty="0" smtClean="0"/>
              <a:t> </a:t>
            </a:r>
            <a:r>
              <a:rPr lang="en-US" i="1" dirty="0" smtClean="0"/>
              <a:t>P</a:t>
            </a:r>
            <a:r>
              <a:rPr lang="en-US" dirty="0" smtClean="0"/>
              <a:t> e </a:t>
            </a:r>
            <a:r>
              <a:rPr lang="en-US" i="1" dirty="0" smtClean="0"/>
              <a:t>Q</a:t>
            </a:r>
            <a:r>
              <a:rPr lang="en-US" dirty="0" smtClean="0"/>
              <a:t> </a:t>
            </a:r>
            <a:r>
              <a:rPr lang="en-US" dirty="0" err="1" smtClean="0"/>
              <a:t>entrambe</a:t>
            </a:r>
            <a:r>
              <a:rPr lang="en-US" dirty="0" smtClean="0"/>
              <a:t> </a:t>
            </a:r>
            <a:r>
              <a:rPr lang="en-US" dirty="0" err="1" smtClean="0"/>
              <a:t>vere</a:t>
            </a:r>
            <a:r>
              <a:rPr lang="en-US" dirty="0" smtClean="0"/>
              <a:t>. </a:t>
            </a:r>
          </a:p>
          <a:p>
            <a:r>
              <a:rPr lang="en-US" dirty="0" smtClean="0"/>
              <a:t>(1) P </a:t>
            </a:r>
            <a:r>
              <a:rPr lang="en-US" dirty="0" smtClean="0">
                <a:sym typeface="Symbol"/>
              </a:rPr>
              <a:t>  </a:t>
            </a:r>
            <a:r>
              <a:rPr lang="en-US" dirty="0" smtClean="0"/>
              <a:t>{</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i="1" dirty="0" smtClean="0"/>
              <a:t>P</a:t>
            </a:r>
            <a:r>
              <a:rPr lang="en-US" dirty="0" smtClean="0"/>
              <a:t>} = {</a:t>
            </a:r>
            <a:r>
              <a:rPr lang="en-US" i="1" dirty="0" smtClean="0"/>
              <a:t>x</a:t>
            </a:r>
            <a:r>
              <a:rPr lang="en-US" dirty="0" smtClean="0"/>
              <a:t>: </a:t>
            </a:r>
            <a:r>
              <a:rPr lang="en-US" i="1" dirty="0" smtClean="0"/>
              <a:t>x</a:t>
            </a:r>
            <a:r>
              <a:rPr lang="en-US" dirty="0" smtClean="0"/>
              <a:t>=</a:t>
            </a:r>
            <a:r>
              <a:rPr lang="en-US" i="1" dirty="0" smtClean="0"/>
              <a:t>x</a:t>
            </a:r>
            <a:r>
              <a:rPr lang="en-US" dirty="0" smtClean="0"/>
              <a:t>} (v. </a:t>
            </a:r>
            <a:r>
              <a:rPr lang="en-US" dirty="0" err="1" smtClean="0"/>
              <a:t>diapositiva</a:t>
            </a:r>
            <a:r>
              <a:rPr lang="en-US" dirty="0" smtClean="0"/>
              <a:t> 12)</a:t>
            </a:r>
          </a:p>
          <a:p>
            <a:r>
              <a:rPr lang="en-US" dirty="0" smtClean="0"/>
              <a:t>(2) Q </a:t>
            </a:r>
            <a:r>
              <a:rPr lang="en-US" dirty="0" smtClean="0">
                <a:sym typeface="Symbol"/>
              </a:rPr>
              <a:t>  </a:t>
            </a:r>
            <a:r>
              <a:rPr lang="en-US" dirty="0" smtClean="0"/>
              <a:t>{</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i="1" dirty="0" smtClean="0"/>
              <a:t>Q</a:t>
            </a:r>
            <a:r>
              <a:rPr lang="en-US" dirty="0" smtClean="0"/>
              <a:t>} = {</a:t>
            </a:r>
            <a:r>
              <a:rPr lang="en-US" i="1" dirty="0" smtClean="0"/>
              <a:t>x</a:t>
            </a:r>
            <a:r>
              <a:rPr lang="en-US" dirty="0" smtClean="0"/>
              <a:t>: </a:t>
            </a:r>
            <a:r>
              <a:rPr lang="en-US" i="1" dirty="0" smtClean="0"/>
              <a:t>x</a:t>
            </a:r>
            <a:r>
              <a:rPr lang="en-US" dirty="0" smtClean="0"/>
              <a:t>=</a:t>
            </a:r>
            <a:r>
              <a:rPr lang="en-US" i="1" dirty="0" smtClean="0"/>
              <a:t>x</a:t>
            </a:r>
            <a:r>
              <a:rPr lang="en-US" dirty="0" smtClean="0"/>
              <a:t>} (v. </a:t>
            </a:r>
            <a:r>
              <a:rPr lang="en-US" dirty="0" err="1" smtClean="0"/>
              <a:t>diapositiva</a:t>
            </a:r>
            <a:r>
              <a:rPr lang="en-US" dirty="0" smtClean="0"/>
              <a:t> 12)</a:t>
            </a:r>
          </a:p>
          <a:p>
            <a:r>
              <a:rPr lang="en-US" dirty="0" smtClean="0"/>
              <a:t>(3) </a:t>
            </a:r>
            <a:r>
              <a:rPr lang="en-US" dirty="0" err="1" smtClean="0"/>
              <a:t>il</a:t>
            </a:r>
            <a:r>
              <a:rPr lang="en-US" dirty="0" smtClean="0"/>
              <a:t> </a:t>
            </a:r>
            <a:r>
              <a:rPr lang="en-US" dirty="0" err="1" smtClean="0"/>
              <a:t>fatto</a:t>
            </a:r>
            <a:r>
              <a:rPr lang="en-US" dirty="0" smtClean="0"/>
              <a:t> </a:t>
            </a:r>
            <a:r>
              <a:rPr lang="en-US" dirty="0" err="1" smtClean="0"/>
              <a:t>che</a:t>
            </a:r>
            <a:r>
              <a:rPr lang="en-US" dirty="0" smtClean="0"/>
              <a:t> P = </a:t>
            </a:r>
            <a:r>
              <a:rPr lang="en-US" dirty="0" err="1" smtClean="0"/>
              <a:t>il</a:t>
            </a:r>
            <a:r>
              <a:rPr lang="en-US" dirty="0" smtClean="0"/>
              <a:t> </a:t>
            </a:r>
            <a:r>
              <a:rPr lang="en-US" dirty="0" err="1" smtClean="0"/>
              <a:t>fatto</a:t>
            </a:r>
            <a:r>
              <a:rPr lang="en-US" dirty="0" smtClean="0"/>
              <a:t> </a:t>
            </a:r>
            <a:r>
              <a:rPr lang="en-US" dirty="0" err="1" smtClean="0"/>
              <a:t>che</a:t>
            </a:r>
            <a:r>
              <a:rPr lang="en-US" dirty="0" smtClean="0"/>
              <a:t> {</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i="1" dirty="0" smtClean="0"/>
              <a:t>P</a:t>
            </a:r>
            <a:r>
              <a:rPr lang="en-US" dirty="0" smtClean="0"/>
              <a:t>} = {</a:t>
            </a:r>
            <a:r>
              <a:rPr lang="en-US" i="1" dirty="0" smtClean="0"/>
              <a:t>x</a:t>
            </a:r>
            <a:r>
              <a:rPr lang="en-US" dirty="0" smtClean="0"/>
              <a:t>: </a:t>
            </a:r>
            <a:r>
              <a:rPr lang="en-US" i="1" dirty="0" smtClean="0"/>
              <a:t>x</a:t>
            </a:r>
            <a:r>
              <a:rPr lang="en-US" dirty="0" smtClean="0"/>
              <a:t>=</a:t>
            </a:r>
            <a:r>
              <a:rPr lang="en-US" i="1" dirty="0" smtClean="0"/>
              <a:t>x</a:t>
            </a:r>
            <a:r>
              <a:rPr lang="en-US" dirty="0" smtClean="0"/>
              <a:t>}  (</a:t>
            </a:r>
            <a:r>
              <a:rPr lang="en-US" dirty="0" err="1" smtClean="0"/>
              <a:t>da</a:t>
            </a:r>
            <a:r>
              <a:rPr lang="en-US" dirty="0" smtClean="0"/>
              <a:t> 1 via Log-</a:t>
            </a:r>
            <a:r>
              <a:rPr lang="en-US" dirty="0" err="1" smtClean="0"/>
              <a:t>eq</a:t>
            </a:r>
            <a:r>
              <a:rPr lang="en-US" dirty="0" smtClean="0"/>
              <a:t>)</a:t>
            </a:r>
          </a:p>
          <a:p>
            <a:r>
              <a:rPr lang="en-US" dirty="0" smtClean="0"/>
              <a:t>(4) </a:t>
            </a:r>
            <a:r>
              <a:rPr lang="en-US" dirty="0" err="1" smtClean="0"/>
              <a:t>il</a:t>
            </a:r>
            <a:r>
              <a:rPr lang="en-US" dirty="0" smtClean="0"/>
              <a:t> </a:t>
            </a:r>
            <a:r>
              <a:rPr lang="en-US" dirty="0" err="1" smtClean="0"/>
              <a:t>fatto</a:t>
            </a:r>
            <a:r>
              <a:rPr lang="en-US" dirty="0" smtClean="0"/>
              <a:t> </a:t>
            </a:r>
            <a:r>
              <a:rPr lang="en-US" dirty="0" err="1" smtClean="0"/>
              <a:t>che</a:t>
            </a:r>
            <a:r>
              <a:rPr lang="en-US" dirty="0" smtClean="0"/>
              <a:t> Q = </a:t>
            </a:r>
            <a:r>
              <a:rPr lang="en-US" b="1" dirty="0" err="1" smtClean="0"/>
              <a:t>il</a:t>
            </a:r>
            <a:r>
              <a:rPr lang="en-US" b="1" dirty="0" smtClean="0"/>
              <a:t> </a:t>
            </a:r>
            <a:r>
              <a:rPr lang="en-US" b="1" dirty="0" err="1" smtClean="0"/>
              <a:t>fatto</a:t>
            </a:r>
            <a:r>
              <a:rPr lang="en-US" b="1" dirty="0" smtClean="0"/>
              <a:t> </a:t>
            </a:r>
            <a:r>
              <a:rPr lang="en-US" b="1" dirty="0" err="1" smtClean="0"/>
              <a:t>che</a:t>
            </a:r>
            <a:r>
              <a:rPr lang="en-US" b="1" dirty="0" smtClean="0"/>
              <a:t> {</a:t>
            </a:r>
            <a:r>
              <a:rPr lang="en-US" b="1" i="1" dirty="0" smtClean="0"/>
              <a:t>x</a:t>
            </a:r>
            <a:r>
              <a:rPr lang="en-US" b="1" dirty="0" smtClean="0"/>
              <a:t>: </a:t>
            </a:r>
            <a:r>
              <a:rPr lang="en-US" b="1" i="1" dirty="0" smtClean="0"/>
              <a:t>x</a:t>
            </a:r>
            <a:r>
              <a:rPr lang="en-US" b="1" dirty="0" smtClean="0"/>
              <a:t>=</a:t>
            </a:r>
            <a:r>
              <a:rPr lang="en-US" b="1" i="1" dirty="0" smtClean="0"/>
              <a:t>x</a:t>
            </a:r>
            <a:r>
              <a:rPr lang="en-US" b="1" dirty="0" smtClean="0"/>
              <a:t> &amp; </a:t>
            </a:r>
            <a:r>
              <a:rPr lang="en-US" b="1" i="1" dirty="0" smtClean="0"/>
              <a:t>Q</a:t>
            </a:r>
            <a:r>
              <a:rPr lang="en-US" b="1" dirty="0" smtClean="0"/>
              <a:t>} = {</a:t>
            </a:r>
            <a:r>
              <a:rPr lang="en-US" b="1" i="1" dirty="0" smtClean="0"/>
              <a:t>x</a:t>
            </a:r>
            <a:r>
              <a:rPr lang="en-US" b="1" dirty="0" smtClean="0"/>
              <a:t>: </a:t>
            </a:r>
            <a:r>
              <a:rPr lang="en-US" b="1" i="1" dirty="0" smtClean="0"/>
              <a:t>x</a:t>
            </a:r>
            <a:r>
              <a:rPr lang="en-US" b="1" dirty="0" smtClean="0"/>
              <a:t>=</a:t>
            </a:r>
            <a:r>
              <a:rPr lang="en-US" b="1" i="1" dirty="0" smtClean="0"/>
              <a:t>x</a:t>
            </a:r>
            <a:r>
              <a:rPr lang="en-US" b="1" dirty="0" smtClean="0"/>
              <a:t>}  </a:t>
            </a:r>
            <a:r>
              <a:rPr lang="en-US" dirty="0" smtClean="0"/>
              <a:t>(</a:t>
            </a:r>
            <a:r>
              <a:rPr lang="en-US" dirty="0" err="1" smtClean="0"/>
              <a:t>da</a:t>
            </a:r>
            <a:r>
              <a:rPr lang="en-US" dirty="0" smtClean="0"/>
              <a:t> 2 via Log-</a:t>
            </a:r>
            <a:r>
              <a:rPr lang="en-US" dirty="0" err="1" smtClean="0"/>
              <a:t>eq</a:t>
            </a:r>
            <a:r>
              <a:rPr lang="en-US" dirty="0" smtClean="0"/>
              <a:t>)</a:t>
            </a:r>
          </a:p>
          <a:p>
            <a:r>
              <a:rPr lang="en-US" dirty="0" smtClean="0"/>
              <a:t>(5) {</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i="1" dirty="0" smtClean="0"/>
              <a:t>P</a:t>
            </a:r>
            <a:r>
              <a:rPr lang="en-US" dirty="0" smtClean="0"/>
              <a:t>} = </a:t>
            </a:r>
            <a:r>
              <a:rPr lang="en-US" dirty="0" smtClean="0">
                <a:solidFill>
                  <a:srgbClr val="FF0000"/>
                </a:solidFill>
              </a:rPr>
              <a:t>{</a:t>
            </a:r>
            <a:r>
              <a:rPr lang="en-US" i="1" dirty="0" smtClean="0">
                <a:solidFill>
                  <a:srgbClr val="FF0000"/>
                </a:solidFill>
              </a:rPr>
              <a:t>x</a:t>
            </a:r>
            <a:r>
              <a:rPr lang="en-US" dirty="0" smtClean="0">
                <a:solidFill>
                  <a:srgbClr val="FF0000"/>
                </a:solidFill>
              </a:rPr>
              <a:t>: </a:t>
            </a:r>
            <a:r>
              <a:rPr lang="en-US" i="1" dirty="0" smtClean="0">
                <a:solidFill>
                  <a:srgbClr val="FF0000"/>
                </a:solidFill>
              </a:rPr>
              <a:t>x</a:t>
            </a:r>
            <a:r>
              <a:rPr lang="en-US" dirty="0" smtClean="0">
                <a:solidFill>
                  <a:srgbClr val="FF0000"/>
                </a:solidFill>
              </a:rPr>
              <a:t>=</a:t>
            </a:r>
            <a:r>
              <a:rPr lang="en-US" i="1" dirty="0" smtClean="0">
                <a:solidFill>
                  <a:srgbClr val="FF0000"/>
                </a:solidFill>
              </a:rPr>
              <a:t>x</a:t>
            </a:r>
            <a:r>
              <a:rPr lang="en-US" dirty="0" smtClean="0">
                <a:solidFill>
                  <a:srgbClr val="FF0000"/>
                </a:solidFill>
              </a:rPr>
              <a:t>}  </a:t>
            </a:r>
            <a:r>
              <a:rPr lang="en-US" dirty="0" smtClean="0"/>
              <a:t>(</a:t>
            </a:r>
            <a:r>
              <a:rPr lang="en-US" dirty="0" err="1" smtClean="0"/>
              <a:t>da</a:t>
            </a:r>
            <a:r>
              <a:rPr lang="en-US" dirty="0" smtClean="0"/>
              <a:t> 0 e </a:t>
            </a:r>
            <a:r>
              <a:rPr lang="en-US" dirty="0" err="1" smtClean="0"/>
              <a:t>diap</a:t>
            </a:r>
            <a:r>
              <a:rPr lang="en-US" dirty="0" smtClean="0"/>
              <a:t>. 12)</a:t>
            </a:r>
          </a:p>
          <a:p>
            <a:r>
              <a:rPr lang="en-US" dirty="0" smtClean="0"/>
              <a:t>(6) {</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i="1" dirty="0" smtClean="0"/>
              <a:t>Q</a:t>
            </a:r>
            <a:r>
              <a:rPr lang="en-US" dirty="0" smtClean="0"/>
              <a:t>} = </a:t>
            </a:r>
            <a:r>
              <a:rPr lang="en-US" dirty="0" smtClean="0">
                <a:solidFill>
                  <a:srgbClr val="FF0000"/>
                </a:solidFill>
              </a:rPr>
              <a:t>{</a:t>
            </a:r>
            <a:r>
              <a:rPr lang="en-US" i="1" dirty="0" smtClean="0">
                <a:solidFill>
                  <a:srgbClr val="FF0000"/>
                </a:solidFill>
              </a:rPr>
              <a:t>x</a:t>
            </a:r>
            <a:r>
              <a:rPr lang="en-US" dirty="0" smtClean="0">
                <a:solidFill>
                  <a:srgbClr val="FF0000"/>
                </a:solidFill>
              </a:rPr>
              <a:t>: </a:t>
            </a:r>
            <a:r>
              <a:rPr lang="en-US" i="1" dirty="0" smtClean="0">
                <a:solidFill>
                  <a:srgbClr val="FF0000"/>
                </a:solidFill>
              </a:rPr>
              <a:t>x</a:t>
            </a:r>
            <a:r>
              <a:rPr lang="en-US" dirty="0" smtClean="0">
                <a:solidFill>
                  <a:srgbClr val="FF0000"/>
                </a:solidFill>
              </a:rPr>
              <a:t>=</a:t>
            </a:r>
            <a:r>
              <a:rPr lang="en-US" i="1" dirty="0" smtClean="0">
                <a:solidFill>
                  <a:srgbClr val="FF0000"/>
                </a:solidFill>
              </a:rPr>
              <a:t>x</a:t>
            </a:r>
            <a:r>
              <a:rPr lang="en-US" dirty="0" smtClean="0">
                <a:solidFill>
                  <a:srgbClr val="FF0000"/>
                </a:solidFill>
              </a:rPr>
              <a:t>}  </a:t>
            </a:r>
            <a:r>
              <a:rPr lang="en-US" dirty="0" smtClean="0"/>
              <a:t>(</a:t>
            </a:r>
            <a:r>
              <a:rPr lang="en-US" dirty="0" err="1" smtClean="0"/>
              <a:t>da</a:t>
            </a:r>
            <a:r>
              <a:rPr lang="en-US" dirty="0" smtClean="0"/>
              <a:t> 0 e </a:t>
            </a:r>
            <a:r>
              <a:rPr lang="en-US" dirty="0" err="1" smtClean="0"/>
              <a:t>diap</a:t>
            </a:r>
            <a:r>
              <a:rPr lang="en-US" dirty="0" smtClean="0"/>
              <a:t>. 12)</a:t>
            </a:r>
          </a:p>
          <a:p>
            <a:r>
              <a:rPr lang="en-US" dirty="0" smtClean="0"/>
              <a:t>(7) {</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i="1" dirty="0" smtClean="0"/>
              <a:t>P</a:t>
            </a:r>
            <a:r>
              <a:rPr lang="en-US" dirty="0" smtClean="0"/>
              <a:t>} = {</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i="1" dirty="0" smtClean="0"/>
              <a:t>Q</a:t>
            </a:r>
            <a:r>
              <a:rPr lang="en-US" dirty="0" smtClean="0"/>
              <a:t>} (</a:t>
            </a:r>
            <a:r>
              <a:rPr lang="en-US" dirty="0" err="1" smtClean="0"/>
              <a:t>da</a:t>
            </a:r>
            <a:r>
              <a:rPr lang="en-US" dirty="0" smtClean="0"/>
              <a:t> 5 e 6 per </a:t>
            </a:r>
            <a:r>
              <a:rPr lang="en-US" dirty="0" err="1" smtClean="0"/>
              <a:t>transitività</a:t>
            </a:r>
            <a:r>
              <a:rPr lang="en-US" dirty="0" smtClean="0"/>
              <a:t> </a:t>
            </a:r>
            <a:r>
              <a:rPr lang="en-US" dirty="0" err="1" smtClean="0"/>
              <a:t>dell'identità</a:t>
            </a:r>
            <a:r>
              <a:rPr lang="en-US" dirty="0" smtClean="0"/>
              <a:t>)</a:t>
            </a:r>
          </a:p>
          <a:p>
            <a:r>
              <a:rPr lang="en-US" dirty="0" smtClean="0"/>
              <a:t>(8) </a:t>
            </a:r>
            <a:r>
              <a:rPr lang="en-US" dirty="0" err="1" smtClean="0"/>
              <a:t>il</a:t>
            </a:r>
            <a:r>
              <a:rPr lang="en-US" dirty="0" smtClean="0"/>
              <a:t> </a:t>
            </a:r>
            <a:r>
              <a:rPr lang="en-US" dirty="0" err="1" smtClean="0"/>
              <a:t>fatto</a:t>
            </a:r>
            <a:r>
              <a:rPr lang="en-US" dirty="0" smtClean="0"/>
              <a:t> </a:t>
            </a:r>
            <a:r>
              <a:rPr lang="en-US" dirty="0" err="1" smtClean="0"/>
              <a:t>che</a:t>
            </a:r>
            <a:r>
              <a:rPr lang="en-US" dirty="0" smtClean="0"/>
              <a:t> P = </a:t>
            </a:r>
            <a:r>
              <a:rPr lang="en-US" b="1" dirty="0" err="1" smtClean="0"/>
              <a:t>il</a:t>
            </a:r>
            <a:r>
              <a:rPr lang="en-US" b="1" dirty="0" smtClean="0"/>
              <a:t> </a:t>
            </a:r>
            <a:r>
              <a:rPr lang="en-US" b="1" dirty="0" err="1" smtClean="0"/>
              <a:t>fatto</a:t>
            </a:r>
            <a:r>
              <a:rPr lang="en-US" b="1" dirty="0" smtClean="0"/>
              <a:t> </a:t>
            </a:r>
            <a:r>
              <a:rPr lang="en-US" b="1" dirty="0" err="1" smtClean="0"/>
              <a:t>che</a:t>
            </a:r>
            <a:r>
              <a:rPr lang="en-US" b="1" dirty="0" smtClean="0"/>
              <a:t> {</a:t>
            </a:r>
            <a:r>
              <a:rPr lang="en-US" b="1" i="1" dirty="0" smtClean="0"/>
              <a:t>x</a:t>
            </a:r>
            <a:r>
              <a:rPr lang="en-US" b="1" dirty="0" smtClean="0"/>
              <a:t>: </a:t>
            </a:r>
            <a:r>
              <a:rPr lang="en-US" b="1" i="1" dirty="0" smtClean="0"/>
              <a:t>x</a:t>
            </a:r>
            <a:r>
              <a:rPr lang="en-US" b="1" dirty="0" smtClean="0"/>
              <a:t>=</a:t>
            </a:r>
            <a:r>
              <a:rPr lang="en-US" b="1" i="1" dirty="0" smtClean="0"/>
              <a:t>x</a:t>
            </a:r>
            <a:r>
              <a:rPr lang="en-US" b="1" dirty="0" smtClean="0"/>
              <a:t> &amp; </a:t>
            </a:r>
            <a:r>
              <a:rPr lang="en-US" b="1" i="1" dirty="0" smtClean="0"/>
              <a:t>Q</a:t>
            </a:r>
            <a:r>
              <a:rPr lang="en-US" b="1" dirty="0" smtClean="0"/>
              <a:t>} = {</a:t>
            </a:r>
            <a:r>
              <a:rPr lang="en-US" b="1" i="1" dirty="0" smtClean="0"/>
              <a:t>x</a:t>
            </a:r>
            <a:r>
              <a:rPr lang="en-US" b="1" dirty="0" smtClean="0"/>
              <a:t>: </a:t>
            </a:r>
            <a:r>
              <a:rPr lang="en-US" b="1" i="1" dirty="0" smtClean="0"/>
              <a:t>x</a:t>
            </a:r>
            <a:r>
              <a:rPr lang="en-US" b="1" dirty="0" smtClean="0"/>
              <a:t>=</a:t>
            </a:r>
            <a:r>
              <a:rPr lang="en-US" b="1" i="1" dirty="0" smtClean="0"/>
              <a:t>x</a:t>
            </a:r>
            <a:r>
              <a:rPr lang="en-US" b="1" dirty="0" smtClean="0"/>
              <a:t>}</a:t>
            </a:r>
            <a:r>
              <a:rPr lang="en-US" dirty="0" smtClean="0"/>
              <a:t> (</a:t>
            </a:r>
            <a:r>
              <a:rPr lang="en-US" dirty="0" err="1" smtClean="0"/>
              <a:t>assumendo</a:t>
            </a:r>
            <a:r>
              <a:rPr lang="en-US" dirty="0" smtClean="0"/>
              <a:t> co-ref </a:t>
            </a:r>
            <a:r>
              <a:rPr lang="en-US" dirty="0" err="1" smtClean="0"/>
              <a:t>sostituisco</a:t>
            </a:r>
            <a:r>
              <a:rPr lang="en-US" dirty="0" smtClean="0"/>
              <a:t> in  3  " {</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b="1" i="1" dirty="0" smtClean="0"/>
              <a:t>P</a:t>
            </a:r>
            <a:r>
              <a:rPr lang="en-US" dirty="0" smtClean="0"/>
              <a:t>} " con  " {</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en-US" b="1" i="1" dirty="0" smtClean="0"/>
              <a:t>Q</a:t>
            </a:r>
            <a:r>
              <a:rPr lang="en-US" dirty="0" smtClean="0"/>
              <a:t>} ", </a:t>
            </a:r>
            <a:r>
              <a:rPr lang="en-US" dirty="0" err="1" smtClean="0"/>
              <a:t>dato</a:t>
            </a:r>
            <a:r>
              <a:rPr lang="en-US" dirty="0" smtClean="0"/>
              <a:t> </a:t>
            </a:r>
            <a:r>
              <a:rPr lang="en-US" dirty="0" err="1" smtClean="0"/>
              <a:t>che</a:t>
            </a:r>
            <a:r>
              <a:rPr lang="en-US" dirty="0" smtClean="0"/>
              <a:t> 7 </a:t>
            </a:r>
            <a:r>
              <a:rPr lang="en-US" dirty="0" err="1" smtClean="0"/>
              <a:t>ci</a:t>
            </a:r>
            <a:r>
              <a:rPr lang="en-US" dirty="0" smtClean="0"/>
              <a:t> dice </a:t>
            </a:r>
            <a:r>
              <a:rPr lang="en-US" dirty="0" err="1" smtClean="0"/>
              <a:t>che</a:t>
            </a:r>
            <a:r>
              <a:rPr lang="en-US" dirty="0" smtClean="0"/>
              <a:t> </a:t>
            </a:r>
            <a:r>
              <a:rPr lang="en-US" dirty="0" err="1" smtClean="0"/>
              <a:t>sono</a:t>
            </a:r>
            <a:r>
              <a:rPr lang="en-US" dirty="0" smtClean="0"/>
              <a:t> co-</a:t>
            </a:r>
            <a:r>
              <a:rPr lang="en-US" dirty="0" err="1" smtClean="0"/>
              <a:t>referenziali</a:t>
            </a:r>
            <a:r>
              <a:rPr lang="en-US" dirty="0" smtClean="0"/>
              <a:t>; )</a:t>
            </a:r>
          </a:p>
          <a:p>
            <a:r>
              <a:rPr lang="en-US" dirty="0" smtClean="0"/>
              <a:t>(9) </a:t>
            </a:r>
            <a:r>
              <a:rPr lang="en-US" dirty="0" err="1" smtClean="0"/>
              <a:t>il</a:t>
            </a:r>
            <a:r>
              <a:rPr lang="en-US" dirty="0" smtClean="0"/>
              <a:t> </a:t>
            </a:r>
            <a:r>
              <a:rPr lang="en-US" dirty="0" err="1" smtClean="0"/>
              <a:t>fatto</a:t>
            </a:r>
            <a:r>
              <a:rPr lang="en-US" dirty="0" smtClean="0"/>
              <a:t> </a:t>
            </a:r>
            <a:r>
              <a:rPr lang="en-US" dirty="0" err="1" smtClean="0"/>
              <a:t>che</a:t>
            </a:r>
            <a:r>
              <a:rPr lang="en-US" dirty="0" smtClean="0"/>
              <a:t> P = </a:t>
            </a:r>
            <a:r>
              <a:rPr lang="en-US" dirty="0" err="1" smtClean="0"/>
              <a:t>il</a:t>
            </a:r>
            <a:r>
              <a:rPr lang="en-US" dirty="0" smtClean="0"/>
              <a:t> </a:t>
            </a:r>
            <a:r>
              <a:rPr lang="en-US" dirty="0" err="1" smtClean="0"/>
              <a:t>fatto</a:t>
            </a:r>
            <a:r>
              <a:rPr lang="en-US" dirty="0" smtClean="0"/>
              <a:t> </a:t>
            </a:r>
            <a:r>
              <a:rPr lang="en-US" dirty="0" err="1" smtClean="0"/>
              <a:t>che</a:t>
            </a:r>
            <a:r>
              <a:rPr lang="en-US" dirty="0" smtClean="0"/>
              <a:t> Q (</a:t>
            </a:r>
            <a:r>
              <a:rPr lang="en-US" dirty="0" err="1" smtClean="0"/>
              <a:t>da</a:t>
            </a:r>
            <a:r>
              <a:rPr lang="en-US" dirty="0" smtClean="0"/>
              <a:t> 8 e 4 per </a:t>
            </a:r>
            <a:r>
              <a:rPr lang="en-US" dirty="0" err="1" smtClean="0"/>
              <a:t>transitività</a:t>
            </a:r>
            <a:r>
              <a:rPr lang="en-US" dirty="0" smtClean="0"/>
              <a:t> </a:t>
            </a:r>
            <a:r>
              <a:rPr lang="en-US" dirty="0" err="1" smtClean="0"/>
              <a:t>dell'identità</a:t>
            </a:r>
            <a:r>
              <a:rPr lang="en-US" dirty="0" smtClean="0"/>
              <a:t>)</a:t>
            </a:r>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15</a:t>
            </a:fld>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Variante dello </a:t>
            </a:r>
            <a:r>
              <a:rPr lang="it-IT" dirty="0" err="1" smtClean="0"/>
              <a:t>slingshot</a:t>
            </a:r>
            <a:r>
              <a:rPr lang="it-IT" dirty="0" smtClean="0"/>
              <a:t> con descrizioni definite</a:t>
            </a:r>
            <a:endParaRPr lang="it-IT" dirty="0"/>
          </a:p>
        </p:txBody>
      </p:sp>
      <p:sp>
        <p:nvSpPr>
          <p:cNvPr id="3" name="Segnaposto contenuto 2"/>
          <p:cNvSpPr>
            <a:spLocks noGrp="1"/>
          </p:cNvSpPr>
          <p:nvPr>
            <p:ph idx="1"/>
          </p:nvPr>
        </p:nvSpPr>
        <p:spPr/>
        <p:txBody>
          <a:bodyPr>
            <a:normAutofit fontScale="85000" lnSpcReduction="20000"/>
          </a:bodyPr>
          <a:lstStyle/>
          <a:p>
            <a:r>
              <a:rPr lang="en-US" dirty="0" smtClean="0"/>
              <a:t>Obama = </a:t>
            </a:r>
            <a:r>
              <a:rPr lang="en-US" dirty="0" err="1" smtClean="0"/>
              <a:t>l'</a:t>
            </a:r>
            <a:r>
              <a:rPr lang="en-US" i="1" dirty="0" err="1" smtClean="0"/>
              <a:t>x</a:t>
            </a:r>
            <a:r>
              <a:rPr lang="en-US" dirty="0" smtClean="0"/>
              <a:t> tale </a:t>
            </a:r>
            <a:r>
              <a:rPr lang="en-US" dirty="0" err="1" smtClean="0"/>
              <a:t>che</a:t>
            </a:r>
            <a:r>
              <a:rPr lang="en-US" dirty="0" smtClean="0"/>
              <a:t> </a:t>
            </a:r>
            <a:r>
              <a:rPr lang="en-US" i="1" dirty="0" smtClean="0"/>
              <a:t> x </a:t>
            </a:r>
            <a:r>
              <a:rPr lang="en-US" dirty="0" smtClean="0"/>
              <a:t>= Obama &amp; P</a:t>
            </a:r>
          </a:p>
          <a:p>
            <a:r>
              <a:rPr lang="en-US" dirty="0" smtClean="0"/>
              <a:t>P </a:t>
            </a:r>
            <a:r>
              <a:rPr lang="en-US" dirty="0" smtClean="0">
                <a:sym typeface="Symbol"/>
              </a:rPr>
              <a:t></a:t>
            </a:r>
            <a:r>
              <a:rPr lang="en-US" dirty="0" smtClean="0"/>
              <a:t> </a:t>
            </a:r>
            <a:r>
              <a:rPr lang="en-US" dirty="0" err="1" smtClean="0"/>
              <a:t>l'</a:t>
            </a:r>
            <a:r>
              <a:rPr lang="en-US" i="1" dirty="0" err="1" smtClean="0"/>
              <a:t>x</a:t>
            </a:r>
            <a:r>
              <a:rPr lang="en-US" dirty="0" smtClean="0"/>
              <a:t> tale </a:t>
            </a:r>
            <a:r>
              <a:rPr lang="en-US" dirty="0" err="1" smtClean="0"/>
              <a:t>che</a:t>
            </a:r>
            <a:r>
              <a:rPr lang="en-US" dirty="0" smtClean="0"/>
              <a:t> </a:t>
            </a:r>
            <a:r>
              <a:rPr lang="en-US" i="1" dirty="0" smtClean="0"/>
              <a:t> x </a:t>
            </a:r>
            <a:r>
              <a:rPr lang="en-US" dirty="0" smtClean="0"/>
              <a:t>= Obama &amp; P</a:t>
            </a:r>
          </a:p>
          <a:p>
            <a:r>
              <a:rPr lang="en-US" dirty="0" err="1" smtClean="0"/>
              <a:t>Oppure</a:t>
            </a:r>
            <a:endParaRPr lang="en-US" dirty="0" smtClean="0"/>
          </a:p>
          <a:p>
            <a:r>
              <a:rPr lang="en-US" dirty="0" err="1" smtClean="0"/>
              <a:t>l'uomo</a:t>
            </a:r>
            <a:r>
              <a:rPr lang="en-US" dirty="0" smtClean="0"/>
              <a:t> </a:t>
            </a:r>
            <a:r>
              <a:rPr lang="en-US" dirty="0" err="1" smtClean="0"/>
              <a:t>più</a:t>
            </a:r>
            <a:r>
              <a:rPr lang="en-US" dirty="0" smtClean="0"/>
              <a:t> alto </a:t>
            </a:r>
            <a:r>
              <a:rPr lang="en-US" dirty="0" err="1" smtClean="0"/>
              <a:t>della</a:t>
            </a:r>
            <a:r>
              <a:rPr lang="en-US" dirty="0" smtClean="0"/>
              <a:t> terra = </a:t>
            </a:r>
            <a:r>
              <a:rPr lang="en-US" dirty="0" err="1" smtClean="0"/>
              <a:t>l'uomo</a:t>
            </a:r>
            <a:r>
              <a:rPr lang="en-US" dirty="0" smtClean="0"/>
              <a:t> tale </a:t>
            </a:r>
            <a:r>
              <a:rPr lang="en-US" dirty="0" err="1" smtClean="0"/>
              <a:t>che</a:t>
            </a:r>
            <a:r>
              <a:rPr lang="en-US" dirty="0" smtClean="0"/>
              <a:t> è </a:t>
            </a:r>
            <a:r>
              <a:rPr lang="en-US" dirty="0" err="1" smtClean="0"/>
              <a:t>più</a:t>
            </a:r>
            <a:r>
              <a:rPr lang="en-US" dirty="0" smtClean="0"/>
              <a:t> alto di </a:t>
            </a:r>
            <a:r>
              <a:rPr lang="en-US" dirty="0" err="1" smtClean="0"/>
              <a:t>ogni</a:t>
            </a:r>
            <a:r>
              <a:rPr lang="en-US" dirty="0" smtClean="0"/>
              <a:t> </a:t>
            </a:r>
            <a:r>
              <a:rPr lang="en-US" dirty="0" err="1" smtClean="0"/>
              <a:t>altro</a:t>
            </a:r>
            <a:r>
              <a:rPr lang="en-US" dirty="0" smtClean="0"/>
              <a:t> </a:t>
            </a:r>
            <a:r>
              <a:rPr lang="en-US" dirty="0" err="1" smtClean="0"/>
              <a:t>uomo</a:t>
            </a:r>
            <a:r>
              <a:rPr lang="en-US" dirty="0" smtClean="0"/>
              <a:t> </a:t>
            </a:r>
            <a:r>
              <a:rPr lang="en-US" dirty="0" err="1" smtClean="0"/>
              <a:t>ed</a:t>
            </a:r>
            <a:r>
              <a:rPr lang="en-US" dirty="0" smtClean="0"/>
              <a:t> è tale </a:t>
            </a:r>
            <a:r>
              <a:rPr lang="en-US" dirty="0" err="1" smtClean="0"/>
              <a:t>che</a:t>
            </a:r>
            <a:r>
              <a:rPr lang="en-US" dirty="0" smtClean="0"/>
              <a:t> la </a:t>
            </a:r>
            <a:r>
              <a:rPr lang="en-US" dirty="0" err="1" smtClean="0"/>
              <a:t>neve</a:t>
            </a:r>
            <a:r>
              <a:rPr lang="en-US" dirty="0" smtClean="0"/>
              <a:t> è </a:t>
            </a:r>
            <a:r>
              <a:rPr lang="en-US" dirty="0" err="1" smtClean="0"/>
              <a:t>bianca</a:t>
            </a:r>
            <a:endParaRPr lang="en-US" dirty="0" smtClean="0"/>
          </a:p>
          <a:p>
            <a:r>
              <a:rPr lang="en-US" dirty="0" smtClean="0"/>
              <a:t>La </a:t>
            </a:r>
            <a:r>
              <a:rPr lang="en-US" dirty="0" err="1" smtClean="0"/>
              <a:t>neve</a:t>
            </a:r>
            <a:r>
              <a:rPr lang="en-US" dirty="0" smtClean="0"/>
              <a:t> è </a:t>
            </a:r>
            <a:r>
              <a:rPr lang="en-US" dirty="0" err="1" smtClean="0"/>
              <a:t>bianca</a:t>
            </a:r>
            <a:r>
              <a:rPr lang="en-US" dirty="0" smtClean="0"/>
              <a:t> </a:t>
            </a:r>
            <a:r>
              <a:rPr lang="en-US" dirty="0" smtClean="0">
                <a:sym typeface="Symbol"/>
              </a:rPr>
              <a:t></a:t>
            </a:r>
            <a:r>
              <a:rPr lang="en-US" dirty="0" smtClean="0"/>
              <a:t> </a:t>
            </a:r>
            <a:r>
              <a:rPr lang="en-US" dirty="0" err="1" smtClean="0"/>
              <a:t>l'uomo</a:t>
            </a:r>
            <a:r>
              <a:rPr lang="en-US" dirty="0" smtClean="0"/>
              <a:t> </a:t>
            </a:r>
            <a:r>
              <a:rPr lang="en-US" dirty="0" err="1" smtClean="0"/>
              <a:t>più</a:t>
            </a:r>
            <a:r>
              <a:rPr lang="en-US" dirty="0" smtClean="0"/>
              <a:t> alto </a:t>
            </a:r>
            <a:r>
              <a:rPr lang="en-US" dirty="0" err="1" smtClean="0"/>
              <a:t>della</a:t>
            </a:r>
            <a:r>
              <a:rPr lang="en-US" dirty="0" smtClean="0"/>
              <a:t> terra = </a:t>
            </a:r>
            <a:r>
              <a:rPr lang="en-US" dirty="0" err="1" smtClean="0"/>
              <a:t>l'uomo</a:t>
            </a:r>
            <a:r>
              <a:rPr lang="en-US" dirty="0" smtClean="0"/>
              <a:t> tale </a:t>
            </a:r>
            <a:r>
              <a:rPr lang="en-US" dirty="0" err="1" smtClean="0"/>
              <a:t>che</a:t>
            </a:r>
            <a:r>
              <a:rPr lang="en-US" dirty="0" smtClean="0"/>
              <a:t> è </a:t>
            </a:r>
            <a:r>
              <a:rPr lang="en-US" dirty="0" err="1" smtClean="0"/>
              <a:t>più</a:t>
            </a:r>
            <a:r>
              <a:rPr lang="en-US" dirty="0" smtClean="0"/>
              <a:t> alto di </a:t>
            </a:r>
            <a:r>
              <a:rPr lang="en-US" dirty="0" err="1" smtClean="0"/>
              <a:t>ogni</a:t>
            </a:r>
            <a:r>
              <a:rPr lang="en-US" dirty="0" smtClean="0"/>
              <a:t> </a:t>
            </a:r>
            <a:r>
              <a:rPr lang="en-US" dirty="0" err="1" smtClean="0"/>
              <a:t>altro</a:t>
            </a:r>
            <a:r>
              <a:rPr lang="en-US" dirty="0" smtClean="0"/>
              <a:t> </a:t>
            </a:r>
            <a:r>
              <a:rPr lang="en-US" dirty="0" err="1" smtClean="0"/>
              <a:t>uomo</a:t>
            </a:r>
            <a:r>
              <a:rPr lang="en-US" dirty="0" smtClean="0"/>
              <a:t> </a:t>
            </a:r>
            <a:r>
              <a:rPr lang="en-US" dirty="0" err="1" smtClean="0"/>
              <a:t>ed</a:t>
            </a:r>
            <a:r>
              <a:rPr lang="en-US" dirty="0" smtClean="0"/>
              <a:t> è tale </a:t>
            </a:r>
            <a:r>
              <a:rPr lang="en-US" dirty="0" err="1" smtClean="0"/>
              <a:t>che</a:t>
            </a:r>
            <a:r>
              <a:rPr lang="en-US" dirty="0" smtClean="0"/>
              <a:t> la </a:t>
            </a:r>
            <a:r>
              <a:rPr lang="en-US" dirty="0" err="1" smtClean="0"/>
              <a:t>neve</a:t>
            </a:r>
            <a:r>
              <a:rPr lang="en-US" dirty="0" smtClean="0"/>
              <a:t> è </a:t>
            </a:r>
            <a:r>
              <a:rPr lang="en-US" dirty="0" err="1" smtClean="0"/>
              <a:t>bianca</a:t>
            </a:r>
            <a:endParaRPr lang="en-US" dirty="0" smtClean="0"/>
          </a:p>
          <a:p>
            <a:r>
              <a:rPr lang="en-US" dirty="0" smtClean="0"/>
              <a:t>In </a:t>
            </a:r>
            <a:r>
              <a:rPr lang="en-US" dirty="0" err="1" smtClean="0"/>
              <a:t>ultima</a:t>
            </a:r>
            <a:r>
              <a:rPr lang="en-US" dirty="0" smtClean="0"/>
              <a:t> </a:t>
            </a:r>
            <a:r>
              <a:rPr lang="en-US" dirty="0" err="1" smtClean="0"/>
              <a:t>analisi</a:t>
            </a:r>
            <a:r>
              <a:rPr lang="en-US" dirty="0" smtClean="0"/>
              <a:t> </a:t>
            </a:r>
            <a:r>
              <a:rPr lang="en-US" dirty="0" err="1" smtClean="0"/>
              <a:t>l'astrattore</a:t>
            </a:r>
            <a:r>
              <a:rPr lang="en-US" dirty="0" smtClean="0"/>
              <a:t> per </a:t>
            </a:r>
            <a:r>
              <a:rPr lang="en-US" dirty="0" err="1" smtClean="0"/>
              <a:t>insiemi</a:t>
            </a:r>
            <a:r>
              <a:rPr lang="en-US" dirty="0" smtClean="0"/>
              <a:t> </a:t>
            </a:r>
            <a:r>
              <a:rPr lang="en-US" dirty="0" err="1" smtClean="0"/>
              <a:t>si</a:t>
            </a:r>
            <a:r>
              <a:rPr lang="en-US" dirty="0" smtClean="0"/>
              <a:t> </a:t>
            </a:r>
            <a:r>
              <a:rPr lang="en-US" dirty="0" err="1" smtClean="0"/>
              <a:t>può</a:t>
            </a:r>
            <a:r>
              <a:rPr lang="en-US" dirty="0" smtClean="0"/>
              <a:t> </a:t>
            </a:r>
            <a:r>
              <a:rPr lang="en-US" dirty="0" err="1" smtClean="0"/>
              <a:t>vedere</a:t>
            </a:r>
            <a:r>
              <a:rPr lang="en-US" dirty="0" smtClean="0"/>
              <a:t> come </a:t>
            </a:r>
            <a:r>
              <a:rPr lang="en-US" dirty="0" err="1" smtClean="0"/>
              <a:t>una</a:t>
            </a:r>
            <a:r>
              <a:rPr lang="en-US" dirty="0" smtClean="0"/>
              <a:t> </a:t>
            </a:r>
            <a:r>
              <a:rPr lang="en-US" dirty="0" err="1" smtClean="0"/>
              <a:t>descrizione</a:t>
            </a:r>
            <a:r>
              <a:rPr lang="en-US" dirty="0" smtClean="0"/>
              <a:t> </a:t>
            </a:r>
            <a:r>
              <a:rPr lang="en-US" dirty="0" err="1" smtClean="0"/>
              <a:t>definita</a:t>
            </a:r>
            <a:r>
              <a:rPr lang="en-US" dirty="0" smtClean="0"/>
              <a:t>: "</a:t>
            </a:r>
            <a:r>
              <a:rPr lang="en-US" dirty="0" err="1" smtClean="0"/>
              <a:t>l'insieme</a:t>
            </a:r>
            <a:r>
              <a:rPr lang="en-US" dirty="0" smtClean="0"/>
              <a:t>  </a:t>
            </a:r>
            <a:r>
              <a:rPr lang="en-US" dirty="0" err="1" smtClean="0"/>
              <a:t>che</a:t>
            </a:r>
            <a:r>
              <a:rPr lang="en-US" dirty="0" smtClean="0"/>
              <a:t> ha come </a:t>
            </a:r>
            <a:r>
              <a:rPr lang="en-US" dirty="0" err="1" smtClean="0"/>
              <a:t>membri</a:t>
            </a:r>
            <a:r>
              <a:rPr lang="en-US" dirty="0" smtClean="0"/>
              <a:t> </a:t>
            </a:r>
            <a:r>
              <a:rPr lang="en-US" dirty="0" err="1" smtClean="0"/>
              <a:t>esattamente</a:t>
            </a:r>
            <a:r>
              <a:rPr lang="en-US" dirty="0" smtClean="0"/>
              <a:t> </a:t>
            </a:r>
            <a:r>
              <a:rPr lang="en-US" dirty="0" err="1" smtClean="0"/>
              <a:t>tutti</a:t>
            </a:r>
            <a:r>
              <a:rPr lang="en-US" dirty="0" smtClean="0"/>
              <a:t> </a:t>
            </a:r>
            <a:r>
              <a:rPr lang="en-US" dirty="0" err="1" smtClean="0"/>
              <a:t>gli</a:t>
            </a:r>
            <a:r>
              <a:rPr lang="en-US" dirty="0" smtClean="0"/>
              <a:t> </a:t>
            </a:r>
            <a:r>
              <a:rPr lang="en-US" dirty="0" err="1" smtClean="0"/>
              <a:t>oggetti</a:t>
            </a:r>
            <a:r>
              <a:rPr lang="en-US" dirty="0" smtClean="0"/>
              <a:t> </a:t>
            </a:r>
            <a:r>
              <a:rPr lang="en-US" dirty="0" err="1" smtClean="0"/>
              <a:t>che</a:t>
            </a:r>
            <a:r>
              <a:rPr lang="en-US" dirty="0" smtClean="0"/>
              <a:t> </a:t>
            </a:r>
            <a:r>
              <a:rPr lang="en-US" dirty="0" err="1" smtClean="0"/>
              <a:t>sono</a:t>
            </a:r>
            <a:r>
              <a:rPr lang="en-US" dirty="0" smtClean="0"/>
              <a:t> </a:t>
            </a:r>
            <a:r>
              <a:rPr lang="en-US" dirty="0" err="1" smtClean="0"/>
              <a:t>cavalli</a:t>
            </a:r>
            <a:r>
              <a:rPr lang="en-US" dirty="0" smtClean="0"/>
              <a:t>"</a:t>
            </a:r>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16</a:t>
            </a:fld>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Problema con le descrizioni definite</a:t>
            </a:r>
            <a:endParaRPr lang="it-IT" dirty="0"/>
          </a:p>
        </p:txBody>
      </p:sp>
      <p:sp>
        <p:nvSpPr>
          <p:cNvPr id="3" name="Segnaposto contenuto 2"/>
          <p:cNvSpPr>
            <a:spLocks noGrp="1"/>
          </p:cNvSpPr>
          <p:nvPr>
            <p:ph idx="1"/>
          </p:nvPr>
        </p:nvSpPr>
        <p:spPr/>
        <p:txBody>
          <a:bodyPr>
            <a:normAutofit fontScale="85000" lnSpcReduction="20000"/>
          </a:bodyPr>
          <a:lstStyle/>
          <a:p>
            <a:r>
              <a:rPr lang="en-US" dirty="0" smtClean="0"/>
              <a:t>La </a:t>
            </a:r>
            <a:r>
              <a:rPr lang="en-US" dirty="0" err="1" smtClean="0"/>
              <a:t>neve</a:t>
            </a:r>
            <a:r>
              <a:rPr lang="en-US" dirty="0" smtClean="0"/>
              <a:t> è </a:t>
            </a:r>
            <a:r>
              <a:rPr lang="en-US" dirty="0" err="1" smtClean="0"/>
              <a:t>bianca</a:t>
            </a:r>
            <a:r>
              <a:rPr lang="en-US" dirty="0" smtClean="0"/>
              <a:t> </a:t>
            </a:r>
            <a:r>
              <a:rPr lang="en-US" dirty="0" smtClean="0">
                <a:sym typeface="Symbol"/>
              </a:rPr>
              <a:t></a:t>
            </a:r>
            <a:r>
              <a:rPr lang="en-US" dirty="0" smtClean="0"/>
              <a:t> </a:t>
            </a:r>
            <a:r>
              <a:rPr lang="en-US" dirty="0" err="1" smtClean="0"/>
              <a:t>l'uomo</a:t>
            </a:r>
            <a:r>
              <a:rPr lang="en-US" dirty="0" smtClean="0"/>
              <a:t> </a:t>
            </a:r>
            <a:r>
              <a:rPr lang="en-US" dirty="0" err="1" smtClean="0"/>
              <a:t>più</a:t>
            </a:r>
            <a:r>
              <a:rPr lang="en-US" dirty="0" smtClean="0"/>
              <a:t> alto </a:t>
            </a:r>
            <a:r>
              <a:rPr lang="en-US" dirty="0" err="1" smtClean="0"/>
              <a:t>della</a:t>
            </a:r>
            <a:r>
              <a:rPr lang="en-US" dirty="0" smtClean="0"/>
              <a:t> terra = </a:t>
            </a:r>
            <a:r>
              <a:rPr lang="en-US" dirty="0" err="1" smtClean="0"/>
              <a:t>l'uomo</a:t>
            </a:r>
            <a:r>
              <a:rPr lang="en-US" dirty="0" smtClean="0"/>
              <a:t> tale </a:t>
            </a:r>
            <a:r>
              <a:rPr lang="en-US" dirty="0" err="1" smtClean="0"/>
              <a:t>che</a:t>
            </a:r>
            <a:r>
              <a:rPr lang="en-US" dirty="0" smtClean="0"/>
              <a:t> è </a:t>
            </a:r>
            <a:r>
              <a:rPr lang="en-US" dirty="0" err="1" smtClean="0"/>
              <a:t>più</a:t>
            </a:r>
            <a:r>
              <a:rPr lang="en-US" dirty="0" smtClean="0"/>
              <a:t> alto di </a:t>
            </a:r>
            <a:r>
              <a:rPr lang="en-US" dirty="0" err="1" smtClean="0"/>
              <a:t>ogni</a:t>
            </a:r>
            <a:r>
              <a:rPr lang="en-US" dirty="0" smtClean="0"/>
              <a:t> </a:t>
            </a:r>
            <a:r>
              <a:rPr lang="en-US" dirty="0" err="1" smtClean="0"/>
              <a:t>altro</a:t>
            </a:r>
            <a:r>
              <a:rPr lang="en-US" dirty="0" smtClean="0"/>
              <a:t> </a:t>
            </a:r>
            <a:r>
              <a:rPr lang="en-US" dirty="0" err="1" smtClean="0"/>
              <a:t>uomo</a:t>
            </a:r>
            <a:r>
              <a:rPr lang="en-US" dirty="0" smtClean="0"/>
              <a:t> </a:t>
            </a:r>
            <a:r>
              <a:rPr lang="en-US" dirty="0" err="1" smtClean="0"/>
              <a:t>ed</a:t>
            </a:r>
            <a:r>
              <a:rPr lang="en-US" dirty="0" smtClean="0"/>
              <a:t> è tale </a:t>
            </a:r>
            <a:r>
              <a:rPr lang="en-US" dirty="0" err="1" smtClean="0"/>
              <a:t>che</a:t>
            </a:r>
            <a:r>
              <a:rPr lang="en-US" dirty="0" smtClean="0"/>
              <a:t> la </a:t>
            </a:r>
            <a:r>
              <a:rPr lang="en-US" dirty="0" err="1" smtClean="0"/>
              <a:t>neve</a:t>
            </a:r>
            <a:r>
              <a:rPr lang="en-US" dirty="0" smtClean="0"/>
              <a:t> è </a:t>
            </a:r>
            <a:r>
              <a:rPr lang="en-US" dirty="0" err="1" smtClean="0"/>
              <a:t>bianca</a:t>
            </a:r>
            <a:endParaRPr lang="it-IT" dirty="0" smtClean="0"/>
          </a:p>
          <a:p>
            <a:r>
              <a:rPr lang="it-IT" dirty="0" smtClean="0"/>
              <a:t>Assumendo la teoria delle descrizioni di Russell, il lato destro potrebbe essere falso perché fallisce la condizione di esistenza, oppure quella di unicità,  senza che sia falso il lato sinistro (Potremmo avere un mondo possibile dove la neve è bianca e non ci sono uomini oppure ci sono due uomini che hanno esattamente la stessa altezza)</a:t>
            </a:r>
          </a:p>
          <a:p>
            <a:r>
              <a:rPr lang="it-IT" dirty="0" smtClean="0"/>
              <a:t>Quindi non abbiamo un'equivalenza logica</a:t>
            </a:r>
          </a:p>
          <a:p>
            <a:r>
              <a:rPr lang="it-IT" dirty="0" smtClean="0"/>
              <a:t>Ma sorvoliamo su questo</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17</a:t>
            </a:fld>
            <a:endParaRPr lang="it-I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Accettare le assunzioni?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a:t>
            </a:r>
            <a:r>
              <a:rPr lang="it-IT" dirty="0" err="1" smtClean="0"/>
              <a:t>Co-ref</a:t>
            </a:r>
            <a:r>
              <a:rPr lang="it-IT" dirty="0" smtClean="0"/>
              <a:t>) dentro il contesto "il fatto che ..." posso sostituire un termine singolare "a" con un termine </a:t>
            </a:r>
            <a:r>
              <a:rPr lang="it-IT" dirty="0" err="1" smtClean="0"/>
              <a:t>co-referenziale</a:t>
            </a:r>
            <a:r>
              <a:rPr lang="it-IT" dirty="0" smtClean="0"/>
              <a:t> "b", senza che cambi il </a:t>
            </a:r>
            <a:r>
              <a:rPr lang="it-IT" dirty="0" err="1" smtClean="0"/>
              <a:t>denotatum</a:t>
            </a:r>
            <a:r>
              <a:rPr lang="it-IT" dirty="0" smtClean="0"/>
              <a:t>.</a:t>
            </a:r>
          </a:p>
          <a:p>
            <a:r>
              <a:rPr lang="it-IT" dirty="0" smtClean="0"/>
              <a:t>(</a:t>
            </a:r>
            <a:r>
              <a:rPr lang="it-IT" dirty="0" err="1" smtClean="0"/>
              <a:t>Log-eq</a:t>
            </a:r>
            <a:r>
              <a:rPr lang="it-IT" dirty="0" smtClean="0"/>
              <a:t>) dentro il contesto "il fatto che ..." posso sostituire un enunciato "A" con un enunciato logicamente equivalente "B" senza che cambi il </a:t>
            </a:r>
            <a:r>
              <a:rPr lang="it-IT" dirty="0" err="1" smtClean="0"/>
              <a:t>denotatum</a:t>
            </a:r>
            <a:r>
              <a:rPr lang="it-IT" dirty="0" smtClean="0"/>
              <a:t>.</a:t>
            </a:r>
          </a:p>
          <a:p>
            <a:r>
              <a:rPr lang="it-IT" dirty="0" smtClean="0"/>
              <a:t>Molti filosofi respingono l'una o l'altra. Barwise &amp; Perry 1981 respingono entrambi (v. appendice sullo </a:t>
            </a:r>
            <a:r>
              <a:rPr lang="it-IT" dirty="0" err="1" smtClean="0"/>
              <a:t>slingshot</a:t>
            </a:r>
            <a:r>
              <a:rPr lang="it-IT" dirty="0" smtClean="0"/>
              <a:t> in "</a:t>
            </a:r>
            <a:r>
              <a:rPr lang="it-IT" dirty="0" err="1" smtClean="0"/>
              <a:t>Facts</a:t>
            </a:r>
            <a:r>
              <a:rPr lang="it-IT" dirty="0" smtClean="0"/>
              <a:t>" nella SEP)</a:t>
            </a:r>
          </a:p>
          <a:p>
            <a:r>
              <a:rPr lang="it-IT" dirty="0" smtClean="0"/>
              <a:t>Io di sicuro respingo (</a:t>
            </a:r>
            <a:r>
              <a:rPr lang="it-IT" dirty="0" err="1" smtClean="0"/>
              <a:t>Log-eq</a:t>
            </a:r>
            <a:r>
              <a:rPr lang="it-IT" dirty="0" smtClean="0"/>
              <a:t>). Vediamo perché.</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18</a:t>
            </a:fld>
            <a:endParaRPr lang="it-I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Analizziamo alla Russell + Armstrong</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Cosa vuol dire, per es., "</a:t>
            </a:r>
            <a:r>
              <a:rPr lang="it-IT" b="1" dirty="0" smtClean="0"/>
              <a:t>il fatto che la stella della sera riflette la luce del sole </a:t>
            </a:r>
            <a:r>
              <a:rPr lang="it-IT" dirty="0" smtClean="0"/>
              <a:t>fa sì che la stella della sera è visibile"?</a:t>
            </a:r>
          </a:p>
          <a:p>
            <a:r>
              <a:rPr lang="it-IT" dirty="0" smtClean="0"/>
              <a:t>Accettando la teoria delle descrizioni di Russell e un approccio ai fatti alla Armstrong:</a:t>
            </a:r>
          </a:p>
          <a:p>
            <a:r>
              <a:rPr lang="it-IT" dirty="0" smtClean="0"/>
              <a:t>esiste esattamente un x tale che x è stella della sera; esiste una proprietà P corrispondente al predicato "riflette la luce solare"; esiste esattamente un fatto f che consiste nella esemplificazione di P da parte di x ; tale fatto f fa sì che ....</a:t>
            </a:r>
          </a:p>
          <a:p>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19</a:t>
            </a:fld>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Con una tale analisi vediamo subito che non possiamo (seguendo (</a:t>
            </a:r>
            <a:r>
              <a:rPr lang="it-IT" dirty="0" err="1" smtClean="0"/>
              <a:t>Log-eq</a:t>
            </a:r>
            <a:r>
              <a:rPr lang="it-IT" dirty="0" smtClean="0"/>
              <a:t>)) sostituire a "la stella della sera riflette la luce del sole" il pur equivalente </a:t>
            </a:r>
            <a:r>
              <a:rPr lang="en-US" dirty="0" smtClean="0"/>
              <a:t>{</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it-IT" dirty="0" smtClean="0"/>
              <a:t> la stella della sera riflette la luce del sole</a:t>
            </a:r>
            <a:r>
              <a:rPr lang="en-US" dirty="0" smtClean="0"/>
              <a:t>} = {</a:t>
            </a:r>
            <a:r>
              <a:rPr lang="en-US" i="1" dirty="0" smtClean="0"/>
              <a:t>x</a:t>
            </a:r>
            <a:r>
              <a:rPr lang="en-US" dirty="0" smtClean="0"/>
              <a:t>: </a:t>
            </a:r>
            <a:r>
              <a:rPr lang="en-US" i="1" dirty="0" smtClean="0"/>
              <a:t>x</a:t>
            </a:r>
            <a:r>
              <a:rPr lang="en-US" dirty="0" smtClean="0"/>
              <a:t>=</a:t>
            </a:r>
            <a:r>
              <a:rPr lang="en-US" i="1" dirty="0" smtClean="0"/>
              <a:t>x</a:t>
            </a:r>
            <a:r>
              <a:rPr lang="en-US" dirty="0" smtClean="0"/>
              <a:t>}</a:t>
            </a:r>
            <a:r>
              <a:rPr lang="it-IT" dirty="0" smtClean="0"/>
              <a:t> </a:t>
            </a:r>
          </a:p>
          <a:p>
            <a:r>
              <a:rPr lang="it-IT" dirty="0" smtClean="0"/>
              <a:t>Infatti otteniamo:</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20</a:t>
            </a:fld>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dirty="0" smtClean="0"/>
              <a:t>il fatto che </a:t>
            </a:r>
            <a:r>
              <a:rPr lang="en-US" dirty="0" smtClean="0"/>
              <a:t>{</a:t>
            </a:r>
            <a:r>
              <a:rPr lang="en-US" i="1" dirty="0" smtClean="0"/>
              <a:t>x</a:t>
            </a:r>
            <a:r>
              <a:rPr lang="en-US" dirty="0" smtClean="0"/>
              <a:t>: </a:t>
            </a:r>
            <a:r>
              <a:rPr lang="en-US" i="1" dirty="0" smtClean="0"/>
              <a:t>x</a:t>
            </a:r>
            <a:r>
              <a:rPr lang="en-US" dirty="0" smtClean="0"/>
              <a:t>=</a:t>
            </a:r>
            <a:r>
              <a:rPr lang="en-US" i="1" dirty="0" smtClean="0"/>
              <a:t>x</a:t>
            </a:r>
            <a:r>
              <a:rPr lang="en-US" dirty="0" smtClean="0"/>
              <a:t> &amp; </a:t>
            </a:r>
            <a:r>
              <a:rPr lang="it-IT" dirty="0" smtClean="0"/>
              <a:t> la stella della sera riflette la luce del sole</a:t>
            </a:r>
            <a:r>
              <a:rPr lang="en-US" dirty="0" smtClean="0"/>
              <a:t>} = {</a:t>
            </a:r>
            <a:r>
              <a:rPr lang="en-US" i="1" dirty="0" smtClean="0"/>
              <a:t>x</a:t>
            </a:r>
            <a:r>
              <a:rPr lang="en-US" dirty="0" smtClean="0"/>
              <a:t>: </a:t>
            </a:r>
            <a:r>
              <a:rPr lang="en-US" i="1" dirty="0" smtClean="0"/>
              <a:t>x</a:t>
            </a:r>
            <a:r>
              <a:rPr lang="en-US" dirty="0" smtClean="0"/>
              <a:t>=</a:t>
            </a:r>
            <a:r>
              <a:rPr lang="en-US" i="1" dirty="0" smtClean="0"/>
              <a:t>x</a:t>
            </a:r>
            <a:r>
              <a:rPr lang="en-US" dirty="0" smtClean="0"/>
              <a:t>}</a:t>
            </a:r>
            <a:r>
              <a:rPr lang="it-IT" dirty="0" smtClean="0"/>
              <a:t> fa sì che la stella della sera è visibile</a:t>
            </a:r>
          </a:p>
          <a:p>
            <a:r>
              <a:rPr lang="it-IT" dirty="0" smtClean="0"/>
              <a:t>Ossia, questo nonsense:</a:t>
            </a:r>
          </a:p>
          <a:p>
            <a:r>
              <a:rPr lang="it-IT" dirty="0" smtClean="0"/>
              <a:t>esiste esattamente un insieme </a:t>
            </a:r>
            <a:r>
              <a:rPr lang="it-IT" b="1" dirty="0" smtClean="0"/>
              <a:t>a</a:t>
            </a:r>
            <a:r>
              <a:rPr lang="it-IT" dirty="0" smtClean="0"/>
              <a:t> contenente gli oggetti  con la proprietà corrispondente a "</a:t>
            </a:r>
            <a:r>
              <a:rPr lang="en-US" dirty="0" smtClean="0"/>
              <a:t> </a:t>
            </a:r>
            <a:r>
              <a:rPr lang="en-US" i="1" dirty="0" smtClean="0"/>
              <a:t>x</a:t>
            </a:r>
            <a:r>
              <a:rPr lang="en-US" dirty="0" smtClean="0"/>
              <a:t>=</a:t>
            </a:r>
            <a:r>
              <a:rPr lang="en-US" i="1" dirty="0" smtClean="0"/>
              <a:t>x</a:t>
            </a:r>
            <a:r>
              <a:rPr lang="en-US" dirty="0" smtClean="0"/>
              <a:t> &amp; </a:t>
            </a:r>
            <a:r>
              <a:rPr lang="it-IT" dirty="0" smtClean="0"/>
              <a:t> la stella della sera riflette la luce del sole"; esiste esattamente  un insieme </a:t>
            </a:r>
            <a:r>
              <a:rPr lang="it-IT" b="1" dirty="0" smtClean="0"/>
              <a:t>b</a:t>
            </a:r>
            <a:r>
              <a:rPr lang="it-IT" dirty="0" smtClean="0"/>
              <a:t> contenente gli oggetti  con la proprietà corrispondente a "x = </a:t>
            </a:r>
            <a:r>
              <a:rPr lang="it-IT" dirty="0" err="1" smtClean="0"/>
              <a:t>x</a:t>
            </a:r>
            <a:r>
              <a:rPr lang="it-IT" dirty="0" smtClean="0"/>
              <a:t>";  esiste una relazione R corrispondente a "="; esiste esattamente un fatto </a:t>
            </a:r>
            <a:r>
              <a:rPr lang="it-IT" b="1" dirty="0" smtClean="0"/>
              <a:t>f</a:t>
            </a:r>
            <a:r>
              <a:rPr lang="it-IT" dirty="0" smtClean="0"/>
              <a:t> che consiste nella esemplificazione di R da parte di </a:t>
            </a:r>
            <a:r>
              <a:rPr lang="it-IT" b="1" dirty="0" smtClean="0"/>
              <a:t>a</a:t>
            </a:r>
            <a:r>
              <a:rPr lang="it-IT" dirty="0" smtClean="0"/>
              <a:t> e </a:t>
            </a:r>
            <a:r>
              <a:rPr lang="it-IT" b="1" dirty="0" smtClean="0"/>
              <a:t>b</a:t>
            </a:r>
            <a:r>
              <a:rPr lang="it-IT" dirty="0" smtClean="0"/>
              <a:t> e tale fatto </a:t>
            </a:r>
            <a:r>
              <a:rPr lang="it-IT" b="1" dirty="0" smtClean="0"/>
              <a:t>f</a:t>
            </a:r>
            <a:r>
              <a:rPr lang="it-IT" dirty="0" smtClean="0"/>
              <a:t> fa sì che fa sì che la stella della sera è visibile</a:t>
            </a:r>
          </a:p>
          <a:p>
            <a:r>
              <a:rPr lang="it-IT" dirty="0" smtClean="0"/>
              <a:t>Ossia, l'identità tra due insiemi fa sì che la stella della sera è visibile!</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21</a:t>
            </a:fld>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Mellor, </a:t>
            </a:r>
            <a:r>
              <a:rPr lang="it-IT" dirty="0" err="1" smtClean="0"/>
              <a:t>Neale</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Mellor (nell'antologia di Varzi, p. 454) respinge (</a:t>
            </a:r>
            <a:r>
              <a:rPr lang="it-IT" dirty="0" err="1" smtClean="0"/>
              <a:t>Co-ref</a:t>
            </a:r>
            <a:r>
              <a:rPr lang="it-IT" dirty="0" smtClean="0"/>
              <a:t>.) quando "il fatto che ..." viene usato in un contesto causale. Ma come abbiamo visto il problema è più generale.</a:t>
            </a:r>
          </a:p>
          <a:p>
            <a:r>
              <a:rPr lang="it-IT" dirty="0" smtClean="0"/>
              <a:t>S. </a:t>
            </a:r>
            <a:r>
              <a:rPr lang="it-IT" dirty="0" err="1" smtClean="0"/>
              <a:t>Neale</a:t>
            </a:r>
            <a:r>
              <a:rPr lang="it-IT" dirty="0" smtClean="0"/>
              <a:t> dedica un intero libro (</a:t>
            </a:r>
            <a:r>
              <a:rPr lang="it-IT" i="1" dirty="0" err="1" smtClean="0"/>
              <a:t>Facing</a:t>
            </a:r>
            <a:r>
              <a:rPr lang="it-IT" i="1" dirty="0" smtClean="0"/>
              <a:t> </a:t>
            </a:r>
            <a:r>
              <a:rPr lang="it-IT" i="1" dirty="0" err="1" smtClean="0"/>
              <a:t>Facts</a:t>
            </a:r>
            <a:r>
              <a:rPr lang="it-IT" dirty="0" smtClean="0"/>
              <a:t>) allo </a:t>
            </a:r>
            <a:r>
              <a:rPr lang="it-IT" dirty="0" err="1" smtClean="0"/>
              <a:t>slingshot</a:t>
            </a:r>
            <a:r>
              <a:rPr lang="it-IT" dirty="0" smtClean="0"/>
              <a:t> e fa notare che l'argomento è assolutamente generale e non riguarda solo i fatti. Infatti è riproducibile con espressioni quali "l'evento che ...", "la proposizione che ..."</a:t>
            </a:r>
          </a:p>
          <a:p>
            <a:r>
              <a:rPr lang="it-IT" dirty="0" err="1" smtClean="0"/>
              <a:t>Neale</a:t>
            </a:r>
            <a:r>
              <a:rPr lang="it-IT" dirty="0" smtClean="0"/>
              <a:t> sostiene che l'argomento sostanzialmente impone a chi usa queste locuzioni un'appropriata teoria delle descrizioni (</a:t>
            </a:r>
            <a:r>
              <a:rPr lang="it-IT" dirty="0" err="1" smtClean="0"/>
              <a:t>Neale</a:t>
            </a:r>
            <a:r>
              <a:rPr lang="it-IT" dirty="0" smtClean="0"/>
              <a:t> è un difensore dell'approccio </a:t>
            </a:r>
            <a:r>
              <a:rPr lang="it-IT" dirty="0" err="1" smtClean="0"/>
              <a:t>russelliano</a:t>
            </a:r>
            <a:r>
              <a:rPr lang="it-IT" dirty="0" smtClean="0"/>
              <a:t>)</a:t>
            </a:r>
          </a:p>
          <a:p>
            <a:r>
              <a:rPr lang="it-IT" dirty="0" smtClean="0"/>
              <a:t>In effetti, Davidson ... </a:t>
            </a:r>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22</a:t>
            </a:fld>
            <a:endParaRPr lang="it-I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 Davidson</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tratta i termini singolari per eventi come descrizioni alla Russell</a:t>
            </a:r>
          </a:p>
          <a:p>
            <a:r>
              <a:rPr lang="it-IT" dirty="0" smtClean="0"/>
              <a:t>il bacio di Marta a Davide ha fatto ingelosire Tommaso</a:t>
            </a:r>
          </a:p>
          <a:p>
            <a:r>
              <a:rPr lang="it-IT" dirty="0" smtClean="0"/>
              <a:t>esiste (esattamente) un evento x tale che x è un baciare e l'agente di x è Marta e il paziente di x è Davide e x causa ...</a:t>
            </a:r>
          </a:p>
          <a:p>
            <a:r>
              <a:rPr lang="it-IT" dirty="0" smtClean="0"/>
              <a:t>Rimane da vedere di che natura sono le entità su cui spaziano queste variabili. Tropi? Eventi/stati d cose alla Kim/Armstrong?</a:t>
            </a:r>
          </a:p>
          <a:p>
            <a:endParaRPr lang="it-IT" dirty="0"/>
          </a:p>
        </p:txBody>
      </p:sp>
      <p:sp>
        <p:nvSpPr>
          <p:cNvPr id="4" name="Segnaposto numero diapositiva 3"/>
          <p:cNvSpPr>
            <a:spLocks noGrp="1"/>
          </p:cNvSpPr>
          <p:nvPr>
            <p:ph type="sldNum" sz="quarter" idx="12"/>
          </p:nvPr>
        </p:nvSpPr>
        <p:spPr/>
        <p:txBody>
          <a:bodyPr/>
          <a:lstStyle/>
          <a:p>
            <a:fld id="{6F5E2D41-0BDB-4F4F-A72B-29FFBFEED90D}" type="slidenum">
              <a:rPr lang="it-IT" smtClean="0"/>
              <a:pPr/>
              <a:t>23</a:t>
            </a:fld>
            <a:endParaRPr lang="it-IT"/>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685800"/>
            <a:ext cx="8229600" cy="1143000"/>
          </a:xfrm>
        </p:spPr>
        <p:txBody>
          <a:bodyPr/>
          <a:lstStyle/>
          <a:p>
            <a:r>
              <a:rPr lang="it-IT"/>
              <a:t>Il disposizionalismo</a:t>
            </a:r>
          </a:p>
        </p:txBody>
      </p:sp>
      <p:sp>
        <p:nvSpPr>
          <p:cNvPr id="27651" name="Rectangle 3"/>
          <p:cNvSpPr>
            <a:spLocks noGrp="1" noChangeArrowheads="1"/>
          </p:cNvSpPr>
          <p:nvPr>
            <p:ph type="body" idx="1"/>
          </p:nvPr>
        </p:nvSpPr>
        <p:spPr>
          <a:xfrm>
            <a:off x="457200" y="1905000"/>
            <a:ext cx="8229600" cy="4525963"/>
          </a:xfrm>
        </p:spPr>
        <p:txBody>
          <a:bodyPr/>
          <a:lstStyle/>
          <a:p>
            <a:r>
              <a:rPr lang="it-IT" sz="2400"/>
              <a:t>Le disposizioni sono definite come proprietà del secondo ordine o proprietà di proprietà; sono il vero e proprio oggetto di cui parlano le leggi di natura.</a:t>
            </a:r>
          </a:p>
          <a:p>
            <a:r>
              <a:rPr lang="it-IT" sz="2400"/>
              <a:t>Proprietà disposizionale: concetto contrario alla proprietà occorrente o manifesta.</a:t>
            </a:r>
          </a:p>
          <a:p>
            <a:pPr>
              <a:buFontTx/>
              <a:buNone/>
            </a:pPr>
            <a:r>
              <a:rPr lang="it-IT" sz="2400" b="1"/>
              <a:t>	Karl Popper:</a:t>
            </a:r>
            <a:r>
              <a:rPr lang="it-IT" sz="2400"/>
              <a:t> tutte le proprietà fisiche sono disposizionali.</a:t>
            </a:r>
          </a:p>
          <a:p>
            <a:pPr>
              <a:buFontTx/>
              <a:buNone/>
            </a:pPr>
            <a:r>
              <a:rPr lang="it-IT" sz="2400" b="1"/>
              <a:t>	Sidney Shoemaker:</a:t>
            </a:r>
            <a:r>
              <a:rPr lang="it-IT" sz="2400"/>
              <a:t> le disposizioni non esistono ma sono dovuti al funzionamento di una lingua naturale.</a:t>
            </a:r>
          </a:p>
          <a:p>
            <a:pPr>
              <a:buFontTx/>
              <a:buNone/>
            </a:pPr>
            <a:r>
              <a:rPr lang="it-IT" sz="2400" b="1"/>
              <a:t>	Rudolf Carnap:</a:t>
            </a:r>
            <a:r>
              <a:rPr lang="it-IT" sz="2400"/>
              <a:t> le disposizioni sono termini intermedi tra i termini osservativi e termini teorici.</a:t>
            </a:r>
          </a:p>
        </p:txBody>
      </p:sp>
      <p:sp>
        <p:nvSpPr>
          <p:cNvPr id="27652"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disposizionalismo</a:t>
            </a:r>
          </a:p>
        </p:txBody>
      </p:sp>
      <p:sp>
        <p:nvSpPr>
          <p:cNvPr id="5" name="Segnaposto numero diapositiva 4"/>
          <p:cNvSpPr>
            <a:spLocks noGrp="1"/>
          </p:cNvSpPr>
          <p:nvPr>
            <p:ph type="sldNum" sz="quarter" idx="12"/>
          </p:nvPr>
        </p:nvSpPr>
        <p:spPr/>
        <p:txBody>
          <a:bodyPr/>
          <a:lstStyle/>
          <a:p>
            <a:fld id="{6F5E2D41-0BDB-4F4F-A72B-29FFBFEED90D}" type="slidenum">
              <a:rPr lang="it-IT" smtClean="0"/>
              <a:pPr/>
              <a:t>24</a:t>
            </a:fld>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type="body" idx="1"/>
          </p:nvPr>
        </p:nvSpPr>
        <p:spPr>
          <a:xfrm>
            <a:off x="457200" y="838200"/>
            <a:ext cx="8229600" cy="4572000"/>
          </a:xfrm>
        </p:spPr>
        <p:txBody>
          <a:bodyPr/>
          <a:lstStyle/>
          <a:p>
            <a:r>
              <a:rPr lang="it-IT" sz="2400"/>
              <a:t>Le disposizioni codificano in modo sintetico informazioni sul tessuto relazionale del mondo dell’esperienza e della scienza.</a:t>
            </a:r>
          </a:p>
          <a:p>
            <a:r>
              <a:rPr lang="it-IT" sz="2400"/>
              <a:t>Problema della riducibilità delle disposizioni a proprietà occorrenti: ridurre non implica necessariamente eliminare.</a:t>
            </a:r>
          </a:p>
          <a:p>
            <a:endParaRPr lang="it-IT" sz="2400" b="1"/>
          </a:p>
          <a:p>
            <a:pPr algn="ctr">
              <a:buFontTx/>
              <a:buNone/>
            </a:pPr>
            <a:r>
              <a:rPr lang="it-IT" sz="2800" b="1" i="1"/>
              <a:t>Ipotesi:</a:t>
            </a:r>
            <a:endParaRPr lang="it-IT" sz="2800" i="1"/>
          </a:p>
          <a:p>
            <a:pPr algn="ctr">
              <a:buFontTx/>
              <a:buNone/>
            </a:pPr>
            <a:r>
              <a:rPr lang="it-IT" sz="2800" i="1"/>
              <a:t>una teoria delle leggi basata su proprietà disposizionali, intese come relazioni descritte in modo isomorfico da modelli matematici.</a:t>
            </a:r>
          </a:p>
        </p:txBody>
      </p:sp>
      <p:sp>
        <p:nvSpPr>
          <p:cNvPr id="31748" name="Rectangle 4"/>
          <p:cNvSpPr>
            <a:spLocks noChangeArrowheads="1"/>
          </p:cNvSpPr>
          <p:nvPr/>
        </p:nvSpPr>
        <p:spPr bwMode="auto">
          <a:xfrm>
            <a:off x="4876800" y="152400"/>
            <a:ext cx="3810000" cy="479425"/>
          </a:xfrm>
          <a:prstGeom prst="rect">
            <a:avLst/>
          </a:prstGeom>
          <a:noFill/>
          <a:ln w="9525">
            <a:noFill/>
            <a:miter lim="800000"/>
            <a:headEnd/>
            <a:tailEnd/>
          </a:ln>
          <a:effectLst/>
        </p:spPr>
        <p:txBody>
          <a:bodyPr anchor="ctr"/>
          <a:lstStyle/>
          <a:p>
            <a:pPr algn="ctr"/>
            <a:r>
              <a:rPr lang="it-IT" sz="2000">
                <a:solidFill>
                  <a:schemeClr val="tx2"/>
                </a:solidFill>
              </a:rPr>
              <a:t>Il disposizionalismo</a:t>
            </a:r>
          </a:p>
        </p:txBody>
      </p:sp>
      <p:sp>
        <p:nvSpPr>
          <p:cNvPr id="4" name="Segnaposto numero diapositiva 3"/>
          <p:cNvSpPr>
            <a:spLocks noGrp="1"/>
          </p:cNvSpPr>
          <p:nvPr>
            <p:ph type="sldNum" sz="quarter" idx="12"/>
          </p:nvPr>
        </p:nvSpPr>
        <p:spPr/>
        <p:txBody>
          <a:bodyPr/>
          <a:lstStyle/>
          <a:p>
            <a:fld id="{6F5E2D41-0BDB-4F4F-A72B-29FFBFEED90D}" type="slidenum">
              <a:rPr lang="it-IT" smtClean="0"/>
              <a:pPr/>
              <a:t>25</a:t>
            </a:fld>
            <a:endParaRPr lang="it-I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28600"/>
            <a:ext cx="8229600" cy="1143000"/>
          </a:xfrm>
        </p:spPr>
        <p:txBody>
          <a:bodyPr>
            <a:normAutofit fontScale="90000"/>
          </a:bodyPr>
          <a:lstStyle/>
          <a:p>
            <a:r>
              <a:rPr lang="it-IT" sz="4000"/>
              <a:t>Il disposizionalismo:</a:t>
            </a:r>
            <a:br>
              <a:rPr lang="it-IT" sz="4000"/>
            </a:br>
            <a:r>
              <a:rPr lang="it-IT" sz="4000"/>
              <a:t>soluzione probabile?</a:t>
            </a:r>
          </a:p>
        </p:txBody>
      </p:sp>
      <p:sp>
        <p:nvSpPr>
          <p:cNvPr id="32771" name="Rectangle 3"/>
          <p:cNvSpPr>
            <a:spLocks noGrp="1" noChangeArrowheads="1"/>
          </p:cNvSpPr>
          <p:nvPr>
            <p:ph type="body" idx="1"/>
          </p:nvPr>
        </p:nvSpPr>
        <p:spPr>
          <a:xfrm>
            <a:off x="381000" y="1447800"/>
            <a:ext cx="8229600" cy="5410200"/>
          </a:xfrm>
        </p:spPr>
        <p:txBody>
          <a:bodyPr/>
          <a:lstStyle/>
          <a:p>
            <a:pPr>
              <a:lnSpc>
                <a:spcPct val="90000"/>
              </a:lnSpc>
            </a:pPr>
            <a:r>
              <a:rPr lang="it-IT" sz="2400"/>
              <a:t>Il carattere di </a:t>
            </a:r>
            <a:r>
              <a:rPr lang="it-IT" sz="2400" b="1"/>
              <a:t>controfattualità</a:t>
            </a:r>
            <a:r>
              <a:rPr lang="it-IT" sz="2400"/>
              <a:t> delle leggi è assicurato: le disposizioni sono presenti anche quando non si manifestano: questo spiega il perché le leggi si riferiscono anche a situazioni possibili reggendo controfattuali.</a:t>
            </a:r>
          </a:p>
          <a:p>
            <a:pPr>
              <a:lnSpc>
                <a:spcPct val="90000"/>
              </a:lnSpc>
              <a:buFontTx/>
              <a:buNone/>
            </a:pPr>
            <a:endParaRPr lang="it-IT" sz="900"/>
          </a:p>
          <a:p>
            <a:pPr>
              <a:lnSpc>
                <a:spcPct val="90000"/>
              </a:lnSpc>
            </a:pPr>
            <a:r>
              <a:rPr lang="it-IT" sz="2400"/>
              <a:t>Il carattere </a:t>
            </a:r>
            <a:r>
              <a:rPr lang="it-IT" sz="2400" b="1"/>
              <a:t>idealizzato</a:t>
            </a:r>
            <a:r>
              <a:rPr lang="it-IT" sz="2400"/>
              <a:t> delle leggi, per cui esse sono vere nel modello e sono approssimative nella realtà, è salvato: ammettono gradi.</a:t>
            </a:r>
          </a:p>
          <a:p>
            <a:pPr>
              <a:lnSpc>
                <a:spcPct val="90000"/>
              </a:lnSpc>
              <a:buFontTx/>
              <a:buNone/>
            </a:pPr>
            <a:endParaRPr lang="it-IT" sz="800"/>
          </a:p>
          <a:p>
            <a:pPr>
              <a:lnSpc>
                <a:spcPct val="90000"/>
              </a:lnSpc>
            </a:pPr>
            <a:r>
              <a:rPr lang="it-IT" sz="2400"/>
              <a:t>Le leggi non sono mere convenzioni prive di contenuto empirico, perché si riferiscono ai fenomeni per approssimazione.</a:t>
            </a:r>
          </a:p>
          <a:p>
            <a:pPr>
              <a:lnSpc>
                <a:spcPct val="90000"/>
              </a:lnSpc>
              <a:buFontTx/>
              <a:buNone/>
            </a:pPr>
            <a:endParaRPr lang="it-IT" sz="800"/>
          </a:p>
          <a:p>
            <a:pPr>
              <a:lnSpc>
                <a:spcPct val="90000"/>
              </a:lnSpc>
            </a:pPr>
            <a:r>
              <a:rPr lang="it-IT" sz="2400"/>
              <a:t>Le proprietà dei corpi vengono identificate sulla base delle loro </a:t>
            </a:r>
            <a:r>
              <a:rPr lang="it-IT" sz="2400" b="1"/>
              <a:t>relazioni causali</a:t>
            </a:r>
            <a:r>
              <a:rPr lang="it-IT" sz="2400"/>
              <a:t> e attribuiamo poteri causali nei singoli eventi.</a:t>
            </a:r>
          </a:p>
          <a:p>
            <a:pPr>
              <a:lnSpc>
                <a:spcPct val="90000"/>
              </a:lnSpc>
              <a:buFontTx/>
              <a:buNone/>
            </a:pPr>
            <a:endParaRPr lang="it-IT" sz="2400"/>
          </a:p>
        </p:txBody>
      </p:sp>
      <p:sp>
        <p:nvSpPr>
          <p:cNvPr id="32772" name="Rectangle 4"/>
          <p:cNvSpPr>
            <a:spLocks noChangeArrowheads="1"/>
          </p:cNvSpPr>
          <p:nvPr/>
        </p:nvSpPr>
        <p:spPr bwMode="auto">
          <a:xfrm>
            <a:off x="6248400" y="0"/>
            <a:ext cx="3810000" cy="479425"/>
          </a:xfrm>
          <a:prstGeom prst="rect">
            <a:avLst/>
          </a:prstGeom>
          <a:noFill/>
          <a:ln w="9525">
            <a:noFill/>
            <a:miter lim="800000"/>
            <a:headEnd/>
            <a:tailEnd/>
          </a:ln>
          <a:effectLst/>
        </p:spPr>
        <p:txBody>
          <a:bodyPr anchor="ctr"/>
          <a:lstStyle/>
          <a:p>
            <a:pPr algn="ctr"/>
            <a:r>
              <a:rPr lang="it-IT" sz="2000">
                <a:solidFill>
                  <a:schemeClr val="tx2"/>
                </a:solidFill>
              </a:rPr>
              <a:t>Conclusioni</a:t>
            </a:r>
          </a:p>
        </p:txBody>
      </p:sp>
      <p:sp>
        <p:nvSpPr>
          <p:cNvPr id="5" name="Segnaposto numero diapositiva 4"/>
          <p:cNvSpPr>
            <a:spLocks noGrp="1"/>
          </p:cNvSpPr>
          <p:nvPr>
            <p:ph type="sldNum" sz="quarter" idx="12"/>
          </p:nvPr>
        </p:nvSpPr>
        <p:spPr/>
        <p:txBody>
          <a:bodyPr/>
          <a:lstStyle/>
          <a:p>
            <a:fld id="{6F5E2D41-0BDB-4F4F-A72B-29FFBFEED90D}" type="slidenum">
              <a:rPr lang="it-IT" smtClean="0"/>
              <a:pPr/>
              <a:t>26</a:t>
            </a:fld>
            <a:endParaRPr lang="it-I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533400" y="152400"/>
            <a:ext cx="8229600" cy="5867400"/>
          </a:xfrm>
        </p:spPr>
        <p:txBody>
          <a:bodyPr/>
          <a:lstStyle/>
          <a:p>
            <a:r>
              <a:rPr lang="it-IT" sz="2400" b="1"/>
              <a:t>La relazione causale è epistemicamente e ontologicamente prioritaria rispetto alle leggi causali</a:t>
            </a:r>
            <a:r>
              <a:rPr lang="it-IT" sz="2400"/>
              <a:t>, perché queste vengono ottenute quantificando sia sulle proprietà singole sia sulle circostanze causali. (Le leggi non-causali si ottengono considerando la variazione funzionale di proprietà o disposizioni non causali dei corpi).</a:t>
            </a:r>
          </a:p>
          <a:p>
            <a:pPr>
              <a:buFontTx/>
              <a:buNone/>
            </a:pPr>
            <a:endParaRPr lang="it-IT" sz="800"/>
          </a:p>
          <a:p>
            <a:r>
              <a:rPr lang="it-IT" sz="2400"/>
              <a:t>Il carattere di </a:t>
            </a:r>
            <a:r>
              <a:rPr lang="it-IT" sz="2400" b="1"/>
              <a:t>necessità</a:t>
            </a:r>
            <a:r>
              <a:rPr lang="it-IT" sz="2400"/>
              <a:t> delle leggi è ereditato dalle proprietà di un genere (</a:t>
            </a:r>
            <a:r>
              <a:rPr lang="it-IT" sz="2400" i="1"/>
              <a:t>type</a:t>
            </a:r>
            <a:r>
              <a:rPr lang="it-IT" sz="2400"/>
              <a:t>) o dai suoi poteri causali. Nella causalità deterministica, si concepiscono le cause come necessarie e sufficienti per l’effetto, la legge causale eredita la necessità.</a:t>
            </a:r>
          </a:p>
          <a:p>
            <a:pPr>
              <a:buFontTx/>
              <a:buNone/>
            </a:pPr>
            <a:endParaRPr lang="it-IT" sz="800"/>
          </a:p>
          <a:p>
            <a:r>
              <a:rPr lang="it-IT" sz="2400"/>
              <a:t>Il carattere di </a:t>
            </a:r>
            <a:r>
              <a:rPr lang="it-IT" sz="2400" b="1"/>
              <a:t>verità</a:t>
            </a:r>
            <a:r>
              <a:rPr lang="it-IT" sz="2400"/>
              <a:t>: le leggi fondamentali non sono né vere né false, ma più o meno adeguate a descrivere i fenomeni: mentre l’adeguatezza ammette gradi, anche se non misurabili precisamente, la verità non ne ammette.</a:t>
            </a:r>
          </a:p>
          <a:p>
            <a:endParaRPr lang="it-IT" sz="2400"/>
          </a:p>
        </p:txBody>
      </p:sp>
      <p:sp>
        <p:nvSpPr>
          <p:cNvPr id="33796" name="Rectangle 4"/>
          <p:cNvSpPr>
            <a:spLocks noChangeArrowheads="1"/>
          </p:cNvSpPr>
          <p:nvPr/>
        </p:nvSpPr>
        <p:spPr bwMode="auto">
          <a:xfrm>
            <a:off x="6172200" y="0"/>
            <a:ext cx="3810000" cy="479425"/>
          </a:xfrm>
          <a:prstGeom prst="rect">
            <a:avLst/>
          </a:prstGeom>
          <a:noFill/>
          <a:ln w="9525">
            <a:noFill/>
            <a:miter lim="800000"/>
            <a:headEnd/>
            <a:tailEnd/>
          </a:ln>
          <a:effectLst/>
        </p:spPr>
        <p:txBody>
          <a:bodyPr anchor="ctr"/>
          <a:lstStyle/>
          <a:p>
            <a:pPr algn="ctr"/>
            <a:r>
              <a:rPr lang="it-IT" sz="2000">
                <a:solidFill>
                  <a:schemeClr val="tx2"/>
                </a:solidFill>
              </a:rPr>
              <a:t>Conclusioni</a:t>
            </a:r>
          </a:p>
        </p:txBody>
      </p:sp>
      <p:sp>
        <p:nvSpPr>
          <p:cNvPr id="4" name="Segnaposto numero diapositiva 3"/>
          <p:cNvSpPr>
            <a:spLocks noGrp="1"/>
          </p:cNvSpPr>
          <p:nvPr>
            <p:ph type="sldNum" sz="quarter" idx="12"/>
          </p:nvPr>
        </p:nvSpPr>
        <p:spPr/>
        <p:txBody>
          <a:bodyPr/>
          <a:lstStyle/>
          <a:p>
            <a:fld id="{6F5E2D41-0BDB-4F4F-A72B-29FFBFEED90D}" type="slidenum">
              <a:rPr lang="it-IT" smtClean="0"/>
              <a:pPr/>
              <a:t>27</a:t>
            </a:fld>
            <a:endParaRPr lang="it-IT"/>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457200" y="381000"/>
            <a:ext cx="8229600" cy="5867400"/>
          </a:xfrm>
        </p:spPr>
        <p:txBody>
          <a:bodyPr/>
          <a:lstStyle/>
          <a:p>
            <a:pPr marL="533400" indent="-533400"/>
            <a:r>
              <a:rPr lang="it-IT" sz="2400" b="1"/>
              <a:t>La nozione di spiegazione scientifica: obiezione </a:t>
            </a:r>
            <a:r>
              <a:rPr lang="it-IT" sz="2400"/>
              <a:t>a questa teoria. Non è ovvio spiegare un fenomeno affermando che è la disposizione di un oggetto fisico che lo permette? </a:t>
            </a:r>
            <a:r>
              <a:rPr lang="it-IT" sz="2000"/>
              <a:t>(Es. un vetro si è rotto perché ha la tendenza/disposizione a rompersi…).</a:t>
            </a:r>
          </a:p>
          <a:p>
            <a:pPr marL="533400" indent="-533400"/>
            <a:r>
              <a:rPr lang="it-IT" sz="2400"/>
              <a:t>Il carattere di </a:t>
            </a:r>
            <a:r>
              <a:rPr lang="it-IT" sz="2400" b="1"/>
              <a:t>adeguatezza </a:t>
            </a:r>
            <a:r>
              <a:rPr lang="it-IT" sz="2400"/>
              <a:t>alla pratica e ai fini generali della scienza:</a:t>
            </a:r>
          </a:p>
          <a:p>
            <a:pPr marL="1295400" lvl="2" indent="-381000">
              <a:buFontTx/>
              <a:buAutoNum type="arabicPeriod"/>
            </a:pPr>
            <a:r>
              <a:rPr lang="it-IT" sz="1800"/>
              <a:t>Le disposizioni sono essenzialmente relazioni tra proprietà e la conoscenza delle entità naturali permessa dalla scienza è essenzialmente relazionale e strutturale.</a:t>
            </a:r>
          </a:p>
          <a:p>
            <a:pPr marL="1295400" lvl="2" indent="-381000">
              <a:buFontTx/>
              <a:buAutoNum type="arabicPeriod"/>
            </a:pPr>
            <a:r>
              <a:rPr lang="it-IT" sz="1800"/>
              <a:t>Conferma nella scienza della nozione di potere causale o di capacità: meccanica quantistica. Essa si riferisce ad un sistema di disposizioni irriducibilmente probabilistiche (non in senso antropomorfico) che legano il mondo microscopico agli strumenti macroscopici</a:t>
            </a:r>
          </a:p>
          <a:p>
            <a:pPr marL="1295400" lvl="2" indent="-381000">
              <a:buFontTx/>
              <a:buAutoNum type="arabicPeriod"/>
            </a:pPr>
            <a:r>
              <a:rPr lang="it-IT" sz="1800"/>
              <a:t>Realismo di tipo strutturale: ciò che si mantiene sempre invariata (a prescindere dalle leggi da Newton ad Einstein) è la struttura matematica, con le relative equazioni che stabiliscono relazioni tra fenomeni		</a:t>
            </a:r>
          </a:p>
          <a:p>
            <a:pPr marL="533400" indent="-533400"/>
            <a:endParaRPr lang="it-IT" sz="2400"/>
          </a:p>
        </p:txBody>
      </p:sp>
      <p:sp>
        <p:nvSpPr>
          <p:cNvPr id="35843" name="Rectangle 3"/>
          <p:cNvSpPr>
            <a:spLocks noChangeArrowheads="1"/>
          </p:cNvSpPr>
          <p:nvPr/>
        </p:nvSpPr>
        <p:spPr bwMode="auto">
          <a:xfrm>
            <a:off x="6172200" y="0"/>
            <a:ext cx="3810000" cy="479425"/>
          </a:xfrm>
          <a:prstGeom prst="rect">
            <a:avLst/>
          </a:prstGeom>
          <a:noFill/>
          <a:ln w="9525">
            <a:noFill/>
            <a:miter lim="800000"/>
            <a:headEnd/>
            <a:tailEnd/>
          </a:ln>
          <a:effectLst/>
        </p:spPr>
        <p:txBody>
          <a:bodyPr anchor="ctr"/>
          <a:lstStyle/>
          <a:p>
            <a:pPr algn="ctr"/>
            <a:r>
              <a:rPr lang="it-IT" sz="2000">
                <a:solidFill>
                  <a:schemeClr val="tx2"/>
                </a:solidFill>
              </a:rPr>
              <a:t>Conclusioni</a:t>
            </a:r>
          </a:p>
        </p:txBody>
      </p:sp>
      <p:sp>
        <p:nvSpPr>
          <p:cNvPr id="4" name="Segnaposto numero diapositiva 3"/>
          <p:cNvSpPr>
            <a:spLocks noGrp="1"/>
          </p:cNvSpPr>
          <p:nvPr>
            <p:ph type="sldNum" sz="quarter" idx="12"/>
          </p:nvPr>
        </p:nvSpPr>
        <p:spPr/>
        <p:txBody>
          <a:bodyPr/>
          <a:lstStyle/>
          <a:p>
            <a:fld id="{6F5E2D41-0BDB-4F4F-A72B-29FFBFEED90D}" type="slidenum">
              <a:rPr lang="it-IT" smtClean="0"/>
              <a:pPr/>
              <a:t>28</a:t>
            </a:fld>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2181</Words>
  <Application>Microsoft Office PowerPoint</Application>
  <PresentationFormat>Presentazione su schermo (4:3)</PresentationFormat>
  <Paragraphs>208</Paragraphs>
  <Slides>28</Slides>
  <Notes>28</Notes>
  <HiddenSlides>0</HiddenSlides>
  <MMClips>0</MMClips>
  <ScaleCrop>false</ScaleCrop>
  <HeadingPairs>
    <vt:vector size="4" baseType="variant">
      <vt:variant>
        <vt:lpstr>Tema</vt:lpstr>
      </vt:variant>
      <vt:variant>
        <vt:i4>1</vt:i4>
      </vt:variant>
      <vt:variant>
        <vt:lpstr>Titoli diapositive</vt:lpstr>
      </vt:variant>
      <vt:variant>
        <vt:i4>28</vt:i4>
      </vt:variant>
    </vt:vector>
  </HeadingPairs>
  <TitlesOfParts>
    <vt:vector size="29" baseType="lpstr">
      <vt:lpstr>Tema di Office</vt:lpstr>
      <vt:lpstr>Ontologia 13-14</vt:lpstr>
      <vt:lpstr>Annuncio</vt:lpstr>
      <vt:lpstr>Calendario</vt:lpstr>
      <vt:lpstr>Calendario (cont.)</vt:lpstr>
      <vt:lpstr>Lo slingshot</vt:lpstr>
      <vt:lpstr>Davidson e lo slingshot</vt:lpstr>
      <vt:lpstr>slingshot in "causal relations" (i)</vt:lpstr>
      <vt:lpstr>intermezzo sulla vero-funzionalità</vt:lpstr>
      <vt:lpstr>Non vero-funzionalità di "causa"</vt:lpstr>
      <vt:lpstr>slingshot in "causal relations" (ii)</vt:lpstr>
      <vt:lpstr>indipendenza dello slingshot dalla relazione causale</vt:lpstr>
      <vt:lpstr>Preliminari su operatore di astrazione</vt:lpstr>
      <vt:lpstr>P  {x: x=x} = {x:  x=x &amp; P} </vt:lpstr>
      <vt:lpstr>Assunzioni dello slingshot</vt:lpstr>
      <vt:lpstr>Lo slingshot</vt:lpstr>
      <vt:lpstr>Variante dello slingshot con descrizioni definite</vt:lpstr>
      <vt:lpstr>Problema con le descrizioni definite</vt:lpstr>
      <vt:lpstr>Accettare le assunzioni?</vt:lpstr>
      <vt:lpstr>Analizziamo alla Russell + Armstrong</vt:lpstr>
      <vt:lpstr>Diapositiva 20</vt:lpstr>
      <vt:lpstr>Diapositiva 21</vt:lpstr>
      <vt:lpstr>Mellor, Neale</vt:lpstr>
      <vt:lpstr>e Davidson</vt:lpstr>
      <vt:lpstr>Il disposizionalismo</vt:lpstr>
      <vt:lpstr>Diapositiva 25</vt:lpstr>
      <vt:lpstr>Il disposizionalismo: soluzione probabile?</vt:lpstr>
      <vt:lpstr>Diapositiva 27</vt:lpstr>
      <vt:lpstr>Diapositiva 28</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Ontologia 13-14</dc:title>
  <dc:creator>Francesco Orilia</dc:creator>
  <cp:lastModifiedBy>Francesco Orilia</cp:lastModifiedBy>
  <cp:revision>9</cp:revision>
  <dcterms:created xsi:type="dcterms:W3CDTF">2013-11-16T08:41:02Z</dcterms:created>
  <dcterms:modified xsi:type="dcterms:W3CDTF">2013-11-18T09:28:11Z</dcterms:modified>
</cp:coreProperties>
</file>