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59" r:id="rId4"/>
    <p:sldId id="260" r:id="rId5"/>
    <p:sldId id="271" r:id="rId6"/>
    <p:sldId id="261" r:id="rId7"/>
    <p:sldId id="262" r:id="rId8"/>
    <p:sldId id="263" r:id="rId9"/>
    <p:sldId id="265" r:id="rId10"/>
    <p:sldId id="266" r:id="rId11"/>
    <p:sldId id="267" r:id="rId12"/>
    <p:sldId id="272" r:id="rId13"/>
    <p:sldId id="269" r:id="rId14"/>
    <p:sldId id="270" r:id="rId15"/>
    <p:sldId id="274" r:id="rId16"/>
    <p:sldId id="275" r:id="rId17"/>
    <p:sldId id="276" r:id="rId1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219"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C29A77-342C-4320-B627-DB61AAF866E6}" type="datetimeFigureOut">
              <a:rPr lang="it-IT" smtClean="0"/>
              <a:t>24/11/2013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CF957A-4141-4C99-B14D-9919875353A3}" type="slidenum">
              <a:rPr lang="it-IT" smtClean="0"/>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2FCF957A-4141-4C99-B14D-9919875353A3}" type="slidenum">
              <a:rPr lang="it-IT" smtClean="0"/>
              <a:t>1</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1792E6C-BD2A-4BAF-A156-F46CB0354E60}" type="datetimeFigureOut">
              <a:rPr lang="it-IT" smtClean="0"/>
              <a:pPr/>
              <a:t>24/11/2013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736B23A-832F-4AD8-A149-0E6607EAB53B}"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1792E6C-BD2A-4BAF-A156-F46CB0354E60}" type="datetimeFigureOut">
              <a:rPr lang="it-IT" smtClean="0"/>
              <a:pPr/>
              <a:t>24/11/2013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736B23A-832F-4AD8-A149-0E6607EAB53B}"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1792E6C-BD2A-4BAF-A156-F46CB0354E60}" type="datetimeFigureOut">
              <a:rPr lang="it-IT" smtClean="0"/>
              <a:pPr/>
              <a:t>24/11/2013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736B23A-832F-4AD8-A149-0E6607EAB53B}"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1792E6C-BD2A-4BAF-A156-F46CB0354E60}" type="datetimeFigureOut">
              <a:rPr lang="it-IT" smtClean="0"/>
              <a:pPr/>
              <a:t>24/11/2013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736B23A-832F-4AD8-A149-0E6607EAB53B}"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1792E6C-BD2A-4BAF-A156-F46CB0354E60}" type="datetimeFigureOut">
              <a:rPr lang="it-IT" smtClean="0"/>
              <a:pPr/>
              <a:t>24/11/2013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736B23A-832F-4AD8-A149-0E6607EAB53B}"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1792E6C-BD2A-4BAF-A156-F46CB0354E60}" type="datetimeFigureOut">
              <a:rPr lang="it-IT" smtClean="0"/>
              <a:pPr/>
              <a:t>24/11/2013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736B23A-832F-4AD8-A149-0E6607EAB53B}"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1792E6C-BD2A-4BAF-A156-F46CB0354E60}" type="datetimeFigureOut">
              <a:rPr lang="it-IT" smtClean="0"/>
              <a:pPr/>
              <a:t>24/11/2013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736B23A-832F-4AD8-A149-0E6607EAB53B}"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1792E6C-BD2A-4BAF-A156-F46CB0354E60}" type="datetimeFigureOut">
              <a:rPr lang="it-IT" smtClean="0"/>
              <a:pPr/>
              <a:t>24/11/2013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736B23A-832F-4AD8-A149-0E6607EAB53B}"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1792E6C-BD2A-4BAF-A156-F46CB0354E60}" type="datetimeFigureOut">
              <a:rPr lang="it-IT" smtClean="0"/>
              <a:pPr/>
              <a:t>24/11/2013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736B23A-832F-4AD8-A149-0E6607EAB53B}"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1792E6C-BD2A-4BAF-A156-F46CB0354E60}" type="datetimeFigureOut">
              <a:rPr lang="it-IT" smtClean="0"/>
              <a:pPr/>
              <a:t>24/11/2013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736B23A-832F-4AD8-A149-0E6607EAB53B}"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1792E6C-BD2A-4BAF-A156-F46CB0354E60}" type="datetimeFigureOut">
              <a:rPr lang="it-IT" smtClean="0"/>
              <a:pPr/>
              <a:t>24/11/2013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736B23A-832F-4AD8-A149-0E6607EAB53B}"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792E6C-BD2A-4BAF-A156-F46CB0354E60}" type="datetimeFigureOut">
              <a:rPr lang="it-IT" smtClean="0"/>
              <a:pPr/>
              <a:t>24/11/2013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36B23A-832F-4AD8-A149-0E6607EAB53B}"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it-IT" sz="8900" dirty="0" smtClean="0"/>
              <a:t>Donald Davidson</a:t>
            </a:r>
            <a:r>
              <a:rPr lang="it-IT" dirty="0" smtClean="0"/>
              <a:t/>
            </a:r>
            <a:br>
              <a:rPr lang="it-IT" dirty="0" smtClean="0"/>
            </a:br>
            <a:r>
              <a:rPr lang="it-IT" sz="5300" u="sng" dirty="0" smtClean="0"/>
              <a:t>La </a:t>
            </a:r>
            <a:r>
              <a:rPr lang="it-IT" sz="5300" u="sng" dirty="0" err="1" smtClean="0"/>
              <a:t>causazione</a:t>
            </a:r>
            <a:r>
              <a:rPr lang="it-IT" sz="5300" u="sng" dirty="0" smtClean="0"/>
              <a:t> come relazione tra eventi</a:t>
            </a:r>
            <a:r>
              <a:rPr lang="it-IT" sz="5300" dirty="0" smtClean="0"/>
              <a:t> </a:t>
            </a:r>
            <a:r>
              <a:rPr lang="it-IT" dirty="0" smtClean="0"/>
              <a:t/>
            </a:r>
            <a:br>
              <a:rPr lang="it-IT" dirty="0" smtClean="0"/>
            </a:br>
            <a:endParaRPr lang="it-IT" dirty="0"/>
          </a:p>
        </p:txBody>
      </p:sp>
      <p:sp>
        <p:nvSpPr>
          <p:cNvPr id="3" name="Sottotitolo 2"/>
          <p:cNvSpPr>
            <a:spLocks noGrp="1"/>
          </p:cNvSpPr>
          <p:nvPr>
            <p:ph type="subTitle" idx="1"/>
          </p:nvPr>
        </p:nvSpPr>
        <p:spPr>
          <a:xfrm>
            <a:off x="1331640" y="4221088"/>
            <a:ext cx="6400800" cy="1752600"/>
          </a:xfrm>
        </p:spPr>
        <p:txBody>
          <a:bodyPr>
            <a:normAutofit fontScale="62500" lnSpcReduction="20000"/>
          </a:bodyPr>
          <a:lstStyle/>
          <a:p>
            <a:r>
              <a:rPr lang="it-IT" sz="3300" dirty="0" smtClean="0">
                <a:solidFill>
                  <a:schemeClr val="tx1"/>
                </a:solidFill>
              </a:rPr>
              <a:t>FILOSOFIA ANALITICA DEL LINGUAGGIO</a:t>
            </a:r>
          </a:p>
          <a:p>
            <a:r>
              <a:rPr lang="it-IT" sz="3300" dirty="0" smtClean="0">
                <a:solidFill>
                  <a:schemeClr val="tx1"/>
                </a:solidFill>
              </a:rPr>
              <a:t>(MODULO  ONTOLOGIA</a:t>
            </a:r>
            <a:r>
              <a:rPr lang="it-IT" sz="3300" dirty="0" smtClean="0">
                <a:solidFill>
                  <a:schemeClr val="tx1"/>
                </a:solidFill>
              </a:rPr>
              <a:t>)</a:t>
            </a:r>
          </a:p>
          <a:p>
            <a:r>
              <a:rPr lang="it-IT" sz="3300" dirty="0" smtClean="0">
                <a:solidFill>
                  <a:schemeClr val="tx1"/>
                </a:solidFill>
              </a:rPr>
              <a:t>Presentazione di </a:t>
            </a:r>
            <a:r>
              <a:rPr lang="it-IT" sz="3300" dirty="0" err="1" smtClean="0">
                <a:solidFill>
                  <a:schemeClr val="tx1"/>
                </a:solidFill>
              </a:rPr>
              <a:t>Virgilia</a:t>
            </a:r>
            <a:r>
              <a:rPr lang="it-IT" sz="3300" smtClean="0">
                <a:solidFill>
                  <a:schemeClr val="tx1"/>
                </a:solidFill>
              </a:rPr>
              <a:t> Potetti</a:t>
            </a:r>
            <a:endParaRPr lang="it-IT" sz="3300" dirty="0" smtClean="0">
              <a:solidFill>
                <a:schemeClr val="tx1"/>
              </a:solidFill>
            </a:endParaRPr>
          </a:p>
          <a:p>
            <a:endParaRPr lang="it-IT" sz="3300" dirty="0" smtClean="0">
              <a:solidFill>
                <a:schemeClr val="tx1"/>
              </a:solidFill>
            </a:endParaRPr>
          </a:p>
          <a:p>
            <a:r>
              <a:rPr lang="it-IT" sz="3300" dirty="0" smtClean="0">
                <a:solidFill>
                  <a:schemeClr val="tx1"/>
                </a:solidFill>
              </a:rPr>
              <a:t>22 novembre 2013</a:t>
            </a:r>
          </a:p>
          <a:p>
            <a:endParaRPr lang="it-IT" dirty="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0"/>
            <a:ext cx="8784976" cy="6858000"/>
          </a:xfrm>
        </p:spPr>
        <p:txBody>
          <a:bodyPr>
            <a:normAutofit fontScale="92500" lnSpcReduction="10000"/>
          </a:bodyPr>
          <a:lstStyle/>
          <a:p>
            <a:pPr algn="ctr">
              <a:buNone/>
            </a:pPr>
            <a:r>
              <a:rPr lang="it-IT" sz="3600" b="1" dirty="0" smtClean="0"/>
              <a:t>Che cos’è una causa?</a:t>
            </a:r>
          </a:p>
          <a:p>
            <a:pPr algn="just">
              <a:buNone/>
            </a:pPr>
            <a:r>
              <a:rPr lang="it-IT" sz="3900" dirty="0" smtClean="0"/>
              <a:t>Hume: </a:t>
            </a:r>
          </a:p>
          <a:p>
            <a:pPr algn="just">
              <a:buNone/>
            </a:pPr>
            <a:r>
              <a:rPr lang="it-IT" sz="2200" i="1" dirty="0" smtClean="0"/>
              <a:t>&lt;&lt;Possiamo definire una causa come un oggetto seguito da un altro, dove tutti gli oggetti simili al primo sono seguiti da oggetti simili al secondo&gt;&gt;</a:t>
            </a:r>
          </a:p>
          <a:p>
            <a:pPr algn="just">
              <a:buNone/>
            </a:pPr>
            <a:r>
              <a:rPr lang="it-IT" sz="2400" dirty="0" smtClean="0"/>
              <a:t>	</a:t>
            </a:r>
            <a:r>
              <a:rPr lang="it-IT" sz="2600" dirty="0" smtClean="0"/>
              <a:t>Questa definizione suggerisce molto chiaramente che le cause e gli effetti sono entità che possono essere nominate o descritte da termini singolari.</a:t>
            </a:r>
          </a:p>
          <a:p>
            <a:pPr algn="just">
              <a:buNone/>
            </a:pPr>
            <a:endParaRPr lang="it-IT" sz="2400" dirty="0" smtClean="0"/>
          </a:p>
          <a:p>
            <a:pPr algn="just">
              <a:buNone/>
            </a:pPr>
            <a:r>
              <a:rPr lang="it-IT" sz="2600" dirty="0" smtClean="0"/>
              <a:t>Tuttavia, nel </a:t>
            </a:r>
            <a:r>
              <a:rPr lang="it-IT" sz="2600" i="1" dirty="0" smtClean="0"/>
              <a:t>Trattato sulla natura umana </a:t>
            </a:r>
            <a:r>
              <a:rPr lang="it-IT" sz="2600" dirty="0" smtClean="0"/>
              <a:t>dice che:</a:t>
            </a:r>
          </a:p>
          <a:p>
            <a:pPr algn="just">
              <a:buNone/>
            </a:pPr>
            <a:r>
              <a:rPr lang="it-IT" sz="2200" i="1" dirty="0" smtClean="0"/>
              <a:t>&lt;&lt;quando ci sono differenti oggetti che producono lo stesso effetto, lo si deve a qualche </a:t>
            </a:r>
            <a:r>
              <a:rPr lang="it-IT" sz="2200" i="1" u="sng" dirty="0" smtClean="0"/>
              <a:t>qualità</a:t>
            </a:r>
            <a:r>
              <a:rPr lang="it-IT" sz="2200" i="1" dirty="0" smtClean="0"/>
              <a:t> comune. Poiché, siccome effetti simili implicano cause simili, dobbiamo sempre ascrivere la causalità alla </a:t>
            </a:r>
            <a:r>
              <a:rPr lang="it-IT" sz="2200" i="1" u="sng" dirty="0" smtClean="0"/>
              <a:t>circostanza</a:t>
            </a:r>
            <a:r>
              <a:rPr lang="it-IT" sz="2200" i="1" dirty="0" smtClean="0"/>
              <a:t> di cui scopriamo la somiglianza&gt;&gt;</a:t>
            </a:r>
          </a:p>
          <a:p>
            <a:pPr algn="just">
              <a:buNone/>
            </a:pPr>
            <a:r>
              <a:rPr lang="it-IT" sz="2600" dirty="0" smtClean="0"/>
              <a:t>Quindi </a:t>
            </a:r>
            <a:r>
              <a:rPr lang="it-IT" sz="2600" b="1" dirty="0" smtClean="0"/>
              <a:t>la causa piuttosto che l’evento stesso sembra essere la </a:t>
            </a:r>
            <a:r>
              <a:rPr lang="it-IT" sz="2600" b="1" u="sng" dirty="0" smtClean="0"/>
              <a:t>qualità</a:t>
            </a:r>
            <a:r>
              <a:rPr lang="it-IT" sz="2600" b="1" dirty="0" smtClean="0"/>
              <a:t> o le </a:t>
            </a:r>
            <a:r>
              <a:rPr lang="it-IT" sz="2600" b="1" u="sng" dirty="0" smtClean="0"/>
              <a:t>circostanze</a:t>
            </a:r>
            <a:r>
              <a:rPr lang="it-IT" sz="2600" b="1" dirty="0" smtClean="0"/>
              <a:t> di un evento.</a:t>
            </a:r>
          </a:p>
          <a:p>
            <a:pPr algn="just">
              <a:buNone/>
            </a:pPr>
            <a:endParaRPr lang="it-IT" sz="2400" dirty="0" smtClean="0"/>
          </a:p>
          <a:p>
            <a:pPr algn="just">
              <a:buNone/>
            </a:pPr>
            <a:r>
              <a:rPr lang="it-IT" sz="2600" dirty="0" smtClean="0"/>
              <a:t>Inoltre occorre ricordare che per Hume </a:t>
            </a:r>
            <a:r>
              <a:rPr lang="it-IT" sz="2600" b="1" dirty="0" smtClean="0"/>
              <a:t>gli asserti causali non sono mai necessari.</a:t>
            </a:r>
          </a:p>
          <a:p>
            <a:pPr>
              <a:buNone/>
            </a:pPr>
            <a:endParaRPr lang="it-IT" sz="2400" dirty="0" smtClean="0"/>
          </a:p>
          <a:p>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260648"/>
            <a:ext cx="8784976" cy="6597352"/>
          </a:xfrm>
        </p:spPr>
        <p:txBody>
          <a:bodyPr>
            <a:normAutofit/>
          </a:bodyPr>
          <a:lstStyle/>
          <a:p>
            <a:pPr algn="just">
              <a:buNone/>
            </a:pPr>
            <a:r>
              <a:rPr lang="it-IT" sz="3600" dirty="0" err="1" smtClean="0"/>
              <a:t>Mill</a:t>
            </a:r>
            <a:r>
              <a:rPr lang="it-IT" dirty="0" smtClean="0"/>
              <a:t>:</a:t>
            </a:r>
          </a:p>
          <a:p>
            <a:pPr algn="just">
              <a:buNone/>
            </a:pPr>
            <a:r>
              <a:rPr lang="it-IT" sz="2400" dirty="0" smtClean="0"/>
              <a:t>La causa </a:t>
            </a:r>
            <a:r>
              <a:rPr lang="it-IT" sz="2000" i="1" dirty="0" smtClean="0"/>
              <a:t>&lt;&lt;è la somma totale delle condizioni positive e negative prese assieme.., una volta realizzate le quali, il conseguente segue invariabilmente&gt;&gt;</a:t>
            </a:r>
            <a:endParaRPr lang="it-IT" sz="2400" dirty="0" smtClean="0"/>
          </a:p>
          <a:p>
            <a:pPr algn="just">
              <a:buNone/>
            </a:pPr>
            <a:r>
              <a:rPr lang="it-IT" sz="2400" dirty="0" smtClean="0"/>
              <a:t>-Accordo generale sulla possibilità di caratterizzare almeno parzialmente la nozione di causa </a:t>
            </a:r>
            <a:r>
              <a:rPr lang="it-IT" sz="2400" b="1" dirty="0" smtClean="0"/>
              <a:t>in termini di condizioni sufficienti e (o) necessarie.</a:t>
            </a:r>
          </a:p>
          <a:p>
            <a:pPr algn="just">
              <a:buNone/>
            </a:pPr>
            <a:r>
              <a:rPr lang="it-IT" sz="2400" u="sng" dirty="0" smtClean="0"/>
              <a:t>Problema:</a:t>
            </a:r>
            <a:r>
              <a:rPr lang="it-IT" sz="2400" dirty="0" smtClean="0"/>
              <a:t> come si applicano tali caratterizzazioni a </a:t>
            </a:r>
            <a:r>
              <a:rPr lang="it-IT" sz="2400" b="1" dirty="0" smtClean="0"/>
              <a:t>cause particolari?</a:t>
            </a:r>
          </a:p>
          <a:p>
            <a:pPr algn="just">
              <a:buNone/>
            </a:pPr>
            <a:r>
              <a:rPr lang="it-IT" sz="2400" dirty="0" smtClean="0"/>
              <a:t>-Esempio:  un uomo, diciamo Smith, muore, e si dice che la causa della sua morte è il fatto che gli è scivolato un piede nel salire una scala.</a:t>
            </a:r>
          </a:p>
          <a:p>
            <a:pPr algn="just">
              <a:buNone/>
            </a:pPr>
            <a:r>
              <a:rPr lang="it-IT" sz="2400" dirty="0" smtClean="0"/>
              <a:t>Come potrebbe l’effettiva caduta di Smith, con Smith che pesa 76 kg, avere maggiore efficacia nell’ucciderlo dell’effettiva caduta di Smith?</a:t>
            </a:r>
          </a:p>
          <a:p>
            <a:pPr algn="just">
              <a:buNone/>
            </a:pPr>
            <a:r>
              <a:rPr lang="it-IT" sz="2400" dirty="0" smtClean="0"/>
              <a:t>La </a:t>
            </a:r>
            <a:r>
              <a:rPr lang="it-IT" sz="2400" b="1" dirty="0" smtClean="0"/>
              <a:t>difficoltà</a:t>
            </a:r>
            <a:r>
              <a:rPr lang="it-IT" sz="2400" dirty="0" smtClean="0"/>
              <a:t> non ha a che vedere con la generica concezione </a:t>
            </a:r>
            <a:r>
              <a:rPr lang="it-IT" sz="2400" dirty="0" err="1" smtClean="0"/>
              <a:t>milliana</a:t>
            </a:r>
            <a:r>
              <a:rPr lang="it-IT" sz="2400" dirty="0" smtClean="0"/>
              <a:t> della causa, ma riguarda qualunque analogo </a:t>
            </a:r>
            <a:r>
              <a:rPr lang="it-IT" sz="2400" b="1" dirty="0" smtClean="0"/>
              <a:t>tentativo di trattare cause particolari come condizioni necessarie o sufficienti.</a:t>
            </a:r>
            <a:endParaRPr lang="it-IT" sz="2400" dirty="0" smtClean="0"/>
          </a:p>
          <a:p>
            <a:pPr algn="just">
              <a:buNone/>
            </a:pPr>
            <a:endParaRPr lang="it-IT" sz="2400" dirty="0" smtClean="0"/>
          </a:p>
          <a:p>
            <a:pPr algn="just">
              <a:buNone/>
            </a:pPr>
            <a:endParaRPr lang="it-IT" sz="2400" dirty="0" smtClean="0"/>
          </a:p>
          <a:p>
            <a:pPr algn="just">
              <a:buNone/>
            </a:pPr>
            <a:endParaRPr lang="it-IT" sz="2400" dirty="0" smtClean="0"/>
          </a:p>
          <a:p>
            <a:pPr>
              <a:buNone/>
            </a:pPr>
            <a:endParaRPr lang="it-IT"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60648"/>
            <a:ext cx="8229600" cy="6597352"/>
          </a:xfrm>
        </p:spPr>
        <p:txBody>
          <a:bodyPr>
            <a:normAutofit/>
          </a:bodyPr>
          <a:lstStyle/>
          <a:p>
            <a:pPr>
              <a:buNone/>
            </a:pPr>
            <a:r>
              <a:rPr lang="it-IT" sz="3900" dirty="0" err="1" smtClean="0"/>
              <a:t>Mackie</a:t>
            </a:r>
            <a:r>
              <a:rPr lang="it-IT" sz="3900" dirty="0" smtClean="0"/>
              <a:t>:</a:t>
            </a:r>
          </a:p>
          <a:p>
            <a:pPr>
              <a:buNone/>
            </a:pPr>
            <a:r>
              <a:rPr lang="it-IT" sz="2400" dirty="0" smtClean="0"/>
              <a:t>Se consideriamo esempi di cause ed effetti come</a:t>
            </a:r>
          </a:p>
          <a:p>
            <a:pPr>
              <a:buNone/>
            </a:pPr>
            <a:r>
              <a:rPr lang="it-IT" sz="2400" dirty="0" smtClean="0"/>
              <a:t>-un incendio divampò in una certa casa</a:t>
            </a:r>
          </a:p>
          <a:p>
            <a:pPr>
              <a:buNone/>
            </a:pPr>
            <a:r>
              <a:rPr lang="it-IT" sz="2400" dirty="0" err="1" smtClean="0"/>
              <a:t>-l</a:t>
            </a:r>
            <a:r>
              <a:rPr lang="it-IT" sz="2400" dirty="0" smtClean="0"/>
              <a:t>’andare a fuoco della casa in un dato momento</a:t>
            </a:r>
          </a:p>
          <a:p>
            <a:pPr>
              <a:buNone/>
            </a:pPr>
            <a:r>
              <a:rPr lang="it-IT" sz="2400" dirty="0" smtClean="0"/>
              <a:t>-il rovesciamento di una stufa accesa</a:t>
            </a:r>
          </a:p>
          <a:p>
            <a:pPr>
              <a:buNone/>
            </a:pPr>
            <a:r>
              <a:rPr lang="it-IT" sz="2400" dirty="0" smtClean="0"/>
              <a:t>-la presenza di materiale infiammabile</a:t>
            </a:r>
          </a:p>
          <a:p>
            <a:pPr>
              <a:buNone/>
            </a:pPr>
            <a:r>
              <a:rPr lang="it-IT" sz="2400" dirty="0" smtClean="0"/>
              <a:t>ci accorgiamo che sono tutti </a:t>
            </a:r>
            <a:r>
              <a:rPr lang="it-IT" sz="2400" b="1" dirty="0" smtClean="0"/>
              <a:t>enunciati </a:t>
            </a:r>
            <a:r>
              <a:rPr lang="it-IT" sz="2400" dirty="0" smtClean="0"/>
              <a:t>che si riferiscono ad eventi individuali.</a:t>
            </a:r>
          </a:p>
          <a:p>
            <a:pPr>
              <a:buNone/>
            </a:pPr>
            <a:r>
              <a:rPr lang="it-IT" sz="2400" b="1" dirty="0" smtClean="0"/>
              <a:t>Forse le cause non sono eventi</a:t>
            </a:r>
            <a:r>
              <a:rPr lang="it-IT" sz="2400" dirty="0" smtClean="0"/>
              <a:t>, </a:t>
            </a:r>
            <a:r>
              <a:rPr lang="it-IT" sz="2400" b="1" dirty="0" smtClean="0"/>
              <a:t>bensì corrispondono a enunciati </a:t>
            </a:r>
            <a:r>
              <a:rPr lang="it-IT" sz="2400" dirty="0" smtClean="0"/>
              <a:t>(che possono esprimere condizioni di verità per altri enunciati).</a:t>
            </a:r>
          </a:p>
          <a:p>
            <a:pPr>
              <a:buNone/>
            </a:pPr>
            <a:r>
              <a:rPr lang="it-IT" sz="2400" dirty="0" smtClean="0"/>
              <a:t>Se così fosse (secondo </a:t>
            </a:r>
            <a:r>
              <a:rPr lang="it-IT" sz="2400" dirty="0" err="1" smtClean="0"/>
              <a:t>Mackie</a:t>
            </a:r>
            <a:r>
              <a:rPr lang="it-IT" sz="2400" dirty="0" smtClean="0"/>
              <a:t>) allora un certo incendio in una casa sarebbe potuto accadere anche se non ci fosse stato il cortocircuito che lo ha causato, ma se si fosse rovesciata una stufa a gasolio.</a:t>
            </a:r>
          </a:p>
          <a:p>
            <a:pPr>
              <a:buNone/>
            </a:pPr>
            <a:endParaRPr lang="it-IT" sz="2400" dirty="0" smtClean="0"/>
          </a:p>
          <a:p>
            <a:pPr>
              <a:buNone/>
            </a:pPr>
            <a:endParaRPr lang="it-IT" sz="2400" dirty="0" smtClean="0"/>
          </a:p>
          <a:p>
            <a:pPr algn="just">
              <a:buNone/>
            </a:pPr>
            <a:endParaRPr lang="it-IT" sz="2400" b="1" dirty="0" smtClean="0"/>
          </a:p>
          <a:p>
            <a:pPr algn="just">
              <a:buNone/>
            </a:pPr>
            <a:endParaRPr lang="it-IT" sz="2400" dirty="0" smtClean="0"/>
          </a:p>
          <a:p>
            <a:pPr algn="just">
              <a:buNone/>
            </a:pPr>
            <a:endParaRPr lang="it-IT" sz="2400" dirty="0" smtClean="0"/>
          </a:p>
          <a:p>
            <a:pPr algn="just">
              <a:buNone/>
            </a:pPr>
            <a:endParaRPr lang="it-IT" sz="2400" dirty="0" smtClean="0"/>
          </a:p>
          <a:p>
            <a:pPr algn="just">
              <a:buNone/>
            </a:pPr>
            <a:endParaRPr lang="it-IT" sz="2400" dirty="0" smtClean="0"/>
          </a:p>
          <a:p>
            <a:pPr>
              <a:buNone/>
            </a:pPr>
            <a:endParaRPr lang="it-IT" sz="2400" dirty="0" smtClean="0"/>
          </a:p>
          <a:p>
            <a:pPr>
              <a:buNone/>
            </a:pPr>
            <a:endParaRPr lang="it-IT" sz="2400" dirty="0" smtClean="0"/>
          </a:p>
          <a:p>
            <a:pPr>
              <a:buNone/>
            </a:pPr>
            <a:endParaRPr lang="it-IT"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88640"/>
            <a:ext cx="8229600" cy="6408712"/>
          </a:xfrm>
        </p:spPr>
        <p:txBody>
          <a:bodyPr>
            <a:normAutofit fontScale="70000" lnSpcReduction="20000"/>
          </a:bodyPr>
          <a:lstStyle/>
          <a:p>
            <a:pPr algn="just">
              <a:buNone/>
            </a:pPr>
            <a:r>
              <a:rPr lang="it-IT" sz="3800" dirty="0" smtClean="0"/>
              <a:t>Allora la forma logica di:</a:t>
            </a:r>
          </a:p>
          <a:p>
            <a:pPr marL="457200" indent="-457200" algn="just">
              <a:buAutoNum type="arabicParenBoth"/>
            </a:pPr>
            <a:r>
              <a:rPr lang="it-IT" sz="3800" dirty="0" smtClean="0"/>
              <a:t>Il cortocircuito causò l’incendio</a:t>
            </a:r>
          </a:p>
          <a:p>
            <a:pPr marL="457200" indent="-457200" algn="just">
              <a:buNone/>
            </a:pPr>
            <a:r>
              <a:rPr lang="it-IT" sz="3800" dirty="0" smtClean="0"/>
              <a:t>verrebbe resa più esattamente così:</a:t>
            </a:r>
          </a:p>
          <a:p>
            <a:pPr marL="457200" indent="-457200" algn="just">
              <a:buNone/>
            </a:pPr>
            <a:r>
              <a:rPr lang="it-IT" sz="3800" dirty="0" smtClean="0"/>
              <a:t>(2) </a:t>
            </a:r>
            <a:r>
              <a:rPr lang="it-IT" sz="3800" b="1" i="1" dirty="0" smtClean="0"/>
              <a:t>Il fatto che </a:t>
            </a:r>
            <a:r>
              <a:rPr lang="it-IT" sz="3800" dirty="0" smtClean="0"/>
              <a:t>ci fu un cortocircuito </a:t>
            </a:r>
            <a:r>
              <a:rPr lang="it-IT" sz="3800" b="1" i="1" dirty="0" smtClean="0"/>
              <a:t>fece sì che </a:t>
            </a:r>
            <a:r>
              <a:rPr lang="it-IT" sz="3800" dirty="0" smtClean="0"/>
              <a:t>ci fosse un incendio.</a:t>
            </a:r>
          </a:p>
          <a:p>
            <a:pPr algn="just">
              <a:buNone/>
            </a:pPr>
            <a:endParaRPr lang="it-IT" sz="3800" dirty="0" smtClean="0"/>
          </a:p>
          <a:p>
            <a:pPr algn="just">
              <a:buNone/>
            </a:pPr>
            <a:r>
              <a:rPr lang="it-IT" sz="3800" dirty="0" smtClean="0"/>
              <a:t>Argomentazione dello </a:t>
            </a:r>
            <a:r>
              <a:rPr lang="it-IT" sz="3800" b="1" dirty="0" err="1" smtClean="0"/>
              <a:t>slingshot</a:t>
            </a:r>
            <a:r>
              <a:rPr lang="it-IT" sz="3800" b="1" dirty="0" smtClean="0"/>
              <a:t>: </a:t>
            </a:r>
          </a:p>
          <a:p>
            <a:pPr algn="just">
              <a:buNone/>
            </a:pPr>
            <a:r>
              <a:rPr lang="it-IT" sz="3800" dirty="0" smtClean="0"/>
              <a:t>accettare il principio di </a:t>
            </a:r>
            <a:r>
              <a:rPr lang="it-IT" sz="3800" b="1" dirty="0" err="1" smtClean="0"/>
              <a:t>sostitutività</a:t>
            </a:r>
            <a:r>
              <a:rPr lang="it-IT" sz="3800" b="1" dirty="0" smtClean="0"/>
              <a:t> estensionale</a:t>
            </a:r>
            <a:r>
              <a:rPr lang="it-IT" sz="3800" dirty="0" smtClean="0"/>
              <a:t>, senza alterare il valore di verità.</a:t>
            </a:r>
          </a:p>
          <a:p>
            <a:pPr algn="just">
              <a:buNone/>
            </a:pPr>
            <a:r>
              <a:rPr lang="it-IT" sz="3800" u="sng" dirty="0" smtClean="0"/>
              <a:t>Via d’uscita secondo Davidson</a:t>
            </a:r>
            <a:r>
              <a:rPr lang="it-IT" sz="3800" dirty="0" smtClean="0"/>
              <a:t>: </a:t>
            </a:r>
          </a:p>
          <a:p>
            <a:pPr algn="just">
              <a:buNone/>
            </a:pPr>
            <a:r>
              <a:rPr lang="it-IT" sz="3800" b="1" dirty="0" smtClean="0"/>
              <a:t>respingere</a:t>
            </a:r>
          </a:p>
          <a:p>
            <a:pPr algn="just"/>
            <a:r>
              <a:rPr lang="it-IT" sz="3800" dirty="0" smtClean="0"/>
              <a:t> l’ipotesi che (2) esprima la forma logica di (1),</a:t>
            </a:r>
          </a:p>
          <a:p>
            <a:pPr algn="just"/>
            <a:r>
              <a:rPr lang="it-IT" sz="3800" dirty="0" smtClean="0"/>
              <a:t>l’idea che il &lt;&lt;causò&gt;&gt; di (1) sia un connettivo enunciativo più o meno nascosto,</a:t>
            </a:r>
          </a:p>
          <a:p>
            <a:pPr algn="just"/>
            <a:r>
              <a:rPr lang="it-IT" sz="3800" dirty="0" smtClean="0"/>
              <a:t>l’idea che le cause vengano espresse appieno solamente da enunciati.</a:t>
            </a:r>
          </a:p>
          <a:p>
            <a:pPr marL="457200" indent="-457200" algn="just">
              <a:buNone/>
            </a:pPr>
            <a:endParaRPr lang="it-IT" sz="2400" dirty="0" smtClean="0"/>
          </a:p>
          <a:p>
            <a:pPr marL="457200" indent="-457200" algn="just">
              <a:buNone/>
            </a:pPr>
            <a:endParaRPr lang="it-IT" sz="2400" dirty="0" smtClean="0"/>
          </a:p>
          <a:p>
            <a:pPr>
              <a:buNone/>
            </a:pPr>
            <a:endParaRPr lang="it-IT" dirty="0" smtClean="0"/>
          </a:p>
          <a:p>
            <a:pPr algn="just">
              <a:buNone/>
            </a:pPr>
            <a:endParaRPr lang="it-IT" sz="2400" dirty="0" smtClean="0"/>
          </a:p>
          <a:p>
            <a:pPr>
              <a:buNone/>
            </a:pPr>
            <a:endParaRPr lang="it-IT"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260648"/>
            <a:ext cx="8013576" cy="6597352"/>
          </a:xfrm>
        </p:spPr>
        <p:txBody>
          <a:bodyPr>
            <a:normAutofit/>
          </a:bodyPr>
          <a:lstStyle/>
          <a:p>
            <a:pPr algn="just">
              <a:buNone/>
            </a:pPr>
            <a:endParaRPr lang="it-IT" sz="2400" dirty="0" smtClean="0"/>
          </a:p>
          <a:p>
            <a:pPr algn="just">
              <a:buNone/>
            </a:pPr>
            <a:r>
              <a:rPr lang="it-IT" sz="2400" dirty="0" smtClean="0"/>
              <a:t> </a:t>
            </a:r>
          </a:p>
          <a:p>
            <a:pPr algn="just">
              <a:buNone/>
            </a:pPr>
            <a:endParaRPr lang="it-IT" sz="2400" dirty="0" smtClean="0"/>
          </a:p>
          <a:p>
            <a:pPr algn="just">
              <a:buNone/>
            </a:pPr>
            <a:endParaRPr lang="it-IT" sz="2400" dirty="0" smtClean="0"/>
          </a:p>
          <a:p>
            <a:pPr>
              <a:buNone/>
            </a:pPr>
            <a:endParaRPr lang="it-IT" sz="2400" dirty="0"/>
          </a:p>
        </p:txBody>
      </p:sp>
      <p:sp>
        <p:nvSpPr>
          <p:cNvPr id="4" name="Rettangolo 3"/>
          <p:cNvSpPr/>
          <p:nvPr/>
        </p:nvSpPr>
        <p:spPr>
          <a:xfrm>
            <a:off x="179512" y="188640"/>
            <a:ext cx="8712968" cy="4955203"/>
          </a:xfrm>
          <a:prstGeom prst="rect">
            <a:avLst/>
          </a:prstGeom>
        </p:spPr>
        <p:txBody>
          <a:bodyPr wrap="square">
            <a:spAutoFit/>
          </a:bodyPr>
          <a:lstStyle/>
          <a:p>
            <a:pPr>
              <a:buNone/>
            </a:pPr>
            <a:endParaRPr lang="it-IT" sz="2400" u="sng" dirty="0" smtClean="0"/>
          </a:p>
          <a:p>
            <a:pPr>
              <a:buNone/>
            </a:pPr>
            <a:r>
              <a:rPr lang="it-IT" sz="2800" u="sng" dirty="0" smtClean="0"/>
              <a:t>Davidson </a:t>
            </a:r>
            <a:r>
              <a:rPr lang="it-IT" sz="2800" dirty="0" smtClean="0"/>
              <a:t>riconosce come </a:t>
            </a:r>
            <a:r>
              <a:rPr lang="it-IT" sz="2800" b="1" dirty="0" smtClean="0"/>
              <a:t>incoerente l’idea che la causalità sia una relazione condizionale tra eventi</a:t>
            </a:r>
            <a:r>
              <a:rPr lang="it-IT" sz="2800" dirty="0" smtClean="0"/>
              <a:t>, poiché la specificazione delle condizioni che dovrebbero verificarsi perché la relazione costituisca un’analisi vera della </a:t>
            </a:r>
            <a:r>
              <a:rPr lang="it-IT" sz="2800" dirty="0" err="1" smtClean="0"/>
              <a:t>causazione</a:t>
            </a:r>
            <a:r>
              <a:rPr lang="it-IT" sz="2800" dirty="0" smtClean="0"/>
              <a:t> di un certo effetto </a:t>
            </a:r>
            <a:r>
              <a:rPr lang="it-IT" sz="2800" i="1" dirty="0" smtClean="0"/>
              <a:t>e</a:t>
            </a:r>
            <a:r>
              <a:rPr lang="it-IT" sz="2800" dirty="0" smtClean="0"/>
              <a:t>, che è necessaria e sufficiente per l’effetto </a:t>
            </a:r>
            <a:r>
              <a:rPr lang="it-IT" sz="2800" i="1" dirty="0" smtClean="0"/>
              <a:t>e</a:t>
            </a:r>
            <a:r>
              <a:rPr lang="it-IT" sz="2800" dirty="0" smtClean="0"/>
              <a:t>, non può essere una descrizione di eventi.</a:t>
            </a:r>
          </a:p>
          <a:p>
            <a:pPr>
              <a:buNone/>
            </a:pPr>
            <a:endParaRPr lang="it-IT" sz="2400" dirty="0" smtClean="0"/>
          </a:p>
          <a:p>
            <a:pPr>
              <a:buNone/>
            </a:pPr>
            <a:r>
              <a:rPr lang="it-IT" sz="2400" dirty="0" smtClean="0"/>
              <a:t>Quindi nell’esempio di Smith, il suo essere scivolato, la sua caduta e il suo pesare 76 kg sono </a:t>
            </a:r>
            <a:r>
              <a:rPr lang="it-IT" sz="2400" b="1" dirty="0" smtClean="0"/>
              <a:t>aspetti diversi di un unico evento </a:t>
            </a:r>
            <a:r>
              <a:rPr lang="it-IT" sz="2400" dirty="0" smtClean="0"/>
              <a:t>che ha causato la sua morte.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188640"/>
            <a:ext cx="8352928" cy="6264696"/>
          </a:xfrm>
        </p:spPr>
        <p:txBody>
          <a:bodyPr>
            <a:normAutofit fontScale="25000" lnSpcReduction="20000"/>
          </a:bodyPr>
          <a:lstStyle/>
          <a:p>
            <a:pPr algn="just">
              <a:buNone/>
            </a:pPr>
            <a:r>
              <a:rPr lang="it-IT" sz="9600" dirty="0" smtClean="0"/>
              <a:t>Si considerino questi enunciati:</a:t>
            </a:r>
          </a:p>
          <a:p>
            <a:pPr algn="just">
              <a:buNone/>
            </a:pPr>
            <a:endParaRPr lang="it-IT" sz="9600" dirty="0" smtClean="0"/>
          </a:p>
          <a:p>
            <a:pPr algn="just">
              <a:buNone/>
            </a:pPr>
            <a:r>
              <a:rPr lang="it-IT" sz="9600" dirty="0" smtClean="0"/>
              <a:t>(3) </a:t>
            </a:r>
            <a:r>
              <a:rPr lang="it-IT" sz="9600" b="1" i="1" dirty="0" smtClean="0"/>
              <a:t>È un fatto che </a:t>
            </a:r>
            <a:r>
              <a:rPr lang="it-IT" sz="9600" dirty="0" smtClean="0"/>
              <a:t>Jack è caduto.</a:t>
            </a:r>
          </a:p>
          <a:p>
            <a:pPr algn="just">
              <a:buNone/>
            </a:pPr>
            <a:r>
              <a:rPr lang="it-IT" sz="9600" dirty="0" smtClean="0"/>
              <a:t>(4) Jack è caduto </a:t>
            </a:r>
            <a:r>
              <a:rPr lang="it-IT" sz="9600" b="1" i="1" dirty="0" smtClean="0"/>
              <a:t>e</a:t>
            </a:r>
            <a:r>
              <a:rPr lang="it-IT" sz="9600" dirty="0" smtClean="0"/>
              <a:t> Jack si è rotto la testa.</a:t>
            </a:r>
          </a:p>
          <a:p>
            <a:pPr algn="just">
              <a:buNone/>
            </a:pPr>
            <a:r>
              <a:rPr lang="it-IT" sz="9600" dirty="0" smtClean="0"/>
              <a:t>(5) Jack è caduto </a:t>
            </a:r>
            <a:r>
              <a:rPr lang="it-IT" sz="9600" b="1" i="1" dirty="0" smtClean="0"/>
              <a:t>prima che </a:t>
            </a:r>
            <a:r>
              <a:rPr lang="it-IT" sz="9600" dirty="0" smtClean="0"/>
              <a:t>Jack si rompesse la testa.</a:t>
            </a:r>
          </a:p>
          <a:p>
            <a:pPr algn="just">
              <a:buNone/>
            </a:pPr>
            <a:r>
              <a:rPr lang="it-IT" sz="9600" dirty="0" smtClean="0"/>
              <a:t>(6) Jack è caduto, </a:t>
            </a:r>
            <a:r>
              <a:rPr lang="it-IT" sz="9600" b="1" i="1" dirty="0" smtClean="0"/>
              <a:t>il che ha fatto sì che</a:t>
            </a:r>
            <a:r>
              <a:rPr lang="it-IT" sz="9600" dirty="0" smtClean="0"/>
              <a:t> Jack si rompesse la testa.</a:t>
            </a:r>
          </a:p>
          <a:p>
            <a:pPr algn="just">
              <a:buNone/>
            </a:pPr>
            <a:r>
              <a:rPr lang="it-IT" sz="9600" dirty="0" smtClean="0"/>
              <a:t>(7) </a:t>
            </a:r>
            <a:r>
              <a:rPr lang="it-IT" sz="9600" b="1" i="1" dirty="0" smtClean="0"/>
              <a:t>Jones ha dimenticato il fatto che </a:t>
            </a:r>
            <a:r>
              <a:rPr lang="it-IT" sz="9600" dirty="0" smtClean="0"/>
              <a:t>Jack è caduto.</a:t>
            </a:r>
          </a:p>
          <a:p>
            <a:pPr algn="just">
              <a:buNone/>
            </a:pPr>
            <a:r>
              <a:rPr lang="it-IT" sz="9600" dirty="0" smtClean="0"/>
              <a:t>(8) </a:t>
            </a:r>
            <a:r>
              <a:rPr lang="it-IT" sz="9600" b="1" i="1" dirty="0" smtClean="0"/>
              <a:t>Che</a:t>
            </a:r>
            <a:r>
              <a:rPr lang="it-IT" sz="9600" dirty="0" smtClean="0"/>
              <a:t> Jack è caduto </a:t>
            </a:r>
            <a:r>
              <a:rPr lang="it-IT" sz="9600" b="1" i="1" dirty="0" smtClean="0"/>
              <a:t>spiega il fatto che </a:t>
            </a:r>
            <a:r>
              <a:rPr lang="it-IT" sz="9600" dirty="0" smtClean="0"/>
              <a:t>Jack si è rotto la testa.</a:t>
            </a:r>
          </a:p>
          <a:p>
            <a:pPr>
              <a:buNone/>
            </a:pPr>
            <a:endParaRPr lang="it-IT" sz="9600" dirty="0" smtClean="0"/>
          </a:p>
          <a:p>
            <a:r>
              <a:rPr lang="it-IT" sz="9600" dirty="0" smtClean="0"/>
              <a:t>In (3) e (4) regna l’</a:t>
            </a:r>
            <a:r>
              <a:rPr lang="it-IT" sz="9600" b="1" dirty="0" err="1" smtClean="0"/>
              <a:t>estensionalità</a:t>
            </a:r>
            <a:r>
              <a:rPr lang="it-IT" sz="9600" dirty="0" smtClean="0"/>
              <a:t>,</a:t>
            </a:r>
            <a:endParaRPr lang="it-IT" sz="9600" b="1" dirty="0" smtClean="0"/>
          </a:p>
          <a:p>
            <a:r>
              <a:rPr lang="it-IT" sz="9600" dirty="0" smtClean="0"/>
              <a:t>In (7) e (8) regna l’</a:t>
            </a:r>
            <a:r>
              <a:rPr lang="it-IT" sz="9600" b="1" dirty="0" err="1" smtClean="0"/>
              <a:t>intensionalità</a:t>
            </a:r>
            <a:r>
              <a:rPr lang="it-IT" sz="9600" dirty="0" smtClean="0"/>
              <a:t>,</a:t>
            </a:r>
          </a:p>
          <a:p>
            <a:r>
              <a:rPr lang="it-IT" sz="9600" dirty="0" smtClean="0"/>
              <a:t>(5) e (6) sembrano essere </a:t>
            </a:r>
            <a:r>
              <a:rPr lang="it-IT" sz="9600" b="1" dirty="0" smtClean="0"/>
              <a:t>casi intermedi</a:t>
            </a:r>
            <a:r>
              <a:rPr lang="it-IT" sz="9600" dirty="0" smtClean="0"/>
              <a:t>: </a:t>
            </a:r>
          </a:p>
          <a:p>
            <a:pPr>
              <a:buNone/>
            </a:pPr>
            <a:endParaRPr lang="it-IT" sz="9600" dirty="0" smtClean="0"/>
          </a:p>
          <a:p>
            <a:pPr>
              <a:buNone/>
            </a:pPr>
            <a:r>
              <a:rPr lang="it-IT" sz="9600" dirty="0" smtClean="0"/>
              <a:t>applicando la via d’uscita di Davidson, il &lt;&lt;</a:t>
            </a:r>
            <a:r>
              <a:rPr lang="it-IT" sz="9600" i="1" dirty="0" smtClean="0"/>
              <a:t>prima</a:t>
            </a:r>
            <a:r>
              <a:rPr lang="it-IT" sz="9600" dirty="0" smtClean="0"/>
              <a:t>&gt;&gt; di (5) non lo interpretiamo come un connettivo enunciativo, ma come una comune relazione a due posti, in cui(</a:t>
            </a:r>
            <a:r>
              <a:rPr lang="it-IT" sz="9600" i="1" dirty="0" smtClean="0"/>
              <a:t>x</a:t>
            </a:r>
            <a:r>
              <a:rPr lang="it-IT" sz="9600" dirty="0" smtClean="0"/>
              <a:t> è caduto) diventa (</a:t>
            </a:r>
            <a:r>
              <a:rPr lang="it-IT" sz="9600" i="1" dirty="0" smtClean="0"/>
              <a:t>x</a:t>
            </a:r>
            <a:r>
              <a:rPr lang="it-IT" sz="9600" dirty="0" smtClean="0"/>
              <a:t> è caduto al tempo </a:t>
            </a:r>
            <a:r>
              <a:rPr lang="it-IT" sz="9600" i="1" dirty="0" smtClean="0"/>
              <a:t>t</a:t>
            </a:r>
            <a:r>
              <a:rPr lang="it-IT" sz="9600" dirty="0" smtClean="0"/>
              <a:t>).</a:t>
            </a:r>
          </a:p>
          <a:p>
            <a:pPr>
              <a:buNone/>
            </a:pPr>
            <a:endParaRPr lang="it-IT" sz="7400" dirty="0" smtClean="0"/>
          </a:p>
          <a:p>
            <a:pPr>
              <a:buNone/>
            </a:pPr>
            <a:endParaRPr lang="it-IT" sz="5100" dirty="0" smtClean="0"/>
          </a:p>
          <a:p>
            <a:pPr>
              <a:buNone/>
            </a:pPr>
            <a:endParaRPr lang="it-IT" sz="2400" dirty="0" smtClean="0"/>
          </a:p>
          <a:p>
            <a:pPr>
              <a:buNone/>
            </a:pPr>
            <a:endParaRPr lang="it-IT" sz="2400" dirty="0" smtClean="0"/>
          </a:p>
          <a:p>
            <a:pPr>
              <a:buNone/>
            </a:pPr>
            <a:endParaRPr lang="it-IT" sz="2400" dirty="0" smtClean="0"/>
          </a:p>
          <a:p>
            <a:pPr>
              <a:buNone/>
            </a:pPr>
            <a:endParaRPr lang="it-IT" sz="2400" dirty="0" smtClean="0"/>
          </a:p>
          <a:p>
            <a:pPr>
              <a:buNone/>
            </a:pPr>
            <a:r>
              <a:rPr lang="it-IT" sz="2400" dirty="0" smtClean="0"/>
              <a:t> </a:t>
            </a:r>
            <a:endParaRPr lang="it-IT"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60648"/>
            <a:ext cx="8229600" cy="6264696"/>
          </a:xfrm>
        </p:spPr>
        <p:txBody>
          <a:bodyPr>
            <a:normAutofit fontScale="92500" lnSpcReduction="20000"/>
          </a:bodyPr>
          <a:lstStyle/>
          <a:p>
            <a:pPr>
              <a:buNone/>
            </a:pPr>
            <a:r>
              <a:rPr lang="it-IT" sz="2800" dirty="0" smtClean="0"/>
              <a:t>Di conseguenza </a:t>
            </a:r>
          </a:p>
          <a:p>
            <a:pPr>
              <a:buNone/>
            </a:pPr>
            <a:r>
              <a:rPr lang="it-IT" sz="2800" dirty="0" smtClean="0"/>
              <a:t>-la forma logica di (5) Jack è caduto </a:t>
            </a:r>
            <a:r>
              <a:rPr lang="it-IT" sz="2800" b="1" i="1" dirty="0" smtClean="0"/>
              <a:t>prima che </a:t>
            </a:r>
            <a:r>
              <a:rPr lang="it-IT" sz="2800" dirty="0" smtClean="0"/>
              <a:t>Jack si rompesse la testa :</a:t>
            </a:r>
          </a:p>
          <a:p>
            <a:pPr>
              <a:buNone/>
            </a:pPr>
            <a:r>
              <a:rPr lang="it-IT" sz="2800" b="1" dirty="0" smtClean="0"/>
              <a:t>(5’) </a:t>
            </a:r>
            <a:r>
              <a:rPr lang="it-IT" sz="2800" dirty="0" smtClean="0"/>
              <a:t>Esistono tempi </a:t>
            </a:r>
            <a:r>
              <a:rPr lang="it-IT" sz="2800" i="1" dirty="0" smtClean="0"/>
              <a:t>t</a:t>
            </a:r>
            <a:r>
              <a:rPr lang="it-IT" sz="2800" dirty="0" smtClean="0"/>
              <a:t> e </a:t>
            </a:r>
            <a:r>
              <a:rPr lang="it-IT" sz="2800" i="1" dirty="0" smtClean="0"/>
              <a:t>t’ </a:t>
            </a:r>
            <a:r>
              <a:rPr lang="it-IT" sz="2800" dirty="0" smtClean="0"/>
              <a:t>tali che Jack è caduto a</a:t>
            </a:r>
            <a:r>
              <a:rPr lang="it-IT" sz="2800" i="1" dirty="0" smtClean="0"/>
              <a:t> t</a:t>
            </a:r>
            <a:r>
              <a:rPr lang="it-IT" sz="2800" dirty="0" smtClean="0"/>
              <a:t>, Jack si è rotto la testa a </a:t>
            </a:r>
            <a:r>
              <a:rPr lang="it-IT" sz="2800" i="1" dirty="0" smtClean="0"/>
              <a:t>t’</a:t>
            </a:r>
            <a:r>
              <a:rPr lang="it-IT" sz="2800" dirty="0" smtClean="0"/>
              <a:t>, e </a:t>
            </a:r>
            <a:r>
              <a:rPr lang="it-IT" sz="2800" i="1" dirty="0" smtClean="0"/>
              <a:t>t</a:t>
            </a:r>
            <a:r>
              <a:rPr lang="it-IT" sz="2800" dirty="0" smtClean="0"/>
              <a:t> ha preceduto </a:t>
            </a:r>
            <a:r>
              <a:rPr lang="it-IT" sz="2800" i="1" dirty="0" smtClean="0"/>
              <a:t>t’</a:t>
            </a:r>
            <a:r>
              <a:rPr lang="it-IT" sz="2800" dirty="0" smtClean="0"/>
              <a:t>. </a:t>
            </a:r>
          </a:p>
          <a:p>
            <a:pPr>
              <a:buNone/>
            </a:pPr>
            <a:r>
              <a:rPr lang="it-IT" sz="2800" dirty="0" smtClean="0"/>
              <a:t>-la forma logica di (6) Jack è caduto, </a:t>
            </a:r>
            <a:r>
              <a:rPr lang="it-IT" sz="2800" b="1" i="1" dirty="0" smtClean="0"/>
              <a:t>il che ha fatto sì che</a:t>
            </a:r>
            <a:r>
              <a:rPr lang="it-IT" sz="2800" dirty="0" smtClean="0"/>
              <a:t> Jack si rompesse la testa :</a:t>
            </a:r>
          </a:p>
          <a:p>
            <a:pPr>
              <a:buNone/>
            </a:pPr>
            <a:r>
              <a:rPr lang="it-IT" sz="2800" b="1" dirty="0" smtClean="0"/>
              <a:t>(6’) </a:t>
            </a:r>
            <a:r>
              <a:rPr lang="it-IT" sz="2800" dirty="0" smtClean="0"/>
              <a:t>Esistono eventi </a:t>
            </a:r>
            <a:r>
              <a:rPr lang="it-IT" sz="2800" i="1" dirty="0" smtClean="0"/>
              <a:t>e</a:t>
            </a:r>
            <a:r>
              <a:rPr lang="it-IT" sz="2800" dirty="0" smtClean="0"/>
              <a:t> </a:t>
            </a:r>
            <a:r>
              <a:rPr lang="it-IT" sz="2800" dirty="0" err="1" smtClean="0"/>
              <a:t>e</a:t>
            </a:r>
            <a:r>
              <a:rPr lang="it-IT" sz="2800" dirty="0" smtClean="0"/>
              <a:t> </a:t>
            </a:r>
            <a:r>
              <a:rPr lang="it-IT" sz="2800" i="1" dirty="0" smtClean="0"/>
              <a:t>e’</a:t>
            </a:r>
            <a:r>
              <a:rPr lang="it-IT" sz="2800" dirty="0" smtClean="0"/>
              <a:t> tali che </a:t>
            </a:r>
            <a:r>
              <a:rPr lang="it-IT" sz="2800" i="1" dirty="0" smtClean="0"/>
              <a:t>e</a:t>
            </a:r>
            <a:r>
              <a:rPr lang="it-IT" sz="2800" dirty="0" smtClean="0"/>
              <a:t> è una caduta di Jack, </a:t>
            </a:r>
            <a:r>
              <a:rPr lang="it-IT" sz="2800" i="1" dirty="0" smtClean="0"/>
              <a:t>e’</a:t>
            </a:r>
            <a:r>
              <a:rPr lang="it-IT" sz="2800" dirty="0" smtClean="0"/>
              <a:t> è una rottura della testa di Jack, e </a:t>
            </a:r>
            <a:r>
              <a:rPr lang="it-IT" sz="2800" i="1" dirty="0" err="1" smtClean="0"/>
              <a:t>e</a:t>
            </a:r>
            <a:r>
              <a:rPr lang="it-IT" sz="2800" dirty="0" smtClean="0"/>
              <a:t> ha causato </a:t>
            </a:r>
            <a:r>
              <a:rPr lang="it-IT" sz="2800" i="1" dirty="0" smtClean="0"/>
              <a:t>e’.</a:t>
            </a:r>
          </a:p>
          <a:p>
            <a:pPr>
              <a:buNone/>
            </a:pPr>
            <a:endParaRPr lang="it-IT" sz="2800" i="1" dirty="0" smtClean="0"/>
          </a:p>
          <a:p>
            <a:pPr>
              <a:buNone/>
            </a:pPr>
            <a:r>
              <a:rPr lang="it-IT" sz="2800" dirty="0" smtClean="0"/>
              <a:t>(5) Può essere interpretato come riferito ad </a:t>
            </a:r>
            <a:r>
              <a:rPr lang="it-IT" sz="2800" b="1" dirty="0" smtClean="0"/>
              <a:t>eventi</a:t>
            </a:r>
            <a:r>
              <a:rPr lang="it-IT" sz="2800" dirty="0" smtClean="0"/>
              <a:t> anziché tempi:</a:t>
            </a:r>
          </a:p>
          <a:p>
            <a:pPr algn="ctr">
              <a:buNone/>
            </a:pPr>
            <a:r>
              <a:rPr lang="it-IT" sz="2800" dirty="0" smtClean="0"/>
              <a:t>Jack è caduto </a:t>
            </a:r>
            <a:r>
              <a:rPr lang="it-IT" sz="2800" i="1" dirty="0" smtClean="0"/>
              <a:t>prima che </a:t>
            </a:r>
            <a:r>
              <a:rPr lang="it-IT" sz="2800" dirty="0" smtClean="0"/>
              <a:t>Jack si rompesse la testa</a:t>
            </a:r>
          </a:p>
          <a:p>
            <a:pPr algn="ctr">
              <a:buNone/>
            </a:pPr>
            <a:r>
              <a:rPr lang="it-IT" sz="2800" dirty="0" smtClean="0"/>
              <a:t> =</a:t>
            </a:r>
          </a:p>
          <a:p>
            <a:pPr algn="ctr">
              <a:buNone/>
            </a:pPr>
            <a:r>
              <a:rPr lang="it-IT" sz="2800" dirty="0" smtClean="0"/>
              <a:t> Esistono eventi </a:t>
            </a:r>
            <a:r>
              <a:rPr lang="it-IT" sz="2800" i="1" dirty="0" smtClean="0"/>
              <a:t>e</a:t>
            </a:r>
            <a:r>
              <a:rPr lang="it-IT" sz="2800" dirty="0" smtClean="0"/>
              <a:t> </a:t>
            </a:r>
            <a:r>
              <a:rPr lang="it-IT" sz="2800" dirty="0" err="1" smtClean="0"/>
              <a:t>e</a:t>
            </a:r>
            <a:r>
              <a:rPr lang="it-IT" sz="2800" dirty="0" smtClean="0"/>
              <a:t> </a:t>
            </a:r>
            <a:r>
              <a:rPr lang="it-IT" sz="2800" i="1" dirty="0" smtClean="0"/>
              <a:t>e’</a:t>
            </a:r>
            <a:r>
              <a:rPr lang="it-IT" sz="2800" dirty="0" smtClean="0"/>
              <a:t> tali che </a:t>
            </a:r>
            <a:r>
              <a:rPr lang="it-IT" sz="2800" i="1" dirty="0" smtClean="0"/>
              <a:t>e</a:t>
            </a:r>
            <a:r>
              <a:rPr lang="it-IT" sz="2800" dirty="0" smtClean="0"/>
              <a:t> è una caduta di Jack, </a:t>
            </a:r>
            <a:r>
              <a:rPr lang="it-IT" sz="2800" i="1" dirty="0" smtClean="0"/>
              <a:t>e’</a:t>
            </a:r>
            <a:r>
              <a:rPr lang="it-IT" sz="2800" dirty="0" smtClean="0"/>
              <a:t> è una rottura della testa di Jack, e </a:t>
            </a:r>
            <a:r>
              <a:rPr lang="it-IT" sz="2800" i="1" dirty="0" err="1" smtClean="0"/>
              <a:t>e</a:t>
            </a:r>
            <a:r>
              <a:rPr lang="it-IT" sz="2800" dirty="0" smtClean="0"/>
              <a:t> ha causato </a:t>
            </a:r>
            <a:r>
              <a:rPr lang="it-IT" sz="2800" i="1" dirty="0" smtClean="0"/>
              <a:t>e’.</a:t>
            </a:r>
          </a:p>
          <a:p>
            <a:pPr>
              <a:buNone/>
            </a:pP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60648"/>
            <a:ext cx="8229600" cy="6408712"/>
          </a:xfrm>
        </p:spPr>
        <p:txBody>
          <a:bodyPr/>
          <a:lstStyle/>
          <a:p>
            <a:pPr>
              <a:buNone/>
            </a:pPr>
            <a:r>
              <a:rPr lang="it-IT" sz="3600" b="1" dirty="0" smtClean="0"/>
              <a:t>Quando un evento ha avuto luogo?</a:t>
            </a:r>
          </a:p>
          <a:p>
            <a:pPr>
              <a:buNone/>
            </a:pPr>
            <a:r>
              <a:rPr lang="it-IT" sz="2400" dirty="0" smtClean="0"/>
              <a:t>&lt;&lt;Jack è caduto alle 15&gt;&gt;</a:t>
            </a:r>
          </a:p>
          <a:p>
            <a:pPr>
              <a:buNone/>
            </a:pPr>
            <a:r>
              <a:rPr lang="it-IT" sz="2400" dirty="0" smtClean="0"/>
              <a:t>vuol dire:              </a:t>
            </a:r>
            <a:r>
              <a:rPr lang="it-IT" dirty="0" smtClean="0"/>
              <a:t>Ǝ</a:t>
            </a:r>
            <a:r>
              <a:rPr lang="it-IT" i="1" dirty="0" smtClean="0"/>
              <a:t>e</a:t>
            </a:r>
            <a:r>
              <a:rPr lang="it-IT" dirty="0" smtClean="0"/>
              <a:t>(C(Jack, </a:t>
            </a:r>
            <a:r>
              <a:rPr lang="it-IT" i="1" dirty="0" smtClean="0"/>
              <a:t>e</a:t>
            </a:r>
            <a:r>
              <a:rPr lang="it-IT" dirty="0" smtClean="0"/>
              <a:t>) </a:t>
            </a:r>
            <a:r>
              <a:rPr lang="el-GR" dirty="0" smtClean="0"/>
              <a:t>ᴧ</a:t>
            </a:r>
            <a:r>
              <a:rPr lang="it-IT" dirty="0" smtClean="0"/>
              <a:t> </a:t>
            </a:r>
            <a:r>
              <a:rPr lang="it-IT" i="1" dirty="0" smtClean="0"/>
              <a:t>t</a:t>
            </a:r>
            <a:r>
              <a:rPr lang="it-IT" dirty="0" smtClean="0"/>
              <a:t>(</a:t>
            </a:r>
            <a:r>
              <a:rPr lang="it-IT" i="1" dirty="0" smtClean="0"/>
              <a:t>e</a:t>
            </a:r>
            <a:r>
              <a:rPr lang="it-IT" dirty="0" smtClean="0"/>
              <a:t>) =15</a:t>
            </a:r>
          </a:p>
          <a:p>
            <a:pPr>
              <a:buNone/>
            </a:pPr>
            <a:endParaRPr lang="it-IT" sz="2400" dirty="0" smtClean="0"/>
          </a:p>
          <a:p>
            <a:pPr>
              <a:buNone/>
            </a:pPr>
            <a:r>
              <a:rPr lang="it-IT" sz="2400" dirty="0" smtClean="0"/>
              <a:t>(6) Jack è caduto, </a:t>
            </a:r>
            <a:r>
              <a:rPr lang="it-IT" sz="2400" i="1" dirty="0" smtClean="0"/>
              <a:t>il che ha fatto sì che</a:t>
            </a:r>
            <a:r>
              <a:rPr lang="it-IT" sz="2400" dirty="0" smtClean="0"/>
              <a:t> Jack si rompesse la testa, non è falsa se:</a:t>
            </a:r>
          </a:p>
          <a:p>
            <a:r>
              <a:rPr lang="it-IT" sz="2400" dirty="0" smtClean="0"/>
              <a:t>Jack è caduto più di una volta,</a:t>
            </a:r>
          </a:p>
          <a:p>
            <a:r>
              <a:rPr lang="it-IT" sz="2400" dirty="0" smtClean="0"/>
              <a:t>s’è rotto la testa più di una volta,</a:t>
            </a:r>
          </a:p>
          <a:p>
            <a:r>
              <a:rPr lang="it-IT" sz="2400" dirty="0" smtClean="0"/>
              <a:t>o ha avuto più di una caduta da rompersi la testa.</a:t>
            </a:r>
          </a:p>
          <a:p>
            <a:pPr>
              <a:buNone/>
            </a:pPr>
            <a:endParaRPr lang="it-IT" sz="2400" dirty="0" smtClean="0"/>
          </a:p>
          <a:p>
            <a:pPr>
              <a:buNone/>
            </a:pPr>
            <a:r>
              <a:rPr lang="it-IT" sz="2400" dirty="0" smtClean="0"/>
              <a:t>Non è così per (1) Il cortocircuito causò l’incendio, e neppure per &lt;&lt;</a:t>
            </a:r>
            <a:r>
              <a:rPr lang="it-IT" sz="2400" b="1" i="1" dirty="0" smtClean="0"/>
              <a:t>La</a:t>
            </a:r>
            <a:r>
              <a:rPr lang="it-IT" sz="2400" dirty="0" smtClean="0"/>
              <a:t> caduta di Jack causò la rottura della testa di Jack&gt;&gt; perché qui viene espressa una </a:t>
            </a:r>
            <a:r>
              <a:rPr lang="it-IT" sz="2400" b="1" i="1" dirty="0" smtClean="0"/>
              <a:t>singolarità.</a:t>
            </a:r>
          </a:p>
          <a:p>
            <a:pPr>
              <a:buNone/>
            </a:pPr>
            <a:endParaRPr lang="it-IT" sz="2400" dirty="0" smtClean="0"/>
          </a:p>
          <a:p>
            <a:pPr>
              <a:buNone/>
            </a:pP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88640"/>
            <a:ext cx="8229600" cy="5937523"/>
          </a:xfrm>
        </p:spPr>
        <p:txBody>
          <a:bodyPr>
            <a:normAutofit/>
          </a:bodyPr>
          <a:lstStyle/>
          <a:p>
            <a:pPr>
              <a:buNone/>
            </a:pPr>
            <a:r>
              <a:rPr lang="it-IT" sz="2400" dirty="0" smtClean="0"/>
              <a:t>Per render giustizia alla singolarità abbiamo bisogno di qualcosa come:</a:t>
            </a:r>
          </a:p>
          <a:p>
            <a:pPr algn="ctr">
              <a:buNone/>
            </a:pPr>
            <a:r>
              <a:rPr lang="it-IT" sz="2400" dirty="0" smtClean="0"/>
              <a:t>&lt;&lt; ɩ</a:t>
            </a:r>
            <a:r>
              <a:rPr lang="it-IT" sz="2400" i="1" dirty="0" smtClean="0"/>
              <a:t>e</a:t>
            </a:r>
            <a:r>
              <a:rPr lang="it-IT" sz="2400" dirty="0" smtClean="0"/>
              <a:t> C(Jack, </a:t>
            </a:r>
            <a:r>
              <a:rPr lang="it-IT" sz="2400" i="1" dirty="0" smtClean="0"/>
              <a:t>e</a:t>
            </a:r>
            <a:r>
              <a:rPr lang="it-IT" sz="2400" dirty="0" smtClean="0"/>
              <a:t>) causò ɩ</a:t>
            </a:r>
            <a:r>
              <a:rPr lang="it-IT" sz="2400" i="1" dirty="0" smtClean="0"/>
              <a:t>e</a:t>
            </a:r>
            <a:r>
              <a:rPr lang="it-IT" sz="2400" dirty="0" smtClean="0"/>
              <a:t> R(la testa di Jack, </a:t>
            </a:r>
            <a:r>
              <a:rPr lang="it-IT" sz="2400" i="1" dirty="0" smtClean="0"/>
              <a:t>e</a:t>
            </a:r>
            <a:r>
              <a:rPr lang="it-IT" sz="2400" dirty="0" smtClean="0"/>
              <a:t>)&gt;&gt;</a:t>
            </a:r>
          </a:p>
          <a:p>
            <a:pPr>
              <a:buNone/>
            </a:pPr>
            <a:endParaRPr lang="it-IT" sz="2400" dirty="0" smtClean="0"/>
          </a:p>
          <a:p>
            <a:pPr>
              <a:buNone/>
            </a:pPr>
            <a:r>
              <a:rPr lang="it-IT" sz="2400" dirty="0" smtClean="0"/>
              <a:t>Evidentemente </a:t>
            </a:r>
          </a:p>
          <a:p>
            <a:pPr>
              <a:buNone/>
            </a:pPr>
            <a:r>
              <a:rPr lang="it-IT" sz="2400" dirty="0" smtClean="0"/>
              <a:t>(1) Il cortocircuito causò l’incendio</a:t>
            </a:r>
          </a:p>
          <a:p>
            <a:pPr>
              <a:buNone/>
            </a:pPr>
            <a:r>
              <a:rPr lang="it-IT" sz="2400" dirty="0" smtClean="0"/>
              <a:t>(2) </a:t>
            </a:r>
            <a:r>
              <a:rPr lang="it-IT" sz="2400" i="1" dirty="0" smtClean="0"/>
              <a:t>Il fatto che </a:t>
            </a:r>
            <a:r>
              <a:rPr lang="it-IT" sz="2400" dirty="0" smtClean="0"/>
              <a:t>ci fu un cortocircuito </a:t>
            </a:r>
            <a:r>
              <a:rPr lang="it-IT" sz="2400" i="1" dirty="0" smtClean="0"/>
              <a:t>fece sì che </a:t>
            </a:r>
            <a:r>
              <a:rPr lang="it-IT" sz="2400" dirty="0" smtClean="0"/>
              <a:t>ci fosse un incendio</a:t>
            </a:r>
          </a:p>
          <a:p>
            <a:pPr>
              <a:buNone/>
            </a:pPr>
            <a:r>
              <a:rPr lang="it-IT" sz="2400" b="1" dirty="0" smtClean="0"/>
              <a:t>non</a:t>
            </a:r>
            <a:r>
              <a:rPr lang="it-IT" sz="2400" dirty="0" smtClean="0"/>
              <a:t> hanno la stessa forma logica perché (1)       (2), ma non viceversa.</a:t>
            </a:r>
          </a:p>
          <a:p>
            <a:pPr>
              <a:buNone/>
            </a:pPr>
            <a:endParaRPr lang="it-IT" sz="2400" dirty="0" smtClean="0"/>
          </a:p>
          <a:p>
            <a:pPr>
              <a:buNone/>
            </a:pPr>
            <a:endParaRPr lang="it-IT" sz="2400" dirty="0"/>
          </a:p>
        </p:txBody>
      </p:sp>
      <p:cxnSp>
        <p:nvCxnSpPr>
          <p:cNvPr id="5" name="Connettore 2 4"/>
          <p:cNvCxnSpPr/>
          <p:nvPr/>
        </p:nvCxnSpPr>
        <p:spPr>
          <a:xfrm>
            <a:off x="6012160" y="3789040"/>
            <a:ext cx="28803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6192688"/>
          </a:xfrm>
        </p:spPr>
        <p:txBody>
          <a:bodyPr/>
          <a:lstStyle/>
          <a:p>
            <a:pPr>
              <a:buNone/>
            </a:pPr>
            <a:r>
              <a:rPr lang="it-IT" dirty="0" smtClean="0"/>
              <a:t>Punto cruciale emerso:</a:t>
            </a:r>
          </a:p>
          <a:p>
            <a:pPr>
              <a:buNone/>
            </a:pPr>
            <a:endParaRPr lang="it-IT" dirty="0" smtClean="0"/>
          </a:p>
          <a:p>
            <a:pPr>
              <a:buNone/>
            </a:pPr>
            <a:r>
              <a:rPr lang="it-IT" sz="2800" i="1" dirty="0" smtClean="0"/>
              <a:t>&lt;&lt;bisogna distinguere tra le </a:t>
            </a:r>
            <a:r>
              <a:rPr lang="it-IT" sz="2800" b="1" i="1" dirty="0" smtClean="0"/>
              <a:t>cause</a:t>
            </a:r>
            <a:r>
              <a:rPr lang="it-IT" sz="2800" i="1" dirty="0" smtClean="0"/>
              <a:t> e le </a:t>
            </a:r>
            <a:r>
              <a:rPr lang="it-IT" sz="2800" b="1" i="1" dirty="0" smtClean="0"/>
              <a:t>caratteristiche che scegliamo per descriverle</a:t>
            </a:r>
            <a:r>
              <a:rPr lang="it-IT" sz="2800" i="1" dirty="0" smtClean="0"/>
              <a:t>, e quindi tra la domanda, se un asserto dica veridicamente che un evento ne ha causato un altro, e l’ulteriore domanda, se gli eventi siano caratterizzati in modo tale da poter dedurre o comunque inferire, a partire da leggi o da altre informazioni causali, che la relazione era causale&gt;&gt;</a:t>
            </a:r>
          </a:p>
          <a:p>
            <a:pPr>
              <a:buNone/>
            </a:pP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60648"/>
            <a:ext cx="8229600" cy="5865515"/>
          </a:xfrm>
        </p:spPr>
        <p:txBody>
          <a:bodyPr>
            <a:normAutofit fontScale="92500"/>
          </a:bodyPr>
          <a:lstStyle/>
          <a:p>
            <a:pPr>
              <a:buNone/>
            </a:pPr>
            <a:r>
              <a:rPr lang="it-IT" sz="2600" dirty="0" smtClean="0"/>
              <a:t>Esempio: </a:t>
            </a:r>
          </a:p>
          <a:p>
            <a:pPr>
              <a:buNone/>
            </a:pPr>
            <a:r>
              <a:rPr lang="it-IT" sz="2600" dirty="0" smtClean="0"/>
              <a:t>&lt;&lt;la causa dell’accensione di questo fiammifero è che è stato strofinato&gt;&gt;</a:t>
            </a:r>
          </a:p>
          <a:p>
            <a:pPr>
              <a:buNone/>
            </a:pPr>
            <a:r>
              <a:rPr lang="it-IT" sz="2600" dirty="0" smtClean="0"/>
              <a:t> </a:t>
            </a:r>
            <a:r>
              <a:rPr lang="it-IT" sz="2600" b="1" u="sng" dirty="0" smtClean="0"/>
              <a:t>si ma </a:t>
            </a:r>
            <a:r>
              <a:rPr lang="it-IT" sz="2600" dirty="0" smtClean="0"/>
              <a:t>questa è </a:t>
            </a:r>
            <a:r>
              <a:rPr lang="it-IT" sz="2600" b="1" dirty="0" smtClean="0"/>
              <a:t>solo una parte della causa</a:t>
            </a:r>
            <a:r>
              <a:rPr lang="it-IT" sz="2600" dirty="0" smtClean="0"/>
              <a:t>:</a:t>
            </a:r>
          </a:p>
          <a:p>
            <a:r>
              <a:rPr lang="it-IT" sz="2600" dirty="0" smtClean="0"/>
              <a:t>doveva essere asciutto</a:t>
            </a:r>
          </a:p>
          <a:p>
            <a:r>
              <a:rPr lang="it-IT" sz="2600" dirty="0" smtClean="0"/>
              <a:t>doveva esserci un adeguato livello di ossigeno nell’atmosfera</a:t>
            </a:r>
          </a:p>
          <a:p>
            <a:r>
              <a:rPr lang="it-IT" sz="2600" dirty="0" smtClean="0"/>
              <a:t>doveva essere strofinato abbastanza forte, (…)</a:t>
            </a:r>
          </a:p>
          <a:p>
            <a:pPr>
              <a:buNone/>
            </a:pPr>
            <a:r>
              <a:rPr lang="it-IT" sz="2600" dirty="0" smtClean="0"/>
              <a:t>Risposte del tipo </a:t>
            </a:r>
            <a:r>
              <a:rPr lang="it-IT" sz="2600" u="sng" dirty="0" smtClean="0"/>
              <a:t>“si ma” </a:t>
            </a:r>
            <a:r>
              <a:rPr lang="it-IT" sz="2600" dirty="0" smtClean="0"/>
              <a:t>non hanno la forza che credevamo, perché </a:t>
            </a:r>
            <a:r>
              <a:rPr lang="it-IT" sz="2600" b="1" dirty="0" smtClean="0"/>
              <a:t>non è la causa ad essere parziale, ma la sua descrizione.</a:t>
            </a:r>
          </a:p>
          <a:p>
            <a:pPr>
              <a:buNone/>
            </a:pPr>
            <a:r>
              <a:rPr lang="it-IT" sz="2600" dirty="0" smtClean="0"/>
              <a:t>Ampliando la descrizione della causa possiamo avvicinarci al punto da cui è possibile dedurre la manifestazione di un effetto del tipo descritto sulla base di tale descrizione e di alcune leggi.</a:t>
            </a:r>
          </a:p>
          <a:p>
            <a:pPr>
              <a:buNone/>
            </a:pPr>
            <a:endParaRPr lang="it-IT" sz="2800" dirty="0" smtClean="0"/>
          </a:p>
          <a:p>
            <a:pPr>
              <a:buNone/>
            </a:pPr>
            <a:endParaRPr lang="it-IT" dirty="0" smtClean="0"/>
          </a:p>
          <a:p>
            <a:pPr>
              <a:buNone/>
            </a:pPr>
            <a:endParaRPr lang="it-IT" dirty="0" smtClean="0"/>
          </a:p>
          <a:p>
            <a:pPr>
              <a:buNone/>
            </a:pP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60648"/>
            <a:ext cx="8229600" cy="6264696"/>
          </a:xfrm>
        </p:spPr>
        <p:txBody>
          <a:bodyPr>
            <a:normAutofit/>
          </a:bodyPr>
          <a:lstStyle/>
          <a:p>
            <a:pPr>
              <a:buNone/>
            </a:pPr>
            <a:endParaRPr lang="it-IT" sz="2400" u="sng" dirty="0" smtClean="0"/>
          </a:p>
          <a:p>
            <a:pPr>
              <a:buNone/>
            </a:pPr>
            <a:r>
              <a:rPr lang="it-IT" sz="2400" u="sng" dirty="0" smtClean="0"/>
              <a:t>La relazione tra un asserto causale singolare </a:t>
            </a:r>
            <a:r>
              <a:rPr lang="it-IT" sz="2400" dirty="0" smtClean="0"/>
              <a:t>(es. il cortocircuito causò l’incendio) </a:t>
            </a:r>
            <a:r>
              <a:rPr lang="it-IT" sz="2400" u="sng" dirty="0" smtClean="0"/>
              <a:t>e le condizioni necessarie e sufficienti </a:t>
            </a:r>
            <a:r>
              <a:rPr lang="it-IT" sz="2400" dirty="0" smtClean="0"/>
              <a:t>sembra essere:</a:t>
            </a:r>
          </a:p>
          <a:p>
            <a:pPr>
              <a:buNone/>
            </a:pPr>
            <a:endParaRPr lang="it-IT" sz="2400" dirty="0" smtClean="0"/>
          </a:p>
          <a:p>
            <a:pPr>
              <a:buNone/>
            </a:pPr>
            <a:r>
              <a:rPr lang="it-IT" sz="2400" dirty="0" smtClean="0"/>
              <a:t>-quanto </a:t>
            </a:r>
            <a:r>
              <a:rPr lang="it-IT" sz="2400" b="1" dirty="0" smtClean="0"/>
              <a:t>più pienamente descriviamo  la causa</a:t>
            </a:r>
            <a:r>
              <a:rPr lang="it-IT" sz="2400" dirty="0" smtClean="0"/>
              <a:t>, </a:t>
            </a:r>
            <a:r>
              <a:rPr lang="it-IT" sz="2400" b="1" dirty="0" smtClean="0"/>
              <a:t>tanto maggiori sono le nostre probabilità di dimostrare che era sufficiente </a:t>
            </a:r>
            <a:r>
              <a:rPr lang="it-IT" sz="2400" dirty="0" smtClean="0"/>
              <a:t>a produrre l’evento, e tanto minori sono le nostre probabilità di dimostrare che era necessaria;</a:t>
            </a:r>
          </a:p>
          <a:p>
            <a:pPr>
              <a:buNone/>
            </a:pPr>
            <a:endParaRPr lang="it-IT" sz="2400" dirty="0" smtClean="0"/>
          </a:p>
          <a:p>
            <a:pPr>
              <a:buNone/>
            </a:pPr>
            <a:r>
              <a:rPr lang="it-IT" sz="2400" dirty="0" smtClean="0"/>
              <a:t>-quanto </a:t>
            </a:r>
            <a:r>
              <a:rPr lang="it-IT" sz="2400" b="1" dirty="0" smtClean="0"/>
              <a:t>più pienamente descriviamo l’effetto</a:t>
            </a:r>
            <a:r>
              <a:rPr lang="it-IT" sz="2400" dirty="0" smtClean="0"/>
              <a:t>, </a:t>
            </a:r>
            <a:r>
              <a:rPr lang="it-IT" sz="2400" b="1" dirty="0" smtClean="0"/>
              <a:t>tanto maggiori sono le nostre probabilità di dimostrare che la causa era necessaria</a:t>
            </a:r>
            <a:r>
              <a:rPr lang="it-IT" sz="2400" dirty="0" smtClean="0"/>
              <a:t>, e tanto minori sono le nostre probabilità di dimostrare che era sufficiente.</a:t>
            </a:r>
          </a:p>
          <a:p>
            <a:pPr>
              <a:buNone/>
            </a:pPr>
            <a:endParaRPr lang="it-IT" sz="2400" dirty="0" smtClean="0"/>
          </a:p>
          <a:p>
            <a:pPr>
              <a:buNone/>
            </a:pPr>
            <a:endParaRPr lang="it-IT" sz="2400" dirty="0" smtClean="0"/>
          </a:p>
          <a:p>
            <a:pPr>
              <a:buNone/>
            </a:pPr>
            <a:endParaRPr lang="it-IT"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60648"/>
            <a:ext cx="8229600" cy="6120680"/>
          </a:xfrm>
        </p:spPr>
        <p:txBody>
          <a:bodyPr>
            <a:normAutofit/>
          </a:bodyPr>
          <a:lstStyle/>
          <a:p>
            <a:pPr>
              <a:buNone/>
            </a:pPr>
            <a:r>
              <a:rPr lang="it-IT" sz="2400" dirty="0" smtClean="0"/>
              <a:t>Esempio:</a:t>
            </a:r>
          </a:p>
          <a:p>
            <a:pPr>
              <a:buNone/>
            </a:pPr>
            <a:r>
              <a:rPr lang="it-IT" sz="2400" dirty="0" smtClean="0"/>
              <a:t>P(</a:t>
            </a:r>
            <a:r>
              <a:rPr lang="it-IT" sz="2400" i="1" dirty="0" smtClean="0"/>
              <a:t>x</a:t>
            </a:r>
            <a:r>
              <a:rPr lang="it-IT" sz="2400" dirty="0" smtClean="0"/>
              <a:t>,</a:t>
            </a:r>
            <a:r>
              <a:rPr lang="it-IT" sz="2400" i="1" dirty="0" smtClean="0"/>
              <a:t>y</a:t>
            </a:r>
            <a:r>
              <a:rPr lang="it-IT" sz="2400" dirty="0" smtClean="0"/>
              <a:t>,</a:t>
            </a:r>
            <a:r>
              <a:rPr lang="it-IT" sz="2400" i="1" dirty="0" smtClean="0"/>
              <a:t>e</a:t>
            </a:r>
            <a:r>
              <a:rPr lang="it-IT" sz="2400" dirty="0" smtClean="0"/>
              <a:t>) vero di Bruto, di Cesare e del </a:t>
            </a:r>
            <a:r>
              <a:rPr lang="it-IT" sz="2400" dirty="0" err="1" smtClean="0"/>
              <a:t>pugnalamento</a:t>
            </a:r>
            <a:r>
              <a:rPr lang="it-IT" sz="2400" dirty="0" smtClean="0"/>
              <a:t> di Cesare da parte di Bruto, tale che qualunque </a:t>
            </a:r>
            <a:r>
              <a:rPr lang="it-IT" sz="2400" dirty="0" err="1" smtClean="0"/>
              <a:t>pugnalamento</a:t>
            </a:r>
            <a:r>
              <a:rPr lang="it-IT" sz="2400" dirty="0" smtClean="0"/>
              <a:t>(da parte di chiunque) che sia P è seguito dalla morte del pugnalato.</a:t>
            </a:r>
          </a:p>
          <a:p>
            <a:pPr>
              <a:buNone/>
            </a:pPr>
            <a:r>
              <a:rPr lang="it-IT" sz="2400" dirty="0" smtClean="0"/>
              <a:t>Inoltre, questa legge, dà sostegno a </a:t>
            </a:r>
            <a:r>
              <a:rPr lang="it-IT" sz="2400" dirty="0" err="1" smtClean="0"/>
              <a:t>controfattuali</a:t>
            </a:r>
            <a:r>
              <a:rPr lang="it-IT" sz="2400" dirty="0" smtClean="0"/>
              <a:t> della forma:</a:t>
            </a:r>
          </a:p>
          <a:p>
            <a:pPr>
              <a:buNone/>
            </a:pPr>
            <a:r>
              <a:rPr lang="it-IT" sz="2400" dirty="0" smtClean="0"/>
              <a:t>&lt;&lt;se Cleopatra avesse ricevuto una pugnalata che era P, sarebbe morta&gt;&gt; </a:t>
            </a:r>
          </a:p>
          <a:p>
            <a:pPr>
              <a:buNone/>
            </a:pPr>
            <a:r>
              <a:rPr lang="it-IT" sz="2400" dirty="0" smtClean="0"/>
              <a:t>Si dimostra così che il </a:t>
            </a:r>
            <a:r>
              <a:rPr lang="it-IT" sz="2400" dirty="0" err="1" smtClean="0"/>
              <a:t>pugnalamento</a:t>
            </a:r>
            <a:r>
              <a:rPr lang="it-IT" sz="2400" dirty="0" smtClean="0"/>
              <a:t> di Bruto era </a:t>
            </a:r>
            <a:r>
              <a:rPr lang="it-IT" sz="2400" b="1" dirty="0" smtClean="0"/>
              <a:t>sufficiente</a:t>
            </a:r>
            <a:r>
              <a:rPr lang="it-IT" sz="2400" dirty="0" smtClean="0"/>
              <a:t> per la morte di Cesare, ma </a:t>
            </a:r>
            <a:r>
              <a:rPr lang="it-IT" sz="2400" b="1" dirty="0" smtClean="0"/>
              <a:t>non necessario</a:t>
            </a:r>
            <a:r>
              <a:rPr lang="it-IT" sz="2400" dirty="0" smtClean="0"/>
              <a:t>, perché la morte di Cesare fu la morte di un uomo colpito da più ferite oltre a quelle inferte da Bruto.</a:t>
            </a:r>
          </a:p>
          <a:p>
            <a:pPr>
              <a:buNone/>
            </a:pPr>
            <a:endParaRPr lang="it-IT" sz="2400" dirty="0" smtClean="0"/>
          </a:p>
          <a:p>
            <a:pPr>
              <a:buNone/>
            </a:pPr>
            <a:r>
              <a:rPr lang="it-IT" sz="2400" dirty="0" smtClean="0"/>
              <a:t>Qui il problema non è la parzialità nella descrizione della causa, ma il fatto che l’evento descritto era spazio-temporalmente solo una parte della causa.</a:t>
            </a:r>
          </a:p>
          <a:p>
            <a:pPr>
              <a:buNone/>
            </a:pPr>
            <a:endParaRPr lang="it-IT" sz="24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lstStyle/>
          <a:p>
            <a:pPr>
              <a:buNone/>
            </a:pPr>
            <a:r>
              <a:rPr lang="it-IT" dirty="0" smtClean="0"/>
              <a:t>In sintesi..</a:t>
            </a:r>
          </a:p>
          <a:p>
            <a:pPr>
              <a:buNone/>
            </a:pPr>
            <a:endParaRPr lang="it-IT" sz="2400" dirty="0" smtClean="0"/>
          </a:p>
          <a:p>
            <a:pPr>
              <a:buNone/>
            </a:pPr>
            <a:r>
              <a:rPr lang="it-IT" sz="2400" dirty="0" smtClean="0"/>
              <a:t>L’alternativa proposta da Davidson è che ci sono vari tipi di enunciati causali:</a:t>
            </a:r>
          </a:p>
          <a:p>
            <a:pPr>
              <a:buNone/>
            </a:pPr>
            <a:endParaRPr lang="it-IT" sz="2400" dirty="0" smtClean="0"/>
          </a:p>
          <a:p>
            <a:r>
              <a:rPr lang="it-IT" sz="2400" b="1" dirty="0" smtClean="0"/>
              <a:t>quelli che esprimono connessioni tra eventi</a:t>
            </a:r>
            <a:r>
              <a:rPr lang="it-IT" sz="2400" dirty="0" smtClean="0"/>
              <a:t>, come (1) Il cortocircuito causò l’incendio;</a:t>
            </a:r>
          </a:p>
          <a:p>
            <a:endParaRPr lang="it-IT" sz="2400" dirty="0" smtClean="0"/>
          </a:p>
          <a:p>
            <a:r>
              <a:rPr lang="it-IT" sz="2400" dirty="0" smtClean="0"/>
              <a:t>e </a:t>
            </a:r>
            <a:r>
              <a:rPr lang="it-IT" sz="2400" b="1" dirty="0" smtClean="0"/>
              <a:t>quelli che si riferiscono a relazioni tra enunciati che descrivono eventi</a:t>
            </a:r>
            <a:r>
              <a:rPr lang="it-IT" sz="2400" dirty="0" smtClean="0"/>
              <a:t>, come (2) </a:t>
            </a:r>
            <a:r>
              <a:rPr lang="it-IT" sz="2400" i="1" dirty="0" smtClean="0"/>
              <a:t>Il fatto che </a:t>
            </a:r>
            <a:r>
              <a:rPr lang="it-IT" sz="2400" dirty="0" smtClean="0"/>
              <a:t>ci fu un cortocircuito </a:t>
            </a:r>
            <a:r>
              <a:rPr lang="it-IT" sz="2400" i="1" dirty="0" smtClean="0"/>
              <a:t>fece sì che </a:t>
            </a:r>
            <a:r>
              <a:rPr lang="it-IT" sz="2400" dirty="0" smtClean="0"/>
              <a:t>ci fosse un incendio.</a:t>
            </a:r>
          </a:p>
          <a:p>
            <a:endParaRPr lang="it-IT" sz="2400" dirty="0" smtClean="0"/>
          </a:p>
          <a:p>
            <a:endParaRPr lang="it-IT" sz="2400" dirty="0" smtClean="0"/>
          </a:p>
          <a:p>
            <a:pPr>
              <a:buNone/>
            </a:pP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a:bodyPr>
          <a:lstStyle/>
          <a:p>
            <a:pPr>
              <a:buNone/>
            </a:pPr>
            <a:r>
              <a:rPr lang="it-IT" sz="2400" dirty="0" smtClean="0"/>
              <a:t>Questa distinzione è resa possibile poiché come ha suggerito </a:t>
            </a:r>
            <a:r>
              <a:rPr lang="it-IT" sz="2400" b="1" dirty="0" smtClean="0"/>
              <a:t>Hume</a:t>
            </a:r>
            <a:r>
              <a:rPr lang="it-IT" sz="2400" dirty="0" smtClean="0"/>
              <a:t>, </a:t>
            </a:r>
            <a:r>
              <a:rPr lang="it-IT" sz="2400" u="sng" dirty="0" smtClean="0"/>
              <a:t>ogni volta che un enunciato causale singolare è vero, ci deve essere una legge di copertura vera</a:t>
            </a:r>
            <a:r>
              <a:rPr lang="it-IT" sz="2400" dirty="0" smtClean="0"/>
              <a:t> (&lt;&lt;</a:t>
            </a:r>
            <a:r>
              <a:rPr lang="it-IT" sz="2400" i="1" dirty="0" smtClean="0"/>
              <a:t>a </a:t>
            </a:r>
            <a:r>
              <a:rPr lang="it-IT" sz="2400" dirty="0" smtClean="0"/>
              <a:t>causò </a:t>
            </a:r>
            <a:r>
              <a:rPr lang="it-IT" sz="2400" i="1" dirty="0" smtClean="0"/>
              <a:t>b</a:t>
            </a:r>
            <a:r>
              <a:rPr lang="it-IT" sz="2400" dirty="0" smtClean="0"/>
              <a:t>&gt;&gt; implica che c’è una legge per cui &lt;&lt;tutti gli oggetti simili a </a:t>
            </a:r>
            <a:r>
              <a:rPr lang="it-IT" sz="2400" i="1" dirty="0" err="1" smtClean="0"/>
              <a:t>a</a:t>
            </a:r>
            <a:r>
              <a:rPr lang="it-IT" sz="2400" dirty="0" smtClean="0"/>
              <a:t> sono seguiti da oggetti simili a </a:t>
            </a:r>
            <a:r>
              <a:rPr lang="it-IT" sz="2400" i="1" dirty="0" smtClean="0"/>
              <a:t>b</a:t>
            </a:r>
            <a:r>
              <a:rPr lang="it-IT" sz="2400" dirty="0" smtClean="0"/>
              <a:t>&gt;&gt;)</a:t>
            </a:r>
          </a:p>
          <a:p>
            <a:pPr>
              <a:buNone/>
            </a:pPr>
            <a:r>
              <a:rPr lang="it-IT" dirty="0" smtClean="0"/>
              <a:t>Tuttavia..</a:t>
            </a:r>
          </a:p>
          <a:p>
            <a:pPr>
              <a:buNone/>
            </a:pPr>
            <a:r>
              <a:rPr lang="it-IT" sz="2400" dirty="0" smtClean="0"/>
              <a:t>questo </a:t>
            </a:r>
            <a:r>
              <a:rPr lang="it-IT" sz="2400" u="sng" dirty="0" smtClean="0"/>
              <a:t>non significa che la conoscenza di un enunciato causale singolare presupponga la conoscenza della legge causale di copertura corrispondente, né la conoscenza del fatto che l’enunciato singolare presupponga questa legge di copertura</a:t>
            </a:r>
            <a:r>
              <a:rPr lang="it-IT" sz="2400" dirty="0" smtClean="0"/>
              <a:t>, come ha giustamente rilevato </a:t>
            </a:r>
            <a:r>
              <a:rPr lang="it-IT" sz="2400" b="1" dirty="0" err="1" smtClean="0"/>
              <a:t>Ducasse</a:t>
            </a:r>
            <a:r>
              <a:rPr lang="it-IT" sz="2400" dirty="0" smtClean="0"/>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229600" cy="5721499"/>
          </a:xfrm>
        </p:spPr>
        <p:txBody>
          <a:bodyPr/>
          <a:lstStyle/>
          <a:p>
            <a:pPr>
              <a:buNone/>
            </a:pPr>
            <a:r>
              <a:rPr lang="it-IT" dirty="0" smtClean="0"/>
              <a:t>Per finire..un’osservazione</a:t>
            </a:r>
          </a:p>
          <a:p>
            <a:pPr>
              <a:buNone/>
            </a:pPr>
            <a:r>
              <a:rPr lang="it-IT" sz="2400" i="1" dirty="0" smtClean="0"/>
              <a:t>&lt;&lt;C’è una differenza importante tra spiegare il fatto che c’è stata una esplosione nello sgabuzzino e spiegare il verificarsi della esplosione nello sgabuzzino. Le spiegazioni del secondo tipo vanno a toccare l’evento particolare tanto a fondo quanto il linguaggio può toccare un qualunque particolare. Naturalmente questa tesi è convincente solo se vi sono cose come gli eventi, a cui i termini singolari possono riferirsi. Ma senza l’assunzione, ontologica e metafisica, che vi siano eventi, la maggior parte dei nostri discorsi comuni ci sarebbe incomprensibile; o almeno così ho argomentato&gt;&gt;</a:t>
            </a:r>
            <a:endParaRPr lang="it-IT" sz="2400" i="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1561</TotalTime>
  <Words>1704</Words>
  <Application>Microsoft Office PowerPoint</Application>
  <PresentationFormat>Presentazione su schermo (4:3)</PresentationFormat>
  <Paragraphs>153</Paragraphs>
  <Slides>17</Slides>
  <Notes>1</Notes>
  <HiddenSlides>0</HiddenSlides>
  <MMClips>0</MMClips>
  <ScaleCrop>false</ScaleCrop>
  <HeadingPairs>
    <vt:vector size="4" baseType="variant">
      <vt:variant>
        <vt:lpstr>Tema</vt:lpstr>
      </vt:variant>
      <vt:variant>
        <vt:i4>1</vt:i4>
      </vt:variant>
      <vt:variant>
        <vt:lpstr>Titoli diapositive</vt:lpstr>
      </vt:variant>
      <vt:variant>
        <vt:i4>17</vt:i4>
      </vt:variant>
    </vt:vector>
  </HeadingPairs>
  <TitlesOfParts>
    <vt:vector size="18" baseType="lpstr">
      <vt:lpstr>Tema di Office</vt:lpstr>
      <vt:lpstr>Donald Davidson La causazione come relazione tra eventi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Donald Davidson (Springfield 1917/California 2003)</dc:title>
  <dc:creator>PORTATILE 3</dc:creator>
  <cp:lastModifiedBy>Francesco Orilia</cp:lastModifiedBy>
  <cp:revision>112</cp:revision>
  <dcterms:created xsi:type="dcterms:W3CDTF">2013-11-02T16:56:15Z</dcterms:created>
  <dcterms:modified xsi:type="dcterms:W3CDTF">2013-11-24T15:27:07Z</dcterms:modified>
</cp:coreProperties>
</file>