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6.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notesMasterIdLst>
    <p:notesMasterId r:id="rId33"/>
  </p:notesMasterIdLst>
  <p:sldIdLst>
    <p:sldId id="256" r:id="rId2"/>
    <p:sldId id="258" r:id="rId3"/>
    <p:sldId id="259" r:id="rId4"/>
    <p:sldId id="260" r:id="rId5"/>
    <p:sldId id="257" r:id="rId6"/>
    <p:sldId id="261" r:id="rId7"/>
    <p:sldId id="263" r:id="rId8"/>
    <p:sldId id="262" r:id="rId9"/>
    <p:sldId id="264" r:id="rId10"/>
    <p:sldId id="265" r:id="rId11"/>
    <p:sldId id="266" r:id="rId12"/>
    <p:sldId id="267" r:id="rId13"/>
    <p:sldId id="268" r:id="rId14"/>
    <p:sldId id="269" r:id="rId15"/>
    <p:sldId id="270" r:id="rId16"/>
    <p:sldId id="271" r:id="rId17"/>
    <p:sldId id="272" r:id="rId18"/>
    <p:sldId id="275" r:id="rId19"/>
    <p:sldId id="274" r:id="rId20"/>
    <p:sldId id="273" r:id="rId21"/>
    <p:sldId id="277" r:id="rId22"/>
    <p:sldId id="276" r:id="rId23"/>
    <p:sldId id="286" r:id="rId24"/>
    <p:sldId id="279" r:id="rId25"/>
    <p:sldId id="280" r:id="rId26"/>
    <p:sldId id="278" r:id="rId27"/>
    <p:sldId id="281" r:id="rId28"/>
    <p:sldId id="282" r:id="rId29"/>
    <p:sldId id="283" r:id="rId30"/>
    <p:sldId id="284" r:id="rId31"/>
    <p:sldId id="285" r:id="rId32"/>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35" autoAdjust="0"/>
    <p:restoredTop sz="94687" autoAdjust="0"/>
  </p:normalViewPr>
  <p:slideViewPr>
    <p:cSldViewPr>
      <p:cViewPr>
        <p:scale>
          <a:sx n="80" d="100"/>
          <a:sy n="80" d="100"/>
        </p:scale>
        <p:origin x="-379" y="-58"/>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3ED6488-0738-43D9-97EE-F64A93F28728}" type="datetimeFigureOut">
              <a:rPr lang="it-IT" smtClean="0"/>
              <a:pPr/>
              <a:t>09/12/2013</a:t>
            </a:fld>
            <a:endParaRPr lang="it-IT"/>
          </a:p>
        </p:txBody>
      </p:sp>
      <p:sp>
        <p:nvSpPr>
          <p:cNvPr id="4" name="Segnaposto immagine diapositiva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6" name="Segnaposto piè di pa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6222C01-60C4-47BB-A4B5-107700088236}" type="slidenum">
              <a:rPr lang="it-IT" smtClean="0"/>
              <a:pPr/>
              <a:t>‹N›</a:t>
            </a:fld>
            <a:endParaRPr lang="it-IT"/>
          </a:p>
        </p:txBody>
      </p:sp>
    </p:spTree>
    <p:extLst>
      <p:ext uri="{BB962C8B-B14F-4D97-AF65-F5344CB8AC3E}">
        <p14:creationId xmlns="" xmlns:p14="http://schemas.microsoft.com/office/powerpoint/2010/main" val="38608047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fld id="{C6222C01-60C4-47BB-A4B5-107700088236}" type="slidenum">
              <a:rPr lang="it-IT" smtClean="0"/>
              <a:pPr/>
              <a:t>1</a:t>
            </a:fld>
            <a:endParaRPr lang="it-IT"/>
          </a:p>
        </p:txBody>
      </p:sp>
    </p:spTree>
    <p:extLst>
      <p:ext uri="{BB962C8B-B14F-4D97-AF65-F5344CB8AC3E}">
        <p14:creationId xmlns="" xmlns:p14="http://schemas.microsoft.com/office/powerpoint/2010/main" val="38025427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fld id="{C6222C01-60C4-47BB-A4B5-107700088236}" type="slidenum">
              <a:rPr lang="it-IT" smtClean="0"/>
              <a:pPr/>
              <a:t>2</a:t>
            </a:fld>
            <a:endParaRPr lang="it-IT"/>
          </a:p>
        </p:txBody>
      </p:sp>
    </p:spTree>
    <p:extLst>
      <p:ext uri="{BB962C8B-B14F-4D97-AF65-F5344CB8AC3E}">
        <p14:creationId xmlns="" xmlns:p14="http://schemas.microsoft.com/office/powerpoint/2010/main" val="8885271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fld id="{C6222C01-60C4-47BB-A4B5-107700088236}" type="slidenum">
              <a:rPr lang="it-IT" smtClean="0"/>
              <a:pPr/>
              <a:t>3</a:t>
            </a:fld>
            <a:endParaRPr lang="it-IT"/>
          </a:p>
        </p:txBody>
      </p:sp>
    </p:spTree>
    <p:extLst>
      <p:ext uri="{BB962C8B-B14F-4D97-AF65-F5344CB8AC3E}">
        <p14:creationId xmlns="" xmlns:p14="http://schemas.microsoft.com/office/powerpoint/2010/main" val="20077395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fld id="{C6222C01-60C4-47BB-A4B5-107700088236}" type="slidenum">
              <a:rPr lang="it-IT" smtClean="0"/>
              <a:pPr/>
              <a:t>4</a:t>
            </a:fld>
            <a:endParaRPr lang="it-IT"/>
          </a:p>
        </p:txBody>
      </p:sp>
    </p:spTree>
    <p:extLst>
      <p:ext uri="{BB962C8B-B14F-4D97-AF65-F5344CB8AC3E}">
        <p14:creationId xmlns="" xmlns:p14="http://schemas.microsoft.com/office/powerpoint/2010/main" val="5752059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fld id="{C6222C01-60C4-47BB-A4B5-107700088236}" type="slidenum">
              <a:rPr lang="it-IT" smtClean="0"/>
              <a:pPr/>
              <a:t>5</a:t>
            </a:fld>
            <a:endParaRPr lang="it-IT"/>
          </a:p>
        </p:txBody>
      </p:sp>
    </p:spTree>
    <p:extLst>
      <p:ext uri="{BB962C8B-B14F-4D97-AF65-F5344CB8AC3E}">
        <p14:creationId xmlns="" xmlns:p14="http://schemas.microsoft.com/office/powerpoint/2010/main" val="31141560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fld id="{C6222C01-60C4-47BB-A4B5-107700088236}" type="slidenum">
              <a:rPr lang="it-IT" smtClean="0"/>
              <a:pPr/>
              <a:t>6</a:t>
            </a:fld>
            <a:endParaRPr lang="it-IT"/>
          </a:p>
        </p:txBody>
      </p:sp>
    </p:spTree>
    <p:extLst>
      <p:ext uri="{BB962C8B-B14F-4D97-AF65-F5344CB8AC3E}">
        <p14:creationId xmlns="" xmlns:p14="http://schemas.microsoft.com/office/powerpoint/2010/main" val="1183589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fld id="{C6222C01-60C4-47BB-A4B5-107700088236}" type="slidenum">
              <a:rPr lang="it-IT" smtClean="0"/>
              <a:pPr/>
              <a:t>7</a:t>
            </a:fld>
            <a:endParaRPr lang="it-IT"/>
          </a:p>
        </p:txBody>
      </p:sp>
    </p:spTree>
    <p:extLst>
      <p:ext uri="{BB962C8B-B14F-4D97-AF65-F5344CB8AC3E}">
        <p14:creationId xmlns="" xmlns:p14="http://schemas.microsoft.com/office/powerpoint/2010/main" val="11835895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fld id="{C6222C01-60C4-47BB-A4B5-107700088236}" type="slidenum">
              <a:rPr lang="it-IT" smtClean="0"/>
              <a:pPr/>
              <a:t>8</a:t>
            </a:fld>
            <a:endParaRPr lang="it-IT"/>
          </a:p>
        </p:txBody>
      </p:sp>
    </p:spTree>
    <p:extLst>
      <p:ext uri="{BB962C8B-B14F-4D97-AF65-F5344CB8AC3E}">
        <p14:creationId xmlns="" xmlns:p14="http://schemas.microsoft.com/office/powerpoint/2010/main" val="228222717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fld id="{C6222C01-60C4-47BB-A4B5-107700088236}" type="slidenum">
              <a:rPr lang="it-IT" smtClean="0"/>
              <a:pPr/>
              <a:t>9</a:t>
            </a:fld>
            <a:endParaRPr lang="it-IT"/>
          </a:p>
        </p:txBody>
      </p:sp>
    </p:spTree>
    <p:extLst>
      <p:ext uri="{BB962C8B-B14F-4D97-AF65-F5344CB8AC3E}">
        <p14:creationId xmlns="" xmlns:p14="http://schemas.microsoft.com/office/powerpoint/2010/main" val="119211027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fld id="{C6222C01-60C4-47BB-A4B5-107700088236}" type="slidenum">
              <a:rPr lang="it-IT" smtClean="0"/>
              <a:pPr/>
              <a:t>10</a:t>
            </a:fld>
            <a:endParaRPr lang="it-IT"/>
          </a:p>
        </p:txBody>
      </p:sp>
    </p:spTree>
    <p:extLst>
      <p:ext uri="{BB962C8B-B14F-4D97-AF65-F5344CB8AC3E}">
        <p14:creationId xmlns="" xmlns:p14="http://schemas.microsoft.com/office/powerpoint/2010/main" val="210625034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fld id="{C6222C01-60C4-47BB-A4B5-107700088236}" type="slidenum">
              <a:rPr lang="it-IT" smtClean="0"/>
              <a:pPr/>
              <a:t>11</a:t>
            </a:fld>
            <a:endParaRPr lang="it-IT"/>
          </a:p>
        </p:txBody>
      </p:sp>
    </p:spTree>
    <p:extLst>
      <p:ext uri="{BB962C8B-B14F-4D97-AF65-F5344CB8AC3E}">
        <p14:creationId xmlns="" xmlns:p14="http://schemas.microsoft.com/office/powerpoint/2010/main" val="395305173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fld id="{C6222C01-60C4-47BB-A4B5-107700088236}" type="slidenum">
              <a:rPr lang="it-IT" smtClean="0"/>
              <a:pPr/>
              <a:t>12</a:t>
            </a:fld>
            <a:endParaRPr lang="it-IT"/>
          </a:p>
        </p:txBody>
      </p:sp>
    </p:spTree>
    <p:extLst>
      <p:ext uri="{BB962C8B-B14F-4D97-AF65-F5344CB8AC3E}">
        <p14:creationId xmlns="" xmlns:p14="http://schemas.microsoft.com/office/powerpoint/2010/main" val="384380571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fld id="{C6222C01-60C4-47BB-A4B5-107700088236}" type="slidenum">
              <a:rPr lang="it-IT" smtClean="0"/>
              <a:pPr/>
              <a:t>13</a:t>
            </a:fld>
            <a:endParaRPr lang="it-IT"/>
          </a:p>
        </p:txBody>
      </p:sp>
    </p:spTree>
    <p:extLst>
      <p:ext uri="{BB962C8B-B14F-4D97-AF65-F5344CB8AC3E}">
        <p14:creationId xmlns="" xmlns:p14="http://schemas.microsoft.com/office/powerpoint/2010/main" val="63926120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fld id="{C6222C01-60C4-47BB-A4B5-107700088236}" type="slidenum">
              <a:rPr lang="it-IT" smtClean="0"/>
              <a:pPr/>
              <a:t>14</a:t>
            </a:fld>
            <a:endParaRPr lang="it-IT"/>
          </a:p>
        </p:txBody>
      </p:sp>
    </p:spTree>
    <p:extLst>
      <p:ext uri="{BB962C8B-B14F-4D97-AF65-F5344CB8AC3E}">
        <p14:creationId xmlns="" xmlns:p14="http://schemas.microsoft.com/office/powerpoint/2010/main" val="63926120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fld id="{C6222C01-60C4-47BB-A4B5-107700088236}" type="slidenum">
              <a:rPr lang="it-IT" smtClean="0"/>
              <a:pPr/>
              <a:t>15</a:t>
            </a:fld>
            <a:endParaRPr lang="it-IT"/>
          </a:p>
        </p:txBody>
      </p:sp>
    </p:spTree>
    <p:extLst>
      <p:ext uri="{BB962C8B-B14F-4D97-AF65-F5344CB8AC3E}">
        <p14:creationId xmlns="" xmlns:p14="http://schemas.microsoft.com/office/powerpoint/2010/main" val="139923858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fld id="{C6222C01-60C4-47BB-A4B5-107700088236}" type="slidenum">
              <a:rPr lang="it-IT" smtClean="0"/>
              <a:pPr/>
              <a:t>16</a:t>
            </a:fld>
            <a:endParaRPr lang="it-IT"/>
          </a:p>
        </p:txBody>
      </p:sp>
    </p:spTree>
    <p:extLst>
      <p:ext uri="{BB962C8B-B14F-4D97-AF65-F5344CB8AC3E}">
        <p14:creationId xmlns="" xmlns:p14="http://schemas.microsoft.com/office/powerpoint/2010/main" val="109153036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fld id="{C6222C01-60C4-47BB-A4B5-107700088236}" type="slidenum">
              <a:rPr lang="it-IT" smtClean="0"/>
              <a:pPr/>
              <a:t>17</a:t>
            </a:fld>
            <a:endParaRPr lang="it-IT"/>
          </a:p>
        </p:txBody>
      </p:sp>
    </p:spTree>
    <p:extLst>
      <p:ext uri="{BB962C8B-B14F-4D97-AF65-F5344CB8AC3E}">
        <p14:creationId xmlns="" xmlns:p14="http://schemas.microsoft.com/office/powerpoint/2010/main" val="241299073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fld id="{C6222C01-60C4-47BB-A4B5-107700088236}" type="slidenum">
              <a:rPr lang="it-IT" smtClean="0"/>
              <a:pPr/>
              <a:t>18</a:t>
            </a:fld>
            <a:endParaRPr lang="it-IT"/>
          </a:p>
        </p:txBody>
      </p:sp>
    </p:spTree>
    <p:extLst>
      <p:ext uri="{BB962C8B-B14F-4D97-AF65-F5344CB8AC3E}">
        <p14:creationId xmlns="" xmlns:p14="http://schemas.microsoft.com/office/powerpoint/2010/main" val="331332224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fld id="{C6222C01-60C4-47BB-A4B5-107700088236}" type="slidenum">
              <a:rPr lang="it-IT" smtClean="0"/>
              <a:pPr/>
              <a:t>19</a:t>
            </a:fld>
            <a:endParaRPr lang="it-IT"/>
          </a:p>
        </p:txBody>
      </p:sp>
    </p:spTree>
    <p:extLst>
      <p:ext uri="{BB962C8B-B14F-4D97-AF65-F5344CB8AC3E}">
        <p14:creationId xmlns="" xmlns:p14="http://schemas.microsoft.com/office/powerpoint/2010/main" val="18813055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fld id="{C6222C01-60C4-47BB-A4B5-107700088236}" type="slidenum">
              <a:rPr lang="it-IT" smtClean="0"/>
              <a:pPr/>
              <a:t>20</a:t>
            </a:fld>
            <a:endParaRPr lang="it-IT"/>
          </a:p>
        </p:txBody>
      </p:sp>
    </p:spTree>
    <p:extLst>
      <p:ext uri="{BB962C8B-B14F-4D97-AF65-F5344CB8AC3E}">
        <p14:creationId xmlns="" xmlns:p14="http://schemas.microsoft.com/office/powerpoint/2010/main" val="263136454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fld id="{C6222C01-60C4-47BB-A4B5-107700088236}" type="slidenum">
              <a:rPr lang="it-IT" smtClean="0"/>
              <a:pPr/>
              <a:t>21</a:t>
            </a:fld>
            <a:endParaRPr lang="it-IT"/>
          </a:p>
        </p:txBody>
      </p:sp>
    </p:spTree>
    <p:extLst>
      <p:ext uri="{BB962C8B-B14F-4D97-AF65-F5344CB8AC3E}">
        <p14:creationId xmlns="" xmlns:p14="http://schemas.microsoft.com/office/powerpoint/2010/main" val="263136454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fld id="{C6222C01-60C4-47BB-A4B5-107700088236}" type="slidenum">
              <a:rPr lang="it-IT" smtClean="0"/>
              <a:pPr/>
              <a:t>22</a:t>
            </a:fld>
            <a:endParaRPr lang="it-IT"/>
          </a:p>
        </p:txBody>
      </p:sp>
    </p:spTree>
    <p:extLst>
      <p:ext uri="{BB962C8B-B14F-4D97-AF65-F5344CB8AC3E}">
        <p14:creationId xmlns="" xmlns:p14="http://schemas.microsoft.com/office/powerpoint/2010/main" val="241299073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fld id="{C6222C01-60C4-47BB-A4B5-107700088236}" type="slidenum">
              <a:rPr lang="it-IT" smtClean="0"/>
              <a:pPr/>
              <a:t>23</a:t>
            </a:fld>
            <a:endParaRPr lang="it-IT"/>
          </a:p>
        </p:txBody>
      </p:sp>
    </p:spTree>
    <p:extLst>
      <p:ext uri="{BB962C8B-B14F-4D97-AF65-F5344CB8AC3E}">
        <p14:creationId xmlns="" xmlns:p14="http://schemas.microsoft.com/office/powerpoint/2010/main" val="241299073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fld id="{C6222C01-60C4-47BB-A4B5-107700088236}" type="slidenum">
              <a:rPr lang="it-IT" smtClean="0"/>
              <a:pPr/>
              <a:t>24</a:t>
            </a:fld>
            <a:endParaRPr lang="it-IT"/>
          </a:p>
        </p:txBody>
      </p:sp>
    </p:spTree>
    <p:extLst>
      <p:ext uri="{BB962C8B-B14F-4D97-AF65-F5344CB8AC3E}">
        <p14:creationId xmlns="" xmlns:p14="http://schemas.microsoft.com/office/powerpoint/2010/main" val="331332224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fld id="{C6222C01-60C4-47BB-A4B5-107700088236}" type="slidenum">
              <a:rPr lang="it-IT" smtClean="0"/>
              <a:pPr/>
              <a:t>25</a:t>
            </a:fld>
            <a:endParaRPr lang="it-IT"/>
          </a:p>
        </p:txBody>
      </p:sp>
    </p:spTree>
    <p:extLst>
      <p:ext uri="{BB962C8B-B14F-4D97-AF65-F5344CB8AC3E}">
        <p14:creationId xmlns="" xmlns:p14="http://schemas.microsoft.com/office/powerpoint/2010/main" val="263136454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fld id="{C6222C01-60C4-47BB-A4B5-107700088236}" type="slidenum">
              <a:rPr lang="it-IT" smtClean="0"/>
              <a:pPr/>
              <a:t>26</a:t>
            </a:fld>
            <a:endParaRPr lang="it-IT"/>
          </a:p>
        </p:txBody>
      </p:sp>
    </p:spTree>
    <p:extLst>
      <p:ext uri="{BB962C8B-B14F-4D97-AF65-F5344CB8AC3E}">
        <p14:creationId xmlns="" xmlns:p14="http://schemas.microsoft.com/office/powerpoint/2010/main" val="263136454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fld id="{C6222C01-60C4-47BB-A4B5-107700088236}" type="slidenum">
              <a:rPr lang="it-IT" smtClean="0"/>
              <a:pPr/>
              <a:t>27</a:t>
            </a:fld>
            <a:endParaRPr lang="it-IT"/>
          </a:p>
        </p:txBody>
      </p:sp>
    </p:spTree>
    <p:extLst>
      <p:ext uri="{BB962C8B-B14F-4D97-AF65-F5344CB8AC3E}">
        <p14:creationId xmlns="" xmlns:p14="http://schemas.microsoft.com/office/powerpoint/2010/main" val="263136454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fld id="{C6222C01-60C4-47BB-A4B5-107700088236}" type="slidenum">
              <a:rPr lang="it-IT" smtClean="0"/>
              <a:pPr/>
              <a:t>28</a:t>
            </a:fld>
            <a:endParaRPr lang="it-IT"/>
          </a:p>
        </p:txBody>
      </p:sp>
    </p:spTree>
    <p:extLst>
      <p:ext uri="{BB962C8B-B14F-4D97-AF65-F5344CB8AC3E}">
        <p14:creationId xmlns="" xmlns:p14="http://schemas.microsoft.com/office/powerpoint/2010/main" val="285813349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fld id="{C6222C01-60C4-47BB-A4B5-107700088236}" type="slidenum">
              <a:rPr lang="it-IT" smtClean="0"/>
              <a:pPr/>
              <a:t>29</a:t>
            </a:fld>
            <a:endParaRPr lang="it-IT"/>
          </a:p>
        </p:txBody>
      </p:sp>
    </p:spTree>
    <p:extLst>
      <p:ext uri="{BB962C8B-B14F-4D97-AF65-F5344CB8AC3E}">
        <p14:creationId xmlns="" xmlns:p14="http://schemas.microsoft.com/office/powerpoint/2010/main" val="285813349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fld id="{C6222C01-60C4-47BB-A4B5-107700088236}" type="slidenum">
              <a:rPr lang="it-IT" smtClean="0"/>
              <a:pPr/>
              <a:t>30</a:t>
            </a:fld>
            <a:endParaRPr lang="it-IT"/>
          </a:p>
        </p:txBody>
      </p:sp>
    </p:spTree>
    <p:extLst>
      <p:ext uri="{BB962C8B-B14F-4D97-AF65-F5344CB8AC3E}">
        <p14:creationId xmlns="" xmlns:p14="http://schemas.microsoft.com/office/powerpoint/2010/main" val="285813349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fld id="{C6222C01-60C4-47BB-A4B5-107700088236}" type="slidenum">
              <a:rPr lang="it-IT" smtClean="0"/>
              <a:pPr/>
              <a:t>31</a:t>
            </a:fld>
            <a:endParaRPr lang="it-IT"/>
          </a:p>
        </p:txBody>
      </p:sp>
    </p:spTree>
    <p:extLst>
      <p:ext uri="{BB962C8B-B14F-4D97-AF65-F5344CB8AC3E}">
        <p14:creationId xmlns="" xmlns:p14="http://schemas.microsoft.com/office/powerpoint/2010/main" val="33133222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smtClean="0"/>
              <a:t>Fare clic per modificare lo stile del titolo</a:t>
            </a:r>
            <a:endParaRPr lang="it-IT"/>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it-IT"/>
          </a:p>
        </p:txBody>
      </p:sp>
      <p:sp>
        <p:nvSpPr>
          <p:cNvPr id="4" name="Segnaposto data 3"/>
          <p:cNvSpPr>
            <a:spLocks noGrp="1"/>
          </p:cNvSpPr>
          <p:nvPr>
            <p:ph type="dt" sz="half" idx="10"/>
          </p:nvPr>
        </p:nvSpPr>
        <p:spPr/>
        <p:txBody>
          <a:bodyPr/>
          <a:lstStyle/>
          <a:p>
            <a:fld id="{D54939A9-DE42-48DC-998C-88F9A3D5F18D}" type="datetime1">
              <a:rPr lang="it-IT" smtClean="0"/>
              <a:pPr/>
              <a:t>09/12/2013</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17A4A51C-604C-4C19-98C8-6F50DEF5EB04}" type="slidenum">
              <a:rPr lang="it-IT" smtClean="0"/>
              <a:pPr/>
              <a:t>‹N›</a:t>
            </a:fld>
            <a:endParaRPr lang="it-IT"/>
          </a:p>
        </p:txBody>
      </p:sp>
    </p:spTree>
    <p:extLst>
      <p:ext uri="{BB962C8B-B14F-4D97-AF65-F5344CB8AC3E}">
        <p14:creationId xmlns="" xmlns:p14="http://schemas.microsoft.com/office/powerpoint/2010/main" val="33813701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2FB672B6-F383-4BC9-B6B1-FC39A9C60AC1}" type="datetime1">
              <a:rPr lang="it-IT" smtClean="0"/>
              <a:pPr/>
              <a:t>09/12/2013</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17A4A51C-604C-4C19-98C8-6F50DEF5EB04}" type="slidenum">
              <a:rPr lang="it-IT" smtClean="0"/>
              <a:pPr/>
              <a:t>‹N›</a:t>
            </a:fld>
            <a:endParaRPr lang="it-IT"/>
          </a:p>
        </p:txBody>
      </p:sp>
    </p:spTree>
    <p:extLst>
      <p:ext uri="{BB962C8B-B14F-4D97-AF65-F5344CB8AC3E}">
        <p14:creationId xmlns="" xmlns:p14="http://schemas.microsoft.com/office/powerpoint/2010/main" val="30831967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Segnaposto data 3"/>
          <p:cNvSpPr>
            <a:spLocks noGrp="1"/>
          </p:cNvSpPr>
          <p:nvPr>
            <p:ph type="dt" sz="half" idx="10"/>
          </p:nvPr>
        </p:nvSpPr>
        <p:spPr/>
        <p:txBody>
          <a:bodyPr/>
          <a:lstStyle/>
          <a:p>
            <a:fld id="{9929C8A0-6729-4266-9CE6-69063E368DC1}" type="datetime1">
              <a:rPr lang="it-IT" smtClean="0"/>
              <a:pPr/>
              <a:t>09/12/2013</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17A4A51C-604C-4C19-98C8-6F50DEF5EB04}" type="slidenum">
              <a:rPr lang="it-IT" smtClean="0"/>
              <a:pPr/>
              <a:t>‹N›</a:t>
            </a:fld>
            <a:endParaRPr lang="it-IT"/>
          </a:p>
        </p:txBody>
      </p:sp>
    </p:spTree>
    <p:extLst>
      <p:ext uri="{BB962C8B-B14F-4D97-AF65-F5344CB8AC3E}">
        <p14:creationId xmlns="" xmlns:p14="http://schemas.microsoft.com/office/powerpoint/2010/main" val="11277389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4"/>
          <p:cNvSpPr>
            <a:spLocks noGrp="1"/>
          </p:cNvSpPr>
          <p:nvPr>
            <p:ph type="dt" sz="half" idx="10"/>
          </p:nvPr>
        </p:nvSpPr>
        <p:spPr/>
        <p:txBody>
          <a:bodyPr/>
          <a:lstStyle/>
          <a:p>
            <a:fld id="{07172D74-D117-45F3-A04A-B5A20A5077C2}" type="datetime1">
              <a:rPr lang="it-IT" smtClean="0"/>
              <a:pPr/>
              <a:t>09/12/2013</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17A4A51C-604C-4C19-98C8-6F50DEF5EB04}" type="slidenum">
              <a:rPr lang="it-IT" smtClean="0"/>
              <a:pPr/>
              <a:t>‹N›</a:t>
            </a:fld>
            <a:endParaRPr lang="it-IT"/>
          </a:p>
        </p:txBody>
      </p:sp>
    </p:spTree>
    <p:extLst>
      <p:ext uri="{BB962C8B-B14F-4D97-AF65-F5344CB8AC3E}">
        <p14:creationId xmlns="" xmlns:p14="http://schemas.microsoft.com/office/powerpoint/2010/main" val="42114950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6"/>
          <p:cNvSpPr>
            <a:spLocks noGrp="1"/>
          </p:cNvSpPr>
          <p:nvPr>
            <p:ph type="dt" sz="half" idx="10"/>
          </p:nvPr>
        </p:nvSpPr>
        <p:spPr/>
        <p:txBody>
          <a:bodyPr/>
          <a:lstStyle/>
          <a:p>
            <a:fld id="{FFE25A1E-9FFE-4144-A1B3-DD3119D60AF1}" type="datetime1">
              <a:rPr lang="it-IT" smtClean="0"/>
              <a:pPr/>
              <a:t>09/12/2013</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17A4A51C-604C-4C19-98C8-6F50DEF5EB04}" type="slidenum">
              <a:rPr lang="it-IT" smtClean="0"/>
              <a:pPr/>
              <a:t>‹N›</a:t>
            </a:fld>
            <a:endParaRPr lang="it-IT"/>
          </a:p>
        </p:txBody>
      </p:sp>
    </p:spTree>
    <p:extLst>
      <p:ext uri="{BB962C8B-B14F-4D97-AF65-F5344CB8AC3E}">
        <p14:creationId xmlns="" xmlns:p14="http://schemas.microsoft.com/office/powerpoint/2010/main" val="4731599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data 2"/>
          <p:cNvSpPr>
            <a:spLocks noGrp="1"/>
          </p:cNvSpPr>
          <p:nvPr>
            <p:ph type="dt" sz="half" idx="10"/>
          </p:nvPr>
        </p:nvSpPr>
        <p:spPr/>
        <p:txBody>
          <a:bodyPr/>
          <a:lstStyle/>
          <a:p>
            <a:fld id="{2C2B4560-7968-4B94-849C-A8E78AEA4224}" type="datetime1">
              <a:rPr lang="it-IT" smtClean="0"/>
              <a:pPr/>
              <a:t>09/12/2013</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17A4A51C-604C-4C19-98C8-6F50DEF5EB04}" type="slidenum">
              <a:rPr lang="it-IT" smtClean="0"/>
              <a:pPr/>
              <a:t>‹N›</a:t>
            </a:fld>
            <a:endParaRPr lang="it-IT"/>
          </a:p>
        </p:txBody>
      </p:sp>
    </p:spTree>
    <p:extLst>
      <p:ext uri="{BB962C8B-B14F-4D97-AF65-F5344CB8AC3E}">
        <p14:creationId xmlns="" xmlns:p14="http://schemas.microsoft.com/office/powerpoint/2010/main" val="26451845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C0FFFB11-E121-40F3-87FE-16C99BDF9651}" type="datetime1">
              <a:rPr lang="it-IT" smtClean="0"/>
              <a:pPr/>
              <a:t>09/12/2013</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17A4A51C-604C-4C19-98C8-6F50DEF5EB04}" type="slidenum">
              <a:rPr lang="it-IT" smtClean="0"/>
              <a:pPr/>
              <a:t>‹N›</a:t>
            </a:fld>
            <a:endParaRPr lang="it-IT"/>
          </a:p>
        </p:txBody>
      </p:sp>
    </p:spTree>
    <p:extLst>
      <p:ext uri="{BB962C8B-B14F-4D97-AF65-F5344CB8AC3E}">
        <p14:creationId xmlns="" xmlns:p14="http://schemas.microsoft.com/office/powerpoint/2010/main" val="14677868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17AAA950-81D8-48A1-A05F-073F61D63B18}" type="datetime1">
              <a:rPr lang="it-IT" smtClean="0"/>
              <a:pPr/>
              <a:t>09/12/2013</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17A4A51C-604C-4C19-98C8-6F50DEF5EB04}" type="slidenum">
              <a:rPr lang="it-IT" smtClean="0"/>
              <a:pPr/>
              <a:t>‹N›</a:t>
            </a:fld>
            <a:endParaRPr lang="it-IT"/>
          </a:p>
        </p:txBody>
      </p:sp>
    </p:spTree>
    <p:extLst>
      <p:ext uri="{BB962C8B-B14F-4D97-AF65-F5344CB8AC3E}">
        <p14:creationId xmlns="" xmlns:p14="http://schemas.microsoft.com/office/powerpoint/2010/main" val="30607284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A9062953-C1B8-4692-A899-346CA69A1E5D}" type="datetime1">
              <a:rPr lang="it-IT" smtClean="0"/>
              <a:pPr/>
              <a:t>09/12/2013</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17A4A51C-604C-4C19-98C8-6F50DEF5EB04}" type="slidenum">
              <a:rPr lang="it-IT" smtClean="0"/>
              <a:pPr/>
              <a:t>‹N›</a:t>
            </a:fld>
            <a:endParaRPr lang="it-IT"/>
          </a:p>
        </p:txBody>
      </p:sp>
    </p:spTree>
    <p:extLst>
      <p:ext uri="{BB962C8B-B14F-4D97-AF65-F5344CB8AC3E}">
        <p14:creationId xmlns="" xmlns:p14="http://schemas.microsoft.com/office/powerpoint/2010/main" val="33618473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C3B611C2-8F04-4EF8-978D-29DF10A82B89}" type="datetime1">
              <a:rPr lang="it-IT" smtClean="0"/>
              <a:pPr/>
              <a:t>09/12/2013</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17A4A51C-604C-4C19-98C8-6F50DEF5EB04}" type="slidenum">
              <a:rPr lang="it-IT" smtClean="0"/>
              <a:pPr/>
              <a:t>‹N›</a:t>
            </a:fld>
            <a:endParaRPr lang="it-IT"/>
          </a:p>
        </p:txBody>
      </p:sp>
    </p:spTree>
    <p:extLst>
      <p:ext uri="{BB962C8B-B14F-4D97-AF65-F5344CB8AC3E}">
        <p14:creationId xmlns="" xmlns:p14="http://schemas.microsoft.com/office/powerpoint/2010/main" val="23442995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B36F4719-0722-4B96-A6B7-AFE2A7642958}" type="datetime1">
              <a:rPr lang="it-IT" smtClean="0"/>
              <a:pPr/>
              <a:t>09/12/2013</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17A4A51C-604C-4C19-98C8-6F50DEF5EB04}" type="slidenum">
              <a:rPr lang="it-IT" smtClean="0"/>
              <a:pPr/>
              <a:t>‹N›</a:t>
            </a:fld>
            <a:endParaRPr lang="it-IT"/>
          </a:p>
        </p:txBody>
      </p:sp>
    </p:spTree>
    <p:extLst>
      <p:ext uri="{BB962C8B-B14F-4D97-AF65-F5344CB8AC3E}">
        <p14:creationId xmlns="" xmlns:p14="http://schemas.microsoft.com/office/powerpoint/2010/main" val="39391354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it-IT" smtClean="0"/>
              <a:t>Fare clic per modificare lo stile del titolo</a:t>
            </a:r>
            <a:endParaRPr lang="it-IT"/>
          </a:p>
        </p:txBody>
      </p:sp>
      <p:sp>
        <p:nvSpPr>
          <p:cNvPr id="3" name="Segnaposto tes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DBE761A-059A-4B3C-BFB5-B1B0380FCC4F}" type="datetime1">
              <a:rPr lang="it-IT" smtClean="0"/>
              <a:pPr/>
              <a:t>09/12/2013</a:t>
            </a:fld>
            <a:endParaRPr lang="it-IT"/>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7A4A51C-604C-4C19-98C8-6F50DEF5EB04}" type="slidenum">
              <a:rPr lang="it-IT" smtClean="0"/>
              <a:pPr/>
              <a:t>‹N›</a:t>
            </a:fld>
            <a:endParaRPr lang="it-IT"/>
          </a:p>
        </p:txBody>
      </p:sp>
    </p:spTree>
    <p:extLst>
      <p:ext uri="{BB962C8B-B14F-4D97-AF65-F5344CB8AC3E}">
        <p14:creationId xmlns="" xmlns:p14="http://schemas.microsoft.com/office/powerpoint/2010/main" val="2955121167"/>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p:txBody>
          <a:bodyPr/>
          <a:lstStyle/>
          <a:p>
            <a:r>
              <a:rPr lang="it-IT" dirty="0" smtClean="0"/>
              <a:t>LA CAUSALITÀ GIURIDICA</a:t>
            </a:r>
            <a:endParaRPr lang="it-IT" dirty="0"/>
          </a:p>
        </p:txBody>
      </p:sp>
      <p:sp>
        <p:nvSpPr>
          <p:cNvPr id="3" name="Sottotitolo 2"/>
          <p:cNvSpPr>
            <a:spLocks noGrp="1"/>
          </p:cNvSpPr>
          <p:nvPr>
            <p:ph type="subTitle" idx="1"/>
          </p:nvPr>
        </p:nvSpPr>
        <p:spPr>
          <a:xfrm>
            <a:off x="1371600" y="3573016"/>
            <a:ext cx="6400800" cy="2065784"/>
          </a:xfrm>
        </p:spPr>
        <p:txBody>
          <a:bodyPr>
            <a:normAutofit fontScale="70000" lnSpcReduction="20000"/>
          </a:bodyPr>
          <a:lstStyle/>
          <a:p>
            <a:r>
              <a:rPr lang="it-IT" sz="3400" dirty="0" smtClean="0"/>
              <a:t>UNIMC - FACOLTÀ DI FILOSOFIA</a:t>
            </a:r>
          </a:p>
          <a:p>
            <a:r>
              <a:rPr lang="it-IT" b="1" dirty="0" smtClean="0"/>
              <a:t>Filosofia </a:t>
            </a:r>
            <a:r>
              <a:rPr lang="it-IT" b="1" dirty="0"/>
              <a:t>analitica del </a:t>
            </a:r>
            <a:r>
              <a:rPr lang="it-IT" b="1" dirty="0" smtClean="0"/>
              <a:t>linguaggio</a:t>
            </a:r>
          </a:p>
          <a:p>
            <a:r>
              <a:rPr lang="it-IT" b="1" dirty="0" err="1" smtClean="0"/>
              <a:t>mod</a:t>
            </a:r>
            <a:r>
              <a:rPr lang="it-IT" b="1" dirty="0"/>
              <a:t>. </a:t>
            </a:r>
            <a:r>
              <a:rPr lang="it-IT" b="1" dirty="0" smtClean="0"/>
              <a:t>ontologia</a:t>
            </a:r>
          </a:p>
          <a:p>
            <a:r>
              <a:rPr lang="it-IT" dirty="0" smtClean="0"/>
              <a:t>Chiar.mo Prof. Francesco Orilia</a:t>
            </a:r>
          </a:p>
          <a:p>
            <a:endParaRPr lang="it-IT" sz="2900" dirty="0" smtClean="0"/>
          </a:p>
          <a:p>
            <a:r>
              <a:rPr lang="it-IT" sz="2900" dirty="0" smtClean="0"/>
              <a:t>Anno accademico 2013-2014</a:t>
            </a:r>
            <a:endParaRPr lang="it-IT" sz="2900" dirty="0"/>
          </a:p>
        </p:txBody>
      </p:sp>
      <p:sp>
        <p:nvSpPr>
          <p:cNvPr id="6" name="Segnaposto numero diapositiva 5"/>
          <p:cNvSpPr>
            <a:spLocks noGrp="1"/>
          </p:cNvSpPr>
          <p:nvPr>
            <p:ph type="sldNum" sz="quarter" idx="12"/>
          </p:nvPr>
        </p:nvSpPr>
        <p:spPr/>
        <p:txBody>
          <a:bodyPr/>
          <a:lstStyle/>
          <a:p>
            <a:fld id="{17A4A51C-604C-4C19-98C8-6F50DEF5EB04}" type="slidenum">
              <a:rPr lang="it-IT" smtClean="0"/>
              <a:pPr/>
              <a:t>1</a:t>
            </a:fld>
            <a:endParaRPr lang="it-IT"/>
          </a:p>
        </p:txBody>
      </p:sp>
      <p:sp>
        <p:nvSpPr>
          <p:cNvPr id="7" name="Segnaposto data 6"/>
          <p:cNvSpPr>
            <a:spLocks noGrp="1"/>
          </p:cNvSpPr>
          <p:nvPr>
            <p:ph type="dt" sz="half" idx="10"/>
          </p:nvPr>
        </p:nvSpPr>
        <p:spPr/>
        <p:txBody>
          <a:bodyPr/>
          <a:lstStyle/>
          <a:p>
            <a:r>
              <a:rPr lang="it-IT" smtClean="0"/>
              <a:t>09/12/2013</a:t>
            </a:r>
            <a:endParaRPr lang="it-IT"/>
          </a:p>
        </p:txBody>
      </p:sp>
      <p:sp>
        <p:nvSpPr>
          <p:cNvPr id="8" name="Segnaposto piè di pagina 7"/>
          <p:cNvSpPr>
            <a:spLocks noGrp="1"/>
          </p:cNvSpPr>
          <p:nvPr>
            <p:ph type="ftr" sz="quarter" idx="11"/>
          </p:nvPr>
        </p:nvSpPr>
        <p:spPr/>
        <p:txBody>
          <a:bodyPr/>
          <a:lstStyle/>
          <a:p>
            <a:r>
              <a:rPr lang="it-IT" smtClean="0"/>
              <a:t>Marco Caldarelli</a:t>
            </a:r>
            <a:endParaRPr lang="it-IT"/>
          </a:p>
        </p:txBody>
      </p:sp>
    </p:spTree>
    <p:extLst>
      <p:ext uri="{BB962C8B-B14F-4D97-AF65-F5344CB8AC3E}">
        <p14:creationId xmlns="" xmlns:p14="http://schemas.microsoft.com/office/powerpoint/2010/main" val="34095106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dirty="0"/>
              <a:t>1</a:t>
            </a:r>
            <a:r>
              <a:rPr lang="it-IT" dirty="0" smtClean="0"/>
              <a:t>° principio</a:t>
            </a:r>
            <a:endParaRPr lang="it-IT" dirty="0"/>
          </a:p>
        </p:txBody>
      </p:sp>
      <p:sp>
        <p:nvSpPr>
          <p:cNvPr id="3" name="Segnaposto contenuto 2"/>
          <p:cNvSpPr>
            <a:spLocks noGrp="1"/>
          </p:cNvSpPr>
          <p:nvPr>
            <p:ph idx="1"/>
          </p:nvPr>
        </p:nvSpPr>
        <p:spPr/>
        <p:txBody>
          <a:bodyPr>
            <a:normAutofit fontScale="85000" lnSpcReduction="20000"/>
          </a:bodyPr>
          <a:lstStyle/>
          <a:p>
            <a:r>
              <a:rPr lang="it-IT" dirty="0" smtClean="0"/>
              <a:t>Il ‘sistema’ giuridico non si interessa della VERITÀ </a:t>
            </a:r>
            <a:r>
              <a:rPr lang="it-IT" i="1" dirty="0" smtClean="0"/>
              <a:t>tout court</a:t>
            </a:r>
            <a:r>
              <a:rPr lang="it-IT" dirty="0" smtClean="0"/>
              <a:t>, ma di cosa diversa: si occupa della VERITÀ PROCESSUALE, che con la verità ontologica non ha un rapporto di specie a genere, ma un rapporto di pura somiglianza.</a:t>
            </a:r>
          </a:p>
          <a:p>
            <a:r>
              <a:rPr lang="it-IT" dirty="0" smtClean="0"/>
              <a:t>La verità reale (il reale concatenamento dei fatti, eventi, condotte…), per principio ‘giuridico’, non è conoscibile attraverso il processo né interessa ad alcuno effettivamente conoscerla</a:t>
            </a:r>
          </a:p>
          <a:p>
            <a:r>
              <a:rPr lang="it-IT" dirty="0" smtClean="0"/>
              <a:t>La verità giuridica è quella che emerge dalla comparazione e selezione tra la verità presentata da una parte processuale e la verità presentata dall’altra</a:t>
            </a:r>
            <a:endParaRPr lang="it-IT" dirty="0"/>
          </a:p>
        </p:txBody>
      </p:sp>
      <p:sp>
        <p:nvSpPr>
          <p:cNvPr id="4" name="Segnaposto numero diapositiva 3"/>
          <p:cNvSpPr>
            <a:spLocks noGrp="1"/>
          </p:cNvSpPr>
          <p:nvPr>
            <p:ph type="sldNum" sz="quarter" idx="12"/>
          </p:nvPr>
        </p:nvSpPr>
        <p:spPr/>
        <p:txBody>
          <a:bodyPr/>
          <a:lstStyle/>
          <a:p>
            <a:fld id="{17A4A51C-604C-4C19-98C8-6F50DEF5EB04}" type="slidenum">
              <a:rPr lang="it-IT" smtClean="0"/>
              <a:pPr/>
              <a:t>2</a:t>
            </a:fld>
            <a:endParaRPr lang="it-IT"/>
          </a:p>
        </p:txBody>
      </p:sp>
    </p:spTree>
    <p:extLst>
      <p:ext uri="{BB962C8B-B14F-4D97-AF65-F5344CB8AC3E}">
        <p14:creationId xmlns="" xmlns:p14="http://schemas.microsoft.com/office/powerpoint/2010/main" val="1503423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2° principio</a:t>
            </a:r>
            <a:endParaRPr lang="it-IT" dirty="0"/>
          </a:p>
        </p:txBody>
      </p:sp>
      <p:sp>
        <p:nvSpPr>
          <p:cNvPr id="3" name="Segnaposto contenuto 2"/>
          <p:cNvSpPr>
            <a:spLocks noGrp="1"/>
          </p:cNvSpPr>
          <p:nvPr>
            <p:ph idx="1"/>
          </p:nvPr>
        </p:nvSpPr>
        <p:spPr/>
        <p:txBody>
          <a:bodyPr/>
          <a:lstStyle/>
          <a:p>
            <a:r>
              <a:rPr lang="it-IT" dirty="0" smtClean="0"/>
              <a:t>‘Cos’è la causalità’ non dovrebbe essere un punto di arrivo di una investigazione speculativa ma un dato </a:t>
            </a:r>
            <a:r>
              <a:rPr lang="it-IT" u="sng" dirty="0" smtClean="0"/>
              <a:t>assiomatico</a:t>
            </a:r>
            <a:r>
              <a:rPr lang="it-IT" dirty="0" smtClean="0"/>
              <a:t> normativo: l’idea di CAUSALITÀ in ambito giuridico è contenuta nella legge, da lì dovrebbe partire l’indagine interpretativo - conoscitiva</a:t>
            </a:r>
          </a:p>
          <a:p>
            <a:r>
              <a:rPr lang="it-IT" dirty="0" smtClean="0"/>
              <a:t>Ma la legge definisce il nesso di causalità?</a:t>
            </a:r>
            <a:endParaRPr lang="it-IT" dirty="0"/>
          </a:p>
        </p:txBody>
      </p:sp>
      <p:sp>
        <p:nvSpPr>
          <p:cNvPr id="4" name="Segnaposto numero diapositiva 3"/>
          <p:cNvSpPr>
            <a:spLocks noGrp="1"/>
          </p:cNvSpPr>
          <p:nvPr>
            <p:ph type="sldNum" sz="quarter" idx="12"/>
          </p:nvPr>
        </p:nvSpPr>
        <p:spPr/>
        <p:txBody>
          <a:bodyPr/>
          <a:lstStyle/>
          <a:p>
            <a:fld id="{17A4A51C-604C-4C19-98C8-6F50DEF5EB04}" type="slidenum">
              <a:rPr lang="it-IT" smtClean="0"/>
              <a:pPr/>
              <a:t>3</a:t>
            </a:fld>
            <a:endParaRPr lang="it-IT"/>
          </a:p>
        </p:txBody>
      </p:sp>
    </p:spTree>
    <p:extLst>
      <p:ext uri="{BB962C8B-B14F-4D97-AF65-F5344CB8AC3E}">
        <p14:creationId xmlns="" xmlns:p14="http://schemas.microsoft.com/office/powerpoint/2010/main" val="29736058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3° principio</a:t>
            </a:r>
            <a:endParaRPr lang="it-IT" dirty="0"/>
          </a:p>
        </p:txBody>
      </p:sp>
      <p:sp>
        <p:nvSpPr>
          <p:cNvPr id="3" name="Segnaposto contenuto 2"/>
          <p:cNvSpPr>
            <a:spLocks noGrp="1"/>
          </p:cNvSpPr>
          <p:nvPr>
            <p:ph idx="1"/>
          </p:nvPr>
        </p:nvSpPr>
        <p:spPr/>
        <p:txBody>
          <a:bodyPr>
            <a:normAutofit fontScale="92500" lnSpcReduction="20000"/>
          </a:bodyPr>
          <a:lstStyle/>
          <a:p>
            <a:r>
              <a:rPr lang="it-IT" dirty="0" smtClean="0"/>
              <a:t>La causalità ‘giuridica’ e la causalità ‘in metafisica – ontologia’ hanno alcune somiglianze e alcune notevoli differenze</a:t>
            </a:r>
          </a:p>
          <a:p>
            <a:r>
              <a:rPr lang="it-IT" dirty="0" smtClean="0"/>
              <a:t>Se in ontologia ‘A causa B’ (è vero che ‘A causa B’) non necessariamente ‘A causa B’ (è vero che ‘A causa B’) in ambito giuridico</a:t>
            </a:r>
          </a:p>
          <a:p>
            <a:r>
              <a:rPr lang="it-IT" dirty="0" smtClean="0"/>
              <a:t>Se ‘A causa B’ in ambito giuridico non necessariamente A causa B nel contesto metafisico (non solo perché ciò che potrebbe essere vero ‘processualmente’ non è necessariamente vero ‘ontologicamente’)</a:t>
            </a:r>
            <a:endParaRPr lang="it-IT" dirty="0"/>
          </a:p>
        </p:txBody>
      </p:sp>
      <p:sp>
        <p:nvSpPr>
          <p:cNvPr id="4" name="Segnaposto numero diapositiva 3"/>
          <p:cNvSpPr>
            <a:spLocks noGrp="1"/>
          </p:cNvSpPr>
          <p:nvPr>
            <p:ph type="sldNum" sz="quarter" idx="12"/>
          </p:nvPr>
        </p:nvSpPr>
        <p:spPr/>
        <p:txBody>
          <a:bodyPr/>
          <a:lstStyle/>
          <a:p>
            <a:fld id="{17A4A51C-604C-4C19-98C8-6F50DEF5EB04}" type="slidenum">
              <a:rPr lang="it-IT" smtClean="0"/>
              <a:pPr/>
              <a:t>4</a:t>
            </a:fld>
            <a:endParaRPr lang="it-IT"/>
          </a:p>
        </p:txBody>
      </p:sp>
    </p:spTree>
    <p:extLst>
      <p:ext uri="{BB962C8B-B14F-4D97-AF65-F5344CB8AC3E}">
        <p14:creationId xmlns="" xmlns:p14="http://schemas.microsoft.com/office/powerpoint/2010/main" val="9085140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dirty="0"/>
              <a:t>4</a:t>
            </a:r>
            <a:r>
              <a:rPr lang="it-IT" dirty="0" smtClean="0"/>
              <a:t>° principio</a:t>
            </a:r>
            <a:endParaRPr lang="it-IT" dirty="0"/>
          </a:p>
        </p:txBody>
      </p:sp>
      <p:sp>
        <p:nvSpPr>
          <p:cNvPr id="3" name="Segnaposto contenuto 2"/>
          <p:cNvSpPr>
            <a:spLocks noGrp="1"/>
          </p:cNvSpPr>
          <p:nvPr>
            <p:ph idx="1"/>
          </p:nvPr>
        </p:nvSpPr>
        <p:spPr>
          <a:xfrm>
            <a:off x="457200" y="1340768"/>
            <a:ext cx="5698976" cy="4565104"/>
          </a:xfrm>
        </p:spPr>
        <p:txBody>
          <a:bodyPr>
            <a:normAutofit lnSpcReduction="10000"/>
          </a:bodyPr>
          <a:lstStyle/>
          <a:p>
            <a:r>
              <a:rPr lang="it-IT" dirty="0" smtClean="0"/>
              <a:t>«È rigore quando arbitro fischia» </a:t>
            </a:r>
            <a:r>
              <a:rPr lang="it-IT" sz="2000" b="1" dirty="0" smtClean="0"/>
              <a:t>Vujadin </a:t>
            </a:r>
            <a:r>
              <a:rPr lang="it-IT" sz="2000" b="1" dirty="0" err="1" smtClean="0"/>
              <a:t>Boškov</a:t>
            </a:r>
            <a:r>
              <a:rPr lang="it-IT" sz="2000" b="1" dirty="0" smtClean="0"/>
              <a:t> </a:t>
            </a:r>
            <a:r>
              <a:rPr lang="it-IT" sz="2000" dirty="0" smtClean="0"/>
              <a:t>(Citato in Marco </a:t>
            </a:r>
            <a:r>
              <a:rPr lang="it-IT" sz="2000" dirty="0" err="1" smtClean="0"/>
              <a:t>Sappino</a:t>
            </a:r>
            <a:r>
              <a:rPr lang="it-IT" sz="2000" dirty="0" smtClean="0"/>
              <a:t>, </a:t>
            </a:r>
            <a:r>
              <a:rPr lang="it-IT" sz="2000" i="1" dirty="0" smtClean="0"/>
              <a:t>Dizionario biografico enciclopedico di un secolo del calcio italiano</a:t>
            </a:r>
            <a:r>
              <a:rPr lang="it-IT" sz="2000" dirty="0" smtClean="0"/>
              <a:t>, Dalai editore, 2000, p. 2117)</a:t>
            </a:r>
          </a:p>
          <a:p>
            <a:r>
              <a:rPr lang="it-IT" dirty="0" smtClean="0"/>
              <a:t>Il principio può essere così ‘giuridicamente’ tradotto: «Sussiste il nesso di causalità tra una condotta e un evento quando giudice dice: ‘Sussiste’»</a:t>
            </a:r>
          </a:p>
          <a:p>
            <a:pPr marL="0" indent="0">
              <a:buNone/>
            </a:pPr>
            <a:endParaRPr lang="it-IT" sz="2400" dirty="0"/>
          </a:p>
          <a:p>
            <a:pPr marL="0" indent="0">
              <a:buNone/>
            </a:pPr>
            <a:endParaRPr lang="it-IT" sz="2400" dirty="0" smtClean="0"/>
          </a:p>
          <a:p>
            <a:endParaRPr lang="it-IT" dirty="0"/>
          </a:p>
        </p:txBody>
      </p:sp>
      <p:pic>
        <p:nvPicPr>
          <p:cNvPr id="4" name="Immagine 3"/>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6643702" y="1357298"/>
            <a:ext cx="1700832" cy="1994376"/>
          </a:xfrm>
          <a:prstGeom prst="rect">
            <a:avLst/>
          </a:prstGeom>
        </p:spPr>
      </p:pic>
      <p:sp>
        <p:nvSpPr>
          <p:cNvPr id="5" name="Segnaposto numero diapositiva 4"/>
          <p:cNvSpPr>
            <a:spLocks noGrp="1"/>
          </p:cNvSpPr>
          <p:nvPr>
            <p:ph type="sldNum" sz="quarter" idx="12"/>
          </p:nvPr>
        </p:nvSpPr>
        <p:spPr/>
        <p:txBody>
          <a:bodyPr/>
          <a:lstStyle/>
          <a:p>
            <a:fld id="{17A4A51C-604C-4C19-98C8-6F50DEF5EB04}" type="slidenum">
              <a:rPr lang="it-IT" smtClean="0"/>
              <a:pPr/>
              <a:t>5</a:t>
            </a:fld>
            <a:endParaRPr lang="it-IT"/>
          </a:p>
        </p:txBody>
      </p:sp>
      <p:pic>
        <p:nvPicPr>
          <p:cNvPr id="6" name="Immagine 5" descr="giudice.jpg"/>
          <p:cNvPicPr>
            <a:picLocks noChangeAspect="1"/>
          </p:cNvPicPr>
          <p:nvPr/>
        </p:nvPicPr>
        <p:blipFill>
          <a:blip r:embed="rId4" cstate="print"/>
          <a:stretch>
            <a:fillRect/>
          </a:stretch>
        </p:blipFill>
        <p:spPr>
          <a:xfrm>
            <a:off x="6215074" y="3929066"/>
            <a:ext cx="2367096" cy="1614379"/>
          </a:xfrm>
          <a:prstGeom prst="rect">
            <a:avLst/>
          </a:prstGeom>
        </p:spPr>
      </p:pic>
    </p:spTree>
    <p:extLst>
      <p:ext uri="{BB962C8B-B14F-4D97-AF65-F5344CB8AC3E}">
        <p14:creationId xmlns="" xmlns:p14="http://schemas.microsoft.com/office/powerpoint/2010/main" val="11135503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1000"/>
                                        <p:tgtEl>
                                          <p:spTgt spid="3">
                                            <p:txEl>
                                              <p:pRg st="1" end="1"/>
                                            </p:txEl>
                                          </p:spTgt>
                                        </p:tgtEl>
                                      </p:cBhvr>
                                    </p:animEffect>
                                    <p:anim calcmode="lin" valueType="num">
                                      <p:cBhvr>
                                        <p:cTn id="20"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1" end="1"/>
                                            </p:txEl>
                                          </p:spTgt>
                                        </p:tgtEl>
                                        <p:attrNameLst>
                                          <p:attrName>ppt_y</p:attrName>
                                        </p:attrNameLst>
                                      </p:cBhvr>
                                      <p:tavLst>
                                        <p:tav tm="0">
                                          <p:val>
                                            <p:strVal val="#ppt_y+.1"/>
                                          </p:val>
                                        </p:tav>
                                        <p:tav tm="100000">
                                          <p:val>
                                            <p:strVal val="#ppt_y"/>
                                          </p:val>
                                        </p:tav>
                                      </p:tavLst>
                                    </p:anim>
                                  </p:childTnLst>
                                </p:cTn>
                              </p:par>
                              <p:par>
                                <p:cTn id="22" presetID="7" presetClass="entr" presetSubtype="4" fill="hold" nodeType="withEffect">
                                  <p:stCondLst>
                                    <p:cond delay="0"/>
                                  </p:stCondLst>
                                  <p:childTnLst>
                                    <p:set>
                                      <p:cBhvr>
                                        <p:cTn id="23" dur="1" fill="hold">
                                          <p:stCondLst>
                                            <p:cond delay="0"/>
                                          </p:stCondLst>
                                        </p:cTn>
                                        <p:tgtEl>
                                          <p:spTgt spid="6"/>
                                        </p:tgtEl>
                                        <p:attrNameLst>
                                          <p:attrName>style.visibility</p:attrName>
                                        </p:attrNameLst>
                                      </p:cBhvr>
                                      <p:to>
                                        <p:strVal val="visible"/>
                                      </p:to>
                                    </p:set>
                                    <p:anim calcmode="lin" valueType="num">
                                      <p:cBhvr additive="base">
                                        <p:cTn id="24" dur="1000" fill="hold"/>
                                        <p:tgtEl>
                                          <p:spTgt spid="6"/>
                                        </p:tgtEl>
                                        <p:attrNameLst>
                                          <p:attrName>ppt_x</p:attrName>
                                        </p:attrNameLst>
                                      </p:cBhvr>
                                      <p:tavLst>
                                        <p:tav tm="0">
                                          <p:val>
                                            <p:strVal val="#ppt_x"/>
                                          </p:val>
                                        </p:tav>
                                        <p:tav tm="100000">
                                          <p:val>
                                            <p:strVal val="#ppt_x"/>
                                          </p:val>
                                        </p:tav>
                                      </p:tavLst>
                                    </p:anim>
                                    <p:anim calcmode="lin" valueType="num">
                                      <p:cBhvr additive="base">
                                        <p:cTn id="25" dur="10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Le norme di riferimento</a:t>
            </a:r>
            <a:endParaRPr lang="it-IT" dirty="0"/>
          </a:p>
        </p:txBody>
      </p:sp>
      <p:sp>
        <p:nvSpPr>
          <p:cNvPr id="3" name="Segnaposto contenuto 2"/>
          <p:cNvSpPr>
            <a:spLocks noGrp="1"/>
          </p:cNvSpPr>
          <p:nvPr>
            <p:ph idx="1"/>
          </p:nvPr>
        </p:nvSpPr>
        <p:spPr/>
        <p:txBody>
          <a:bodyPr>
            <a:normAutofit fontScale="85000" lnSpcReduction="20000"/>
          </a:bodyPr>
          <a:lstStyle/>
          <a:p>
            <a:r>
              <a:rPr lang="it-IT" dirty="0" smtClean="0"/>
              <a:t>LA PRIMA</a:t>
            </a:r>
          </a:p>
          <a:p>
            <a:pPr marL="0" indent="0" algn="ctr">
              <a:buNone/>
            </a:pPr>
            <a:r>
              <a:rPr lang="it-IT" dirty="0" smtClean="0"/>
              <a:t>ARTICOLO N.40 C.P. </a:t>
            </a:r>
          </a:p>
          <a:p>
            <a:pPr marL="0" indent="0" algn="ctr">
              <a:buNone/>
            </a:pPr>
            <a:r>
              <a:rPr lang="it-IT" dirty="0" smtClean="0"/>
              <a:t>Rapporto di causalità.</a:t>
            </a:r>
          </a:p>
          <a:p>
            <a:endParaRPr lang="it-IT" dirty="0" smtClean="0"/>
          </a:p>
          <a:p>
            <a:pPr marL="514350" indent="-514350">
              <a:buFont typeface="+mj-lt"/>
              <a:buAutoNum type="arabicPeriod"/>
            </a:pPr>
            <a:r>
              <a:rPr lang="it-IT" dirty="0" smtClean="0"/>
              <a:t>Nessuno può essere punito per un fatto preveduto dalla legge come reato, se l'evento dannoso o pericoloso, da cui dipende la esistenza del reato, non è conseguenza della sua azione od omissione.</a:t>
            </a:r>
          </a:p>
          <a:p>
            <a:pPr marL="514350" indent="-514350">
              <a:buFont typeface="+mj-lt"/>
              <a:buAutoNum type="arabicPeriod"/>
            </a:pPr>
            <a:endParaRPr lang="it-IT" dirty="0" smtClean="0"/>
          </a:p>
          <a:p>
            <a:pPr marL="514350" indent="-514350">
              <a:buFont typeface="+mj-lt"/>
              <a:buAutoNum type="arabicPeriod"/>
            </a:pPr>
            <a:r>
              <a:rPr lang="it-IT" dirty="0" smtClean="0"/>
              <a:t>Non impedire un evento, che si ha l'obbligo giuridico di impedire, equivale a cagionarlo.</a:t>
            </a:r>
          </a:p>
          <a:p>
            <a:endParaRPr lang="it-IT" dirty="0"/>
          </a:p>
        </p:txBody>
      </p:sp>
      <p:sp>
        <p:nvSpPr>
          <p:cNvPr id="4" name="CasellaDiTesto 3"/>
          <p:cNvSpPr txBox="1"/>
          <p:nvPr/>
        </p:nvSpPr>
        <p:spPr>
          <a:xfrm>
            <a:off x="1226882" y="4263022"/>
            <a:ext cx="1976966" cy="369332"/>
          </a:xfrm>
          <a:prstGeom prst="rect">
            <a:avLst/>
          </a:prstGeom>
          <a:noFill/>
          <a:ln w="38100">
            <a:solidFill>
              <a:srgbClr val="FF0000"/>
            </a:solidFill>
          </a:ln>
        </p:spPr>
        <p:txBody>
          <a:bodyPr wrap="square" rtlCol="0">
            <a:spAutoFit/>
          </a:bodyPr>
          <a:lstStyle/>
          <a:p>
            <a:endParaRPr lang="it-IT" dirty="0"/>
          </a:p>
        </p:txBody>
      </p:sp>
      <p:cxnSp>
        <p:nvCxnSpPr>
          <p:cNvPr id="6" name="Connettore 7 5"/>
          <p:cNvCxnSpPr/>
          <p:nvPr/>
        </p:nvCxnSpPr>
        <p:spPr>
          <a:xfrm flipV="1">
            <a:off x="3203848" y="1700808"/>
            <a:ext cx="3024336" cy="2562214"/>
          </a:xfrm>
          <a:prstGeom prst="curvedConnector3">
            <a:avLst/>
          </a:prstGeom>
          <a:ln>
            <a:tailEnd type="arrow"/>
          </a:ln>
        </p:spPr>
        <p:style>
          <a:lnRef idx="1">
            <a:schemeClr val="accent1"/>
          </a:lnRef>
          <a:fillRef idx="0">
            <a:schemeClr val="accent1"/>
          </a:fillRef>
          <a:effectRef idx="0">
            <a:schemeClr val="accent1"/>
          </a:effectRef>
          <a:fontRef idx="minor">
            <a:schemeClr val="tx1"/>
          </a:fontRef>
        </p:style>
      </p:cxnSp>
      <p:sp>
        <p:nvSpPr>
          <p:cNvPr id="7" name="CasellaDiTesto 6"/>
          <p:cNvSpPr txBox="1"/>
          <p:nvPr/>
        </p:nvSpPr>
        <p:spPr>
          <a:xfrm>
            <a:off x="6228184" y="1100643"/>
            <a:ext cx="2592288" cy="1938992"/>
          </a:xfrm>
          <a:prstGeom prst="rect">
            <a:avLst/>
          </a:prstGeom>
          <a:noFill/>
        </p:spPr>
        <p:txBody>
          <a:bodyPr wrap="square" rtlCol="0">
            <a:spAutoFit/>
          </a:bodyPr>
          <a:lstStyle/>
          <a:p>
            <a:r>
              <a:rPr lang="it-IT" sz="2400" b="1" i="1" dirty="0" smtClean="0">
                <a:solidFill>
                  <a:schemeClr val="accent1"/>
                </a:solidFill>
                <a:latin typeface="Georgia" panose="02040502050405020303" pitchFamily="18" charset="0"/>
              </a:rPr>
              <a:t>La natura del rapporto di causalità non è definita dalla norma</a:t>
            </a:r>
            <a:endParaRPr lang="it-IT" sz="2400" b="1" i="1" dirty="0">
              <a:solidFill>
                <a:schemeClr val="accent1"/>
              </a:solidFill>
              <a:latin typeface="Georgia" panose="02040502050405020303" pitchFamily="18" charset="0"/>
            </a:endParaRPr>
          </a:p>
        </p:txBody>
      </p:sp>
      <p:sp>
        <p:nvSpPr>
          <p:cNvPr id="5" name="Segnaposto numero diapositiva 4"/>
          <p:cNvSpPr>
            <a:spLocks noGrp="1"/>
          </p:cNvSpPr>
          <p:nvPr>
            <p:ph type="sldNum" sz="quarter" idx="12"/>
          </p:nvPr>
        </p:nvSpPr>
        <p:spPr/>
        <p:txBody>
          <a:bodyPr/>
          <a:lstStyle/>
          <a:p>
            <a:fld id="{17A4A51C-604C-4C19-98C8-6F50DEF5EB04}" type="slidenum">
              <a:rPr lang="it-IT" smtClean="0"/>
              <a:pPr/>
              <a:t>6</a:t>
            </a:fld>
            <a:endParaRPr lang="it-IT"/>
          </a:p>
        </p:txBody>
      </p:sp>
    </p:spTree>
    <p:extLst>
      <p:ext uri="{BB962C8B-B14F-4D97-AF65-F5344CB8AC3E}">
        <p14:creationId xmlns="" xmlns:p14="http://schemas.microsoft.com/office/powerpoint/2010/main" val="29801846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down)">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arn(inVertical)">
                                      <p:cBhvr>
                                        <p:cTn id="1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Le norme di riferimento</a:t>
            </a:r>
            <a:endParaRPr lang="it-IT" dirty="0"/>
          </a:p>
        </p:txBody>
      </p:sp>
      <p:sp>
        <p:nvSpPr>
          <p:cNvPr id="3" name="Segnaposto contenuto 2"/>
          <p:cNvSpPr>
            <a:spLocks noGrp="1"/>
          </p:cNvSpPr>
          <p:nvPr>
            <p:ph idx="1"/>
          </p:nvPr>
        </p:nvSpPr>
        <p:spPr>
          <a:xfrm>
            <a:off x="457200" y="1340768"/>
            <a:ext cx="8229600" cy="4785395"/>
          </a:xfrm>
        </p:spPr>
        <p:txBody>
          <a:bodyPr>
            <a:normAutofit fontScale="70000" lnSpcReduction="20000"/>
          </a:bodyPr>
          <a:lstStyle/>
          <a:p>
            <a:r>
              <a:rPr lang="it-IT" dirty="0" smtClean="0"/>
              <a:t>LA SECONDA</a:t>
            </a:r>
          </a:p>
          <a:p>
            <a:pPr marL="0" indent="0" algn="ctr">
              <a:buNone/>
            </a:pPr>
            <a:r>
              <a:rPr lang="it-IT" dirty="0" smtClean="0"/>
              <a:t>ARTICOLO N.41 C.P.</a:t>
            </a:r>
          </a:p>
          <a:p>
            <a:pPr marL="0" indent="0" algn="ctr">
              <a:buNone/>
            </a:pPr>
            <a:r>
              <a:rPr lang="it-IT" dirty="0" smtClean="0"/>
              <a:t>Concorso di cause.</a:t>
            </a:r>
          </a:p>
          <a:p>
            <a:pPr marL="0" indent="0">
              <a:buNone/>
            </a:pPr>
            <a:endParaRPr lang="it-IT" dirty="0" smtClean="0"/>
          </a:p>
          <a:p>
            <a:pPr marL="514350" indent="-514350">
              <a:buFont typeface="+mj-lt"/>
              <a:buAutoNum type="arabicPeriod"/>
            </a:pPr>
            <a:r>
              <a:rPr lang="it-IT" dirty="0" smtClean="0"/>
              <a:t>Il concorso di cause preesistenti o simultanee o sopravvenute, anche se indipendenti dall'azione od omissione del colpevole, non esclude il rapporto di causalità fra l'azione od omissione e l'evento.</a:t>
            </a:r>
          </a:p>
          <a:p>
            <a:pPr marL="514350" indent="-514350">
              <a:buFont typeface="+mj-lt"/>
              <a:buAutoNum type="arabicPeriod"/>
            </a:pPr>
            <a:r>
              <a:rPr lang="it-IT" dirty="0" smtClean="0"/>
              <a:t>Le cause sopravvenute escludono il rapporto di causalità quando sono state da sole sufficienti a determinare l'evento. In tal caso, se l'azione od omissione precedentemente commessa costituisce per sé un reato, si applica la pena per questo stabilita.</a:t>
            </a:r>
          </a:p>
          <a:p>
            <a:pPr marL="514350" indent="-514350">
              <a:buFont typeface="+mj-lt"/>
              <a:buAutoNum type="arabicPeriod"/>
            </a:pPr>
            <a:r>
              <a:rPr lang="it-IT" dirty="0" smtClean="0"/>
              <a:t>Le disposizioni precedenti si applicano anche quando la causa preesistente o simultanea o sopravvenuta consiste nel fatto illecito altrui.</a:t>
            </a:r>
          </a:p>
        </p:txBody>
      </p:sp>
      <p:sp>
        <p:nvSpPr>
          <p:cNvPr id="4" name="Segnaposto numero diapositiva 3"/>
          <p:cNvSpPr>
            <a:spLocks noGrp="1"/>
          </p:cNvSpPr>
          <p:nvPr>
            <p:ph type="sldNum" sz="quarter" idx="12"/>
          </p:nvPr>
        </p:nvSpPr>
        <p:spPr/>
        <p:txBody>
          <a:bodyPr/>
          <a:lstStyle/>
          <a:p>
            <a:fld id="{17A4A51C-604C-4C19-98C8-6F50DEF5EB04}" type="slidenum">
              <a:rPr lang="it-IT" smtClean="0"/>
              <a:pPr/>
              <a:t>7</a:t>
            </a:fld>
            <a:endParaRPr lang="it-IT"/>
          </a:p>
        </p:txBody>
      </p:sp>
    </p:spTree>
    <p:extLst>
      <p:ext uri="{BB962C8B-B14F-4D97-AF65-F5344CB8AC3E}">
        <p14:creationId xmlns="" xmlns:p14="http://schemas.microsoft.com/office/powerpoint/2010/main" val="276880649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t>Problema sotteso al concetto di causalità giuridica</a:t>
            </a:r>
            <a:endParaRPr lang="it-IT" dirty="0"/>
          </a:p>
        </p:txBody>
      </p:sp>
      <p:sp>
        <p:nvSpPr>
          <p:cNvPr id="3" name="Segnaposto contenuto 2"/>
          <p:cNvSpPr>
            <a:spLocks noGrp="1"/>
          </p:cNvSpPr>
          <p:nvPr>
            <p:ph idx="1"/>
          </p:nvPr>
        </p:nvSpPr>
        <p:spPr/>
        <p:txBody>
          <a:bodyPr/>
          <a:lstStyle/>
          <a:p>
            <a:r>
              <a:rPr lang="it-IT" dirty="0" smtClean="0"/>
              <a:t>L’indagine sul nesso di causalità è rivolta a determinare quali tra gli </a:t>
            </a:r>
            <a:r>
              <a:rPr lang="it-IT" u="sng" dirty="0" smtClean="0"/>
              <a:t>antecedenti causali</a:t>
            </a:r>
            <a:r>
              <a:rPr lang="it-IT" dirty="0" smtClean="0"/>
              <a:t> di un </a:t>
            </a:r>
            <a:r>
              <a:rPr lang="it-IT" u="sng" dirty="0" smtClean="0"/>
              <a:t>evento</a:t>
            </a:r>
            <a:r>
              <a:rPr lang="it-IT" dirty="0" smtClean="0"/>
              <a:t> possa considerarsi:</a:t>
            </a:r>
          </a:p>
          <a:p>
            <a:pPr marL="0" indent="0">
              <a:buNone/>
            </a:pPr>
            <a:r>
              <a:rPr lang="it-IT" dirty="0"/>
              <a:t> </a:t>
            </a:r>
            <a:r>
              <a:rPr lang="it-IT" dirty="0" smtClean="0"/>
              <a:t>   sua </a:t>
            </a:r>
            <a:r>
              <a:rPr lang="it-IT" b="1" dirty="0" smtClean="0"/>
              <a:t>causa</a:t>
            </a:r>
          </a:p>
          <a:p>
            <a:pPr lvl="1"/>
            <a:r>
              <a:rPr lang="it-IT" dirty="0" smtClean="0"/>
              <a:t>ESCLUSIVA</a:t>
            </a:r>
          </a:p>
          <a:p>
            <a:pPr marL="457200" lvl="1" indent="0">
              <a:buNone/>
            </a:pPr>
            <a:r>
              <a:rPr lang="it-IT" dirty="0" smtClean="0"/>
              <a:t>ovvero</a:t>
            </a:r>
          </a:p>
          <a:p>
            <a:pPr lvl="1"/>
            <a:r>
              <a:rPr lang="it-IT" dirty="0" smtClean="0"/>
              <a:t>CONCORRENTE</a:t>
            </a:r>
          </a:p>
          <a:p>
            <a:endParaRPr lang="it-IT" dirty="0"/>
          </a:p>
        </p:txBody>
      </p:sp>
      <p:sp>
        <p:nvSpPr>
          <p:cNvPr id="5" name="CasellaDiTesto 4"/>
          <p:cNvSpPr txBox="1"/>
          <p:nvPr/>
        </p:nvSpPr>
        <p:spPr>
          <a:xfrm>
            <a:off x="5652120" y="3960401"/>
            <a:ext cx="1944216" cy="1200329"/>
          </a:xfrm>
          <a:prstGeom prst="rect">
            <a:avLst/>
          </a:prstGeom>
          <a:ln w="57150"/>
          <a:effectLst>
            <a:outerShdw blurRad="50800" dist="38100" dir="2700000" algn="tl" rotWithShape="0">
              <a:prstClr val="black">
                <a:alpha val="40000"/>
              </a:prstClr>
            </a:outerShdw>
          </a:effectLst>
        </p:spPr>
        <p:style>
          <a:lnRef idx="2">
            <a:schemeClr val="accent2"/>
          </a:lnRef>
          <a:fillRef idx="1">
            <a:schemeClr val="lt1"/>
          </a:fillRef>
          <a:effectRef idx="0">
            <a:schemeClr val="accent2"/>
          </a:effectRef>
          <a:fontRef idx="minor">
            <a:schemeClr val="dk1"/>
          </a:fontRef>
        </p:style>
        <p:txBody>
          <a:bodyPr wrap="square" rtlCol="0" anchor="ctr">
            <a:spAutoFit/>
          </a:bodyPr>
          <a:lstStyle/>
          <a:p>
            <a:pPr algn="ctr"/>
            <a:r>
              <a:rPr lang="it-IT" sz="3600" b="1" dirty="0" smtClean="0">
                <a:solidFill>
                  <a:srgbClr val="FF0000"/>
                </a:solidFill>
              </a:rPr>
              <a:t>Relata Causali</a:t>
            </a:r>
            <a:endParaRPr lang="it-IT" sz="3600" b="1" dirty="0">
              <a:solidFill>
                <a:srgbClr val="FF0000"/>
              </a:solidFill>
            </a:endParaRPr>
          </a:p>
        </p:txBody>
      </p:sp>
      <p:cxnSp>
        <p:nvCxnSpPr>
          <p:cNvPr id="21" name="Connettore 7 20"/>
          <p:cNvCxnSpPr>
            <a:stCxn id="5" idx="0"/>
          </p:cNvCxnSpPr>
          <p:nvPr/>
        </p:nvCxnSpPr>
        <p:spPr>
          <a:xfrm rot="5400000" flipH="1" flipV="1">
            <a:off x="6057078" y="3285239"/>
            <a:ext cx="1242313" cy="108012"/>
          </a:xfrm>
          <a:prstGeom prst="curvedConnector3">
            <a:avLst/>
          </a:prstGeom>
          <a:ln>
            <a:tailEnd type="arrow"/>
          </a:ln>
        </p:spPr>
        <p:style>
          <a:lnRef idx="2">
            <a:schemeClr val="dk1"/>
          </a:lnRef>
          <a:fillRef idx="0">
            <a:schemeClr val="dk1"/>
          </a:fillRef>
          <a:effectRef idx="1">
            <a:schemeClr val="dk1"/>
          </a:effectRef>
          <a:fontRef idx="minor">
            <a:schemeClr val="tx1"/>
          </a:fontRef>
        </p:style>
      </p:cxnSp>
      <p:cxnSp>
        <p:nvCxnSpPr>
          <p:cNvPr id="35" name="Connettore 2 34"/>
          <p:cNvCxnSpPr>
            <a:stCxn id="5" idx="1"/>
          </p:cNvCxnSpPr>
          <p:nvPr/>
        </p:nvCxnSpPr>
        <p:spPr>
          <a:xfrm flipH="1" flipV="1">
            <a:off x="2483768" y="3140968"/>
            <a:ext cx="3168352" cy="1419598"/>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4" name="Segnaposto numero diapositiva 3"/>
          <p:cNvSpPr>
            <a:spLocks noGrp="1"/>
          </p:cNvSpPr>
          <p:nvPr>
            <p:ph type="sldNum" sz="quarter" idx="12"/>
          </p:nvPr>
        </p:nvSpPr>
        <p:spPr/>
        <p:txBody>
          <a:bodyPr/>
          <a:lstStyle/>
          <a:p>
            <a:fld id="{17A4A51C-604C-4C19-98C8-6F50DEF5EB04}" type="slidenum">
              <a:rPr lang="it-IT" smtClean="0"/>
              <a:pPr/>
              <a:t>8</a:t>
            </a:fld>
            <a:endParaRPr lang="it-IT"/>
          </a:p>
        </p:txBody>
      </p:sp>
    </p:spTree>
    <p:extLst>
      <p:ext uri="{BB962C8B-B14F-4D97-AF65-F5344CB8AC3E}">
        <p14:creationId xmlns="" xmlns:p14="http://schemas.microsoft.com/office/powerpoint/2010/main" val="41763412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nodeType="clickEffect">
                                  <p:stCondLst>
                                    <p:cond delay="0"/>
                                  </p:stCondLst>
                                  <p:childTnLst>
                                    <p:set>
                                      <p:cBhvr>
                                        <p:cTn id="13" dur="1" fill="hold">
                                          <p:stCondLst>
                                            <p:cond delay="0"/>
                                          </p:stCondLst>
                                        </p:cTn>
                                        <p:tgtEl>
                                          <p:spTgt spid="21"/>
                                        </p:tgtEl>
                                        <p:attrNameLst>
                                          <p:attrName>style.visibility</p:attrName>
                                        </p:attrNameLst>
                                      </p:cBhvr>
                                      <p:to>
                                        <p:strVal val="visible"/>
                                      </p:to>
                                    </p:set>
                                    <p:animEffect transition="in" filter="wipe(down)">
                                      <p:cBhvr>
                                        <p:cTn id="14" dur="500"/>
                                        <p:tgtEl>
                                          <p:spTgt spid="21"/>
                                        </p:tgtEl>
                                      </p:cBhvr>
                                    </p:animEffect>
                                  </p:childTnLst>
                                </p:cTn>
                              </p:par>
                              <p:par>
                                <p:cTn id="15" presetID="22" presetClass="entr" presetSubtype="4" fill="hold" nodeType="withEffect">
                                  <p:stCondLst>
                                    <p:cond delay="0"/>
                                  </p:stCondLst>
                                  <p:childTnLst>
                                    <p:set>
                                      <p:cBhvr>
                                        <p:cTn id="16" dur="1" fill="hold">
                                          <p:stCondLst>
                                            <p:cond delay="0"/>
                                          </p:stCondLst>
                                        </p:cTn>
                                        <p:tgtEl>
                                          <p:spTgt spid="35"/>
                                        </p:tgtEl>
                                        <p:attrNameLst>
                                          <p:attrName>style.visibility</p:attrName>
                                        </p:attrNameLst>
                                      </p:cBhvr>
                                      <p:to>
                                        <p:strVal val="visible"/>
                                      </p:to>
                                    </p:set>
                                    <p:animEffect transition="in" filter="wipe(down)">
                                      <p:cBhvr>
                                        <p:cTn id="17"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(1) effetto</a:t>
            </a:r>
            <a:endParaRPr lang="it-IT" dirty="0"/>
          </a:p>
        </p:txBody>
      </p:sp>
      <p:sp>
        <p:nvSpPr>
          <p:cNvPr id="3" name="Segnaposto contenuto 2"/>
          <p:cNvSpPr>
            <a:spLocks noGrp="1"/>
          </p:cNvSpPr>
          <p:nvPr>
            <p:ph idx="1"/>
          </p:nvPr>
        </p:nvSpPr>
        <p:spPr/>
        <p:txBody>
          <a:bodyPr/>
          <a:lstStyle/>
          <a:p>
            <a:r>
              <a:rPr lang="it-IT" dirty="0" smtClean="0"/>
              <a:t>L’effetto è dunque un EVENTO, uno ‘stato di cose’, un ‘fatto della vita’ (non dunque una proposizione)</a:t>
            </a:r>
          </a:p>
          <a:p>
            <a:pPr lvl="1"/>
            <a:r>
              <a:rPr lang="it-IT" dirty="0" smtClean="0"/>
              <a:t>giuridicamente rilevante</a:t>
            </a:r>
          </a:p>
          <a:p>
            <a:pPr lvl="1"/>
            <a:r>
              <a:rPr lang="it-IT" dirty="0" smtClean="0"/>
              <a:t>temporalmente determinato</a:t>
            </a:r>
          </a:p>
        </p:txBody>
      </p:sp>
      <p:sp>
        <p:nvSpPr>
          <p:cNvPr id="4" name="Segnaposto numero diapositiva 3"/>
          <p:cNvSpPr>
            <a:spLocks noGrp="1"/>
          </p:cNvSpPr>
          <p:nvPr>
            <p:ph type="sldNum" sz="quarter" idx="12"/>
          </p:nvPr>
        </p:nvSpPr>
        <p:spPr/>
        <p:txBody>
          <a:bodyPr/>
          <a:lstStyle/>
          <a:p>
            <a:fld id="{17A4A51C-604C-4C19-98C8-6F50DEF5EB04}" type="slidenum">
              <a:rPr lang="it-IT" smtClean="0"/>
              <a:pPr/>
              <a:t>9</a:t>
            </a:fld>
            <a:endParaRPr lang="it-IT"/>
          </a:p>
        </p:txBody>
      </p:sp>
    </p:spTree>
    <p:extLst>
      <p:ext uri="{BB962C8B-B14F-4D97-AF65-F5344CB8AC3E}">
        <p14:creationId xmlns="" xmlns:p14="http://schemas.microsoft.com/office/powerpoint/2010/main" val="20739063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1000"/>
                                        <p:tgtEl>
                                          <p:spTgt spid="3">
                                            <p:txEl>
                                              <p:pRg st="2" end="2"/>
                                            </p:txEl>
                                          </p:spTgt>
                                        </p:tgtEl>
                                      </p:cBhvr>
                                    </p:animEffect>
                                    <p:anim calcmode="lin" valueType="num">
                                      <p:cBhvr>
                                        <p:cTn id="1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(2) Antecedente causale</a:t>
            </a:r>
            <a:endParaRPr lang="it-IT" dirty="0"/>
          </a:p>
        </p:txBody>
      </p:sp>
      <p:sp>
        <p:nvSpPr>
          <p:cNvPr id="3" name="Segnaposto contenuto 2"/>
          <p:cNvSpPr>
            <a:spLocks noGrp="1"/>
          </p:cNvSpPr>
          <p:nvPr>
            <p:ph idx="1"/>
          </p:nvPr>
        </p:nvSpPr>
        <p:spPr/>
        <p:txBody>
          <a:bodyPr>
            <a:normAutofit fontScale="77500" lnSpcReduction="20000"/>
          </a:bodyPr>
          <a:lstStyle/>
          <a:p>
            <a:r>
              <a:rPr lang="it-IT" dirty="0" smtClean="0"/>
              <a:t>Prima selezione: non tutti gli antecedenti causali sono rilevanti nel processo (luogo nel quale si deve accertare il nesso di causalità), ma solo quelli che consistono in CONDOTTE UMANE</a:t>
            </a:r>
          </a:p>
          <a:p>
            <a:r>
              <a:rPr lang="it-IT" dirty="0" smtClean="0"/>
              <a:t>Altri antecedenti causali non qualificabili come condotte umane sono rilevanti nell’analisi processuale, ma in funzione della condotta umana da esaminare</a:t>
            </a:r>
          </a:p>
          <a:p>
            <a:r>
              <a:rPr lang="it-IT" dirty="0" smtClean="0"/>
              <a:t>Lo scopo del processo è infatti quello di</a:t>
            </a:r>
          </a:p>
          <a:p>
            <a:pPr lvl="1"/>
            <a:r>
              <a:rPr lang="it-IT" dirty="0" smtClean="0"/>
              <a:t>Imputare</a:t>
            </a:r>
          </a:p>
          <a:p>
            <a:pPr lvl="1"/>
            <a:r>
              <a:rPr lang="it-IT" dirty="0"/>
              <a:t>A</a:t>
            </a:r>
            <a:r>
              <a:rPr lang="it-IT" dirty="0" smtClean="0"/>
              <a:t>d un soggetto agente (sostanza umana?)</a:t>
            </a:r>
          </a:p>
          <a:p>
            <a:pPr lvl="1"/>
            <a:r>
              <a:rPr lang="it-IT" dirty="0" smtClean="0"/>
              <a:t>Una condotta</a:t>
            </a:r>
          </a:p>
          <a:p>
            <a:pPr marL="457200" lvl="1" indent="0">
              <a:buNone/>
            </a:pPr>
            <a:r>
              <a:rPr lang="it-IT" dirty="0" smtClean="0"/>
              <a:t>E attraverso l’accertamento del nesso di causalità</a:t>
            </a:r>
          </a:p>
          <a:p>
            <a:pPr lvl="1"/>
            <a:r>
              <a:rPr lang="it-IT" dirty="0" smtClean="0"/>
              <a:t>(Eventualmente) un evento</a:t>
            </a:r>
            <a:endParaRPr lang="it-IT" dirty="0"/>
          </a:p>
        </p:txBody>
      </p:sp>
      <p:sp>
        <p:nvSpPr>
          <p:cNvPr id="4" name="Segnaposto numero diapositiva 3"/>
          <p:cNvSpPr>
            <a:spLocks noGrp="1"/>
          </p:cNvSpPr>
          <p:nvPr>
            <p:ph type="sldNum" sz="quarter" idx="12"/>
          </p:nvPr>
        </p:nvSpPr>
        <p:spPr/>
        <p:txBody>
          <a:bodyPr/>
          <a:lstStyle/>
          <a:p>
            <a:fld id="{17A4A51C-604C-4C19-98C8-6F50DEF5EB04}" type="slidenum">
              <a:rPr lang="it-IT" smtClean="0"/>
              <a:pPr/>
              <a:t>10</a:t>
            </a:fld>
            <a:endParaRPr lang="it-IT"/>
          </a:p>
        </p:txBody>
      </p:sp>
    </p:spTree>
    <p:extLst>
      <p:ext uri="{BB962C8B-B14F-4D97-AF65-F5344CB8AC3E}">
        <p14:creationId xmlns="" xmlns:p14="http://schemas.microsoft.com/office/powerpoint/2010/main" val="25569595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0"/>
                                  </p:stCondLst>
                                  <p:childTnLst>
                                    <p:set>
                                      <p:cBhvr>
                                        <p:cTn id="25" dur="1" fill="hold">
                                          <p:stCondLst>
                                            <p:cond delay="0"/>
                                          </p:stCondLst>
                                        </p:cTn>
                                        <p:tgtEl>
                                          <p:spTgt spid="3">
                                            <p:txEl>
                                              <p:pRg st="3" end="3"/>
                                            </p:txEl>
                                          </p:spTgt>
                                        </p:tgtEl>
                                        <p:attrNameLst>
                                          <p:attrName>style.visibility</p:attrName>
                                        </p:attrNameLst>
                                      </p:cBhvr>
                                      <p:to>
                                        <p:strVal val="visible"/>
                                      </p:to>
                                    </p:set>
                                    <p:animEffect transition="in" filter="fade">
                                      <p:cBhvr>
                                        <p:cTn id="26" dur="1000"/>
                                        <p:tgtEl>
                                          <p:spTgt spid="3">
                                            <p:txEl>
                                              <p:pRg st="3" end="3"/>
                                            </p:txEl>
                                          </p:spTgt>
                                        </p:tgtEl>
                                      </p:cBhvr>
                                    </p:animEffect>
                                    <p:anim calcmode="lin" valueType="num">
                                      <p:cBhvr>
                                        <p:cTn id="27"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3" end="3"/>
                                            </p:txEl>
                                          </p:spTgt>
                                        </p:tgtEl>
                                        <p:attrNameLst>
                                          <p:attrName>ppt_y</p:attrName>
                                        </p:attrNameLst>
                                      </p:cBhvr>
                                      <p:tavLst>
                                        <p:tav tm="0">
                                          <p:val>
                                            <p:strVal val="#ppt_y+.1"/>
                                          </p:val>
                                        </p:tav>
                                        <p:tav tm="100000">
                                          <p:val>
                                            <p:strVal val="#ppt_y"/>
                                          </p:val>
                                        </p:tav>
                                      </p:tavLst>
                                    </p:anim>
                                  </p:childTnLst>
                                </p:cTn>
                              </p:par>
                              <p:par>
                                <p:cTn id="29" presetID="42" presetClass="entr" presetSubtype="0" fill="hold" nodeType="with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Effect transition="in" filter="fade">
                                      <p:cBhvr>
                                        <p:cTn id="31" dur="1000"/>
                                        <p:tgtEl>
                                          <p:spTgt spid="3">
                                            <p:txEl>
                                              <p:pRg st="4" end="4"/>
                                            </p:txEl>
                                          </p:spTgt>
                                        </p:tgtEl>
                                      </p:cBhvr>
                                    </p:animEffect>
                                    <p:anim calcmode="lin" valueType="num">
                                      <p:cBhvr>
                                        <p:cTn id="3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33" dur="1000" fill="hold"/>
                                        <p:tgtEl>
                                          <p:spTgt spid="3">
                                            <p:txEl>
                                              <p:pRg st="4" end="4"/>
                                            </p:txEl>
                                          </p:spTgt>
                                        </p:tgtEl>
                                        <p:attrNameLst>
                                          <p:attrName>ppt_y</p:attrName>
                                        </p:attrNameLst>
                                      </p:cBhvr>
                                      <p:tavLst>
                                        <p:tav tm="0">
                                          <p:val>
                                            <p:strVal val="#ppt_y+.1"/>
                                          </p:val>
                                        </p:tav>
                                        <p:tav tm="100000">
                                          <p:val>
                                            <p:strVal val="#ppt_y"/>
                                          </p:val>
                                        </p:tav>
                                      </p:tavLst>
                                    </p:anim>
                                  </p:childTnLst>
                                </p:cTn>
                              </p:par>
                              <p:par>
                                <p:cTn id="34" presetID="42" presetClass="entr" presetSubtype="0" fill="hold" nodeType="withEffect">
                                  <p:stCondLst>
                                    <p:cond delay="0"/>
                                  </p:stCondLst>
                                  <p:childTnLst>
                                    <p:set>
                                      <p:cBhvr>
                                        <p:cTn id="35" dur="1" fill="hold">
                                          <p:stCondLst>
                                            <p:cond delay="0"/>
                                          </p:stCondLst>
                                        </p:cTn>
                                        <p:tgtEl>
                                          <p:spTgt spid="3">
                                            <p:txEl>
                                              <p:pRg st="5" end="5"/>
                                            </p:txEl>
                                          </p:spTgt>
                                        </p:tgtEl>
                                        <p:attrNameLst>
                                          <p:attrName>style.visibility</p:attrName>
                                        </p:attrNameLst>
                                      </p:cBhvr>
                                      <p:to>
                                        <p:strVal val="visible"/>
                                      </p:to>
                                    </p:set>
                                    <p:animEffect transition="in" filter="fade">
                                      <p:cBhvr>
                                        <p:cTn id="36" dur="1000"/>
                                        <p:tgtEl>
                                          <p:spTgt spid="3">
                                            <p:txEl>
                                              <p:pRg st="5" end="5"/>
                                            </p:txEl>
                                          </p:spTgt>
                                        </p:tgtEl>
                                      </p:cBhvr>
                                    </p:animEffect>
                                    <p:anim calcmode="lin" valueType="num">
                                      <p:cBhvr>
                                        <p:cTn id="37"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8" dur="1000" fill="hold"/>
                                        <p:tgtEl>
                                          <p:spTgt spid="3">
                                            <p:txEl>
                                              <p:pRg st="5" end="5"/>
                                            </p:txEl>
                                          </p:spTgt>
                                        </p:tgtEl>
                                        <p:attrNameLst>
                                          <p:attrName>ppt_y</p:attrName>
                                        </p:attrNameLst>
                                      </p:cBhvr>
                                      <p:tavLst>
                                        <p:tav tm="0">
                                          <p:val>
                                            <p:strVal val="#ppt_y+.1"/>
                                          </p:val>
                                        </p:tav>
                                        <p:tav tm="100000">
                                          <p:val>
                                            <p:strVal val="#ppt_y"/>
                                          </p:val>
                                        </p:tav>
                                      </p:tavLst>
                                    </p:anim>
                                  </p:childTnLst>
                                </p:cTn>
                              </p:par>
                              <p:par>
                                <p:cTn id="39" presetID="42" presetClass="entr" presetSubtype="0" fill="hold" nodeType="withEffect">
                                  <p:stCondLst>
                                    <p:cond delay="0"/>
                                  </p:stCondLst>
                                  <p:childTnLst>
                                    <p:set>
                                      <p:cBhvr>
                                        <p:cTn id="40" dur="1" fill="hold">
                                          <p:stCondLst>
                                            <p:cond delay="0"/>
                                          </p:stCondLst>
                                        </p:cTn>
                                        <p:tgtEl>
                                          <p:spTgt spid="3">
                                            <p:txEl>
                                              <p:pRg st="6" end="6"/>
                                            </p:txEl>
                                          </p:spTgt>
                                        </p:tgtEl>
                                        <p:attrNameLst>
                                          <p:attrName>style.visibility</p:attrName>
                                        </p:attrNameLst>
                                      </p:cBhvr>
                                      <p:to>
                                        <p:strVal val="visible"/>
                                      </p:to>
                                    </p:set>
                                    <p:animEffect transition="in" filter="fade">
                                      <p:cBhvr>
                                        <p:cTn id="41" dur="1000"/>
                                        <p:tgtEl>
                                          <p:spTgt spid="3">
                                            <p:txEl>
                                              <p:pRg st="6" end="6"/>
                                            </p:txEl>
                                          </p:spTgt>
                                        </p:tgtEl>
                                      </p:cBhvr>
                                    </p:animEffect>
                                    <p:anim calcmode="lin" valueType="num">
                                      <p:cBhvr>
                                        <p:cTn id="42"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43" dur="1000" fill="hold"/>
                                        <p:tgtEl>
                                          <p:spTgt spid="3">
                                            <p:txEl>
                                              <p:pRg st="6" end="6"/>
                                            </p:txEl>
                                          </p:spTgt>
                                        </p:tgtEl>
                                        <p:attrNameLst>
                                          <p:attrName>ppt_y</p:attrName>
                                        </p:attrNameLst>
                                      </p:cBhvr>
                                      <p:tavLst>
                                        <p:tav tm="0">
                                          <p:val>
                                            <p:strVal val="#ppt_y+.1"/>
                                          </p:val>
                                        </p:tav>
                                        <p:tav tm="100000">
                                          <p:val>
                                            <p:strVal val="#ppt_y"/>
                                          </p:val>
                                        </p:tav>
                                      </p:tavLst>
                                    </p:anim>
                                  </p:childTnLst>
                                </p:cTn>
                              </p:par>
                              <p:par>
                                <p:cTn id="44" presetID="42" presetClass="entr" presetSubtype="0" fill="hold" nodeType="withEffect">
                                  <p:stCondLst>
                                    <p:cond delay="0"/>
                                  </p:stCondLst>
                                  <p:childTnLst>
                                    <p:set>
                                      <p:cBhvr>
                                        <p:cTn id="45" dur="1" fill="hold">
                                          <p:stCondLst>
                                            <p:cond delay="0"/>
                                          </p:stCondLst>
                                        </p:cTn>
                                        <p:tgtEl>
                                          <p:spTgt spid="3">
                                            <p:txEl>
                                              <p:pRg st="7" end="7"/>
                                            </p:txEl>
                                          </p:spTgt>
                                        </p:tgtEl>
                                        <p:attrNameLst>
                                          <p:attrName>style.visibility</p:attrName>
                                        </p:attrNameLst>
                                      </p:cBhvr>
                                      <p:to>
                                        <p:strVal val="visible"/>
                                      </p:to>
                                    </p:set>
                                    <p:animEffect transition="in" filter="fade">
                                      <p:cBhvr>
                                        <p:cTn id="46" dur="1000"/>
                                        <p:tgtEl>
                                          <p:spTgt spid="3">
                                            <p:txEl>
                                              <p:pRg st="7" end="7"/>
                                            </p:txEl>
                                          </p:spTgt>
                                        </p:tgtEl>
                                      </p:cBhvr>
                                    </p:animEffect>
                                    <p:anim calcmode="lin" valueType="num">
                                      <p:cBhvr>
                                        <p:cTn id="47"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48"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t>Ma come può collegarsi causalmente una condotta umana con l’evento?</a:t>
            </a:r>
            <a:endParaRPr lang="it-IT" dirty="0"/>
          </a:p>
        </p:txBody>
      </p:sp>
      <p:sp>
        <p:nvSpPr>
          <p:cNvPr id="3" name="Segnaposto contenuto 2"/>
          <p:cNvSpPr>
            <a:spLocks noGrp="1"/>
          </p:cNvSpPr>
          <p:nvPr>
            <p:ph idx="1"/>
          </p:nvPr>
        </p:nvSpPr>
        <p:spPr/>
        <p:txBody>
          <a:bodyPr>
            <a:normAutofit fontScale="92500" lnSpcReduction="20000"/>
          </a:bodyPr>
          <a:lstStyle/>
          <a:p>
            <a:r>
              <a:rPr lang="it-IT" dirty="0" smtClean="0"/>
              <a:t>Esistono 6 teorie</a:t>
            </a:r>
          </a:p>
          <a:p>
            <a:pPr marL="971550" lvl="1" indent="-514350">
              <a:buFont typeface="+mj-lt"/>
              <a:buAutoNum type="arabicPeriod"/>
            </a:pPr>
            <a:r>
              <a:rPr lang="it-IT" dirty="0" smtClean="0"/>
              <a:t>Teoria </a:t>
            </a:r>
            <a:r>
              <a:rPr lang="it-IT" dirty="0" err="1" smtClean="0"/>
              <a:t>condizionalistica</a:t>
            </a:r>
            <a:r>
              <a:rPr lang="it-IT" dirty="0" smtClean="0"/>
              <a:t> o dell’equivalenza delle cause con al variante della sussunzione sotto leggi (o causalità scientifica)</a:t>
            </a:r>
          </a:p>
          <a:p>
            <a:pPr marL="971550" lvl="1" indent="-514350">
              <a:buFont typeface="+mj-lt"/>
              <a:buAutoNum type="arabicPeriod"/>
            </a:pPr>
            <a:r>
              <a:rPr lang="it-IT" dirty="0" smtClean="0"/>
              <a:t>Teoria della causalità adeguata o della regolarità causale</a:t>
            </a:r>
          </a:p>
          <a:p>
            <a:pPr marL="971550" lvl="1" indent="-514350">
              <a:buFont typeface="+mj-lt"/>
              <a:buAutoNum type="arabicPeriod"/>
            </a:pPr>
            <a:r>
              <a:rPr lang="it-IT" dirty="0" smtClean="0"/>
              <a:t>Teoria della causalità umana, o della signoria dell’uomo sul fatto</a:t>
            </a:r>
          </a:p>
          <a:p>
            <a:pPr marL="971550" lvl="1" indent="-514350">
              <a:buFont typeface="+mj-lt"/>
              <a:buAutoNum type="arabicPeriod"/>
            </a:pPr>
            <a:r>
              <a:rPr lang="it-IT" dirty="0" smtClean="0"/>
              <a:t>Teoria della causa prossima o della prevalenza (o causalità immediata)</a:t>
            </a:r>
          </a:p>
          <a:p>
            <a:pPr marL="971550" lvl="1" indent="-514350">
              <a:buFont typeface="+mj-lt"/>
              <a:buAutoNum type="arabicPeriod"/>
            </a:pPr>
            <a:r>
              <a:rPr lang="it-IT" dirty="0" smtClean="0"/>
              <a:t>Teoria dello scopo della norma</a:t>
            </a:r>
          </a:p>
          <a:p>
            <a:pPr marL="971550" lvl="1" indent="-514350">
              <a:buFont typeface="+mj-lt"/>
              <a:buAutoNum type="arabicPeriod"/>
            </a:pPr>
            <a:r>
              <a:rPr lang="it-IT" dirty="0" smtClean="0"/>
              <a:t>Teoria dell’aumento del rischio</a:t>
            </a:r>
          </a:p>
        </p:txBody>
      </p:sp>
      <p:sp>
        <p:nvSpPr>
          <p:cNvPr id="4" name="Segnaposto numero diapositiva 3"/>
          <p:cNvSpPr>
            <a:spLocks noGrp="1"/>
          </p:cNvSpPr>
          <p:nvPr>
            <p:ph type="sldNum" sz="quarter" idx="12"/>
          </p:nvPr>
        </p:nvSpPr>
        <p:spPr/>
        <p:txBody>
          <a:bodyPr/>
          <a:lstStyle/>
          <a:p>
            <a:fld id="{17A4A51C-604C-4C19-98C8-6F50DEF5EB04}" type="slidenum">
              <a:rPr lang="it-IT" smtClean="0"/>
              <a:pPr/>
              <a:t>11</a:t>
            </a:fld>
            <a:endParaRPr lang="it-IT"/>
          </a:p>
        </p:txBody>
      </p:sp>
    </p:spTree>
    <p:extLst>
      <p:ext uri="{BB962C8B-B14F-4D97-AF65-F5344CB8AC3E}">
        <p14:creationId xmlns="" xmlns:p14="http://schemas.microsoft.com/office/powerpoint/2010/main" val="3066131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iterate type="lt">
                                    <p:tmPct val="0"/>
                                  </p:iterate>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1000"/>
                                        <p:tgtEl>
                                          <p:spTgt spid="3">
                                            <p:txEl>
                                              <p:pRg st="2" end="2"/>
                                            </p:txEl>
                                          </p:spTgt>
                                        </p:tgtEl>
                                      </p:cBhvr>
                                    </p:animEffect>
                                    <p:anim calcmode="lin" valueType="num">
                                      <p:cBhvr>
                                        <p:cTn id="1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2" end="2"/>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1000"/>
                                        <p:tgtEl>
                                          <p:spTgt spid="3">
                                            <p:txEl>
                                              <p:pRg st="3" end="3"/>
                                            </p:txEl>
                                          </p:spTgt>
                                        </p:tgtEl>
                                      </p:cBhvr>
                                    </p:animEffect>
                                    <p:anim calcmode="lin" valueType="num">
                                      <p:cBhvr>
                                        <p:cTn id="23"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4" dur="1000" fill="hold"/>
                                        <p:tgtEl>
                                          <p:spTgt spid="3">
                                            <p:txEl>
                                              <p:pRg st="3" end="3"/>
                                            </p:txEl>
                                          </p:spTgt>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1000"/>
                                        <p:tgtEl>
                                          <p:spTgt spid="3">
                                            <p:txEl>
                                              <p:pRg st="4" end="4"/>
                                            </p:txEl>
                                          </p:spTgt>
                                        </p:tgtEl>
                                      </p:cBhvr>
                                    </p:animEffect>
                                    <p:anim calcmode="lin" valueType="num">
                                      <p:cBhvr>
                                        <p:cTn id="28"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9" dur="1000" fill="hold"/>
                                        <p:tgtEl>
                                          <p:spTgt spid="3">
                                            <p:txEl>
                                              <p:pRg st="4" end="4"/>
                                            </p:txEl>
                                          </p:spTgt>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1000"/>
                                        <p:tgtEl>
                                          <p:spTgt spid="3">
                                            <p:txEl>
                                              <p:pRg st="5" end="5"/>
                                            </p:txEl>
                                          </p:spTgt>
                                        </p:tgtEl>
                                      </p:cBhvr>
                                    </p:animEffect>
                                    <p:anim calcmode="lin" valueType="num">
                                      <p:cBhvr>
                                        <p:cTn id="3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4" dur="1000" fill="hold"/>
                                        <p:tgtEl>
                                          <p:spTgt spid="3">
                                            <p:txEl>
                                              <p:pRg st="5" end="5"/>
                                            </p:txEl>
                                          </p:spTgt>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fade">
                                      <p:cBhvr>
                                        <p:cTn id="37" dur="1000"/>
                                        <p:tgtEl>
                                          <p:spTgt spid="3">
                                            <p:txEl>
                                              <p:pRg st="6" end="6"/>
                                            </p:txEl>
                                          </p:spTgt>
                                        </p:tgtEl>
                                      </p:cBhvr>
                                    </p:animEffect>
                                    <p:anim calcmode="lin" valueType="num">
                                      <p:cBhvr>
                                        <p:cTn id="38"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39"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18" presetClass="emph" presetSubtype="0" fill="hold" nodeType="clickEffect">
                                  <p:stCondLst>
                                    <p:cond delay="0"/>
                                  </p:stCondLst>
                                  <p:iterate type="lt">
                                    <p:tmPct val="4000"/>
                                  </p:iterate>
                                  <p:childTnLst>
                                    <p:set>
                                      <p:cBhvr override="childStyle">
                                        <p:cTn id="43" dur="500" fill="hold"/>
                                        <p:tgtEl>
                                          <p:spTgt spid="3">
                                            <p:txEl>
                                              <p:pRg st="1" end="1"/>
                                            </p:txEl>
                                          </p:spTgt>
                                        </p:tgtEl>
                                        <p:attrNameLst>
                                          <p:attrName>style.textDecorationUnderline</p:attrName>
                                        </p:attrNameLst>
                                      </p:cBhvr>
                                      <p:to>
                                        <p:strVal val="true"/>
                                      </p:to>
                                    </p:set>
                                  </p:childTnLst>
                                </p:cTn>
                              </p:par>
                            </p:childTnLst>
                          </p:cTn>
                        </p:par>
                      </p:childTnLst>
                    </p:cTn>
                  </p:par>
                  <p:par>
                    <p:cTn id="44" fill="hold">
                      <p:stCondLst>
                        <p:cond delay="indefinite"/>
                      </p:stCondLst>
                      <p:childTnLst>
                        <p:par>
                          <p:cTn id="45" fill="hold">
                            <p:stCondLst>
                              <p:cond delay="0"/>
                            </p:stCondLst>
                            <p:childTnLst>
                              <p:par>
                                <p:cTn id="46" presetID="15" presetClass="emph" presetSubtype="0" nodeType="clickEffect">
                                  <p:stCondLst>
                                    <p:cond delay="0"/>
                                  </p:stCondLst>
                                  <p:iterate type="lt">
                                    <p:tmAbs val="25"/>
                                  </p:iterate>
                                  <p:childTnLst>
                                    <p:set>
                                      <p:cBhvr override="childStyle">
                                        <p:cTn id="47" dur="indefinite"/>
                                        <p:tgtEl>
                                          <p:spTgt spid="3">
                                            <p:txEl>
                                              <p:pRg st="1" end="1"/>
                                            </p:txEl>
                                          </p:spTgt>
                                        </p:tgtEl>
                                        <p:attrNameLst>
                                          <p:attrName>style.fontWeight</p:attrName>
                                        </p:attrNameLst>
                                      </p:cBhvr>
                                      <p:to>
                                        <p:strVal val="bol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t>Regola comune a tutte le teorie e suo correttivo</a:t>
            </a:r>
            <a:endParaRPr lang="it-IT" dirty="0"/>
          </a:p>
        </p:txBody>
      </p:sp>
      <p:sp>
        <p:nvSpPr>
          <p:cNvPr id="3" name="Segnaposto contenuto 2"/>
          <p:cNvSpPr>
            <a:spLocks noGrp="1"/>
          </p:cNvSpPr>
          <p:nvPr>
            <p:ph idx="1"/>
          </p:nvPr>
        </p:nvSpPr>
        <p:spPr/>
        <p:txBody>
          <a:bodyPr/>
          <a:lstStyle/>
          <a:p>
            <a:r>
              <a:rPr lang="it-IT" dirty="0" smtClean="0"/>
              <a:t>Tutte le 6 teorie si fondano sulla regola base della CONDICIO SINE QUA NON</a:t>
            </a:r>
          </a:p>
          <a:p>
            <a:pPr lvl="1"/>
            <a:r>
              <a:rPr lang="it-IT" dirty="0" smtClean="0"/>
              <a:t>Base fondante evidente delle prime 4</a:t>
            </a:r>
          </a:p>
          <a:p>
            <a:pPr lvl="1"/>
            <a:r>
              <a:rPr lang="it-IT" dirty="0" smtClean="0"/>
              <a:t>Sottesa alle ultime 2</a:t>
            </a:r>
          </a:p>
          <a:p>
            <a:r>
              <a:rPr lang="it-IT" dirty="0" smtClean="0"/>
              <a:t>Oggi la regola della C.S.Q.N. è ‘corretta’ dalla sotto teoria della CAUSALITÀ EFFICIENTE</a:t>
            </a:r>
            <a:endParaRPr lang="it-IT" dirty="0"/>
          </a:p>
        </p:txBody>
      </p:sp>
      <p:sp>
        <p:nvSpPr>
          <p:cNvPr id="4" name="Segnaposto numero diapositiva 3"/>
          <p:cNvSpPr>
            <a:spLocks noGrp="1"/>
          </p:cNvSpPr>
          <p:nvPr>
            <p:ph type="sldNum" sz="quarter" idx="12"/>
          </p:nvPr>
        </p:nvSpPr>
        <p:spPr/>
        <p:txBody>
          <a:bodyPr/>
          <a:lstStyle/>
          <a:p>
            <a:fld id="{17A4A51C-604C-4C19-98C8-6F50DEF5EB04}" type="slidenum">
              <a:rPr lang="it-IT" smtClean="0"/>
              <a:pPr/>
              <a:t>12</a:t>
            </a:fld>
            <a:endParaRPr lang="it-IT"/>
          </a:p>
        </p:txBody>
      </p:sp>
    </p:spTree>
    <p:extLst>
      <p:ext uri="{BB962C8B-B14F-4D97-AF65-F5344CB8AC3E}">
        <p14:creationId xmlns="" xmlns:p14="http://schemas.microsoft.com/office/powerpoint/2010/main" val="4620065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t>La regola della</a:t>
            </a:r>
            <a:br>
              <a:rPr lang="it-IT" dirty="0" smtClean="0"/>
            </a:br>
            <a:r>
              <a:rPr lang="it-IT" dirty="0" smtClean="0"/>
              <a:t>CONDICIO SINE QUA NON</a:t>
            </a:r>
            <a:endParaRPr lang="it-IT" dirty="0"/>
          </a:p>
        </p:txBody>
      </p:sp>
      <p:sp>
        <p:nvSpPr>
          <p:cNvPr id="3" name="Segnaposto contenuto 2"/>
          <p:cNvSpPr>
            <a:spLocks noGrp="1"/>
          </p:cNvSpPr>
          <p:nvPr>
            <p:ph idx="1"/>
          </p:nvPr>
        </p:nvSpPr>
        <p:spPr/>
        <p:txBody>
          <a:bodyPr>
            <a:normAutofit/>
          </a:bodyPr>
          <a:lstStyle/>
          <a:p>
            <a:r>
              <a:rPr lang="it-IT" dirty="0" smtClean="0"/>
              <a:t>È CAUSA di un evento ogni ANTECEDENTE senza il verificarsi del quale</a:t>
            </a:r>
          </a:p>
          <a:p>
            <a:pPr lvl="1"/>
            <a:r>
              <a:rPr lang="it-IT" sz="3200" dirty="0" smtClean="0"/>
              <a:t>O l’evento NON si sarebbe verificato</a:t>
            </a:r>
          </a:p>
          <a:p>
            <a:pPr lvl="1"/>
            <a:r>
              <a:rPr lang="it-IT" sz="3200" dirty="0" smtClean="0"/>
              <a:t>O l’evento si sarebbe verificato IN MODO DIVERSO</a:t>
            </a:r>
          </a:p>
          <a:p>
            <a:endParaRPr lang="it-IT" sz="4400" dirty="0" smtClean="0"/>
          </a:p>
        </p:txBody>
      </p:sp>
      <p:sp>
        <p:nvSpPr>
          <p:cNvPr id="5" name="Segnaposto numero diapositiva 4"/>
          <p:cNvSpPr>
            <a:spLocks noGrp="1"/>
          </p:cNvSpPr>
          <p:nvPr>
            <p:ph type="sldNum" sz="quarter" idx="12"/>
          </p:nvPr>
        </p:nvSpPr>
        <p:spPr/>
        <p:txBody>
          <a:bodyPr/>
          <a:lstStyle/>
          <a:p>
            <a:fld id="{17A4A51C-604C-4C19-98C8-6F50DEF5EB04}" type="slidenum">
              <a:rPr lang="it-IT" smtClean="0"/>
              <a:pPr/>
              <a:t>13</a:t>
            </a:fld>
            <a:endParaRPr lang="it-IT"/>
          </a:p>
        </p:txBody>
      </p:sp>
    </p:spTree>
    <p:extLst>
      <p:ext uri="{BB962C8B-B14F-4D97-AF65-F5344CB8AC3E}">
        <p14:creationId xmlns="" xmlns:p14="http://schemas.microsoft.com/office/powerpoint/2010/main" val="405291068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t>La regola della</a:t>
            </a:r>
            <a:br>
              <a:rPr lang="it-IT" dirty="0" smtClean="0"/>
            </a:br>
            <a:r>
              <a:rPr lang="it-IT" dirty="0" smtClean="0"/>
              <a:t>CONDICIO SINE QUA NON</a:t>
            </a:r>
            <a:endParaRPr lang="it-IT" dirty="0"/>
          </a:p>
        </p:txBody>
      </p:sp>
      <p:sp>
        <p:nvSpPr>
          <p:cNvPr id="3" name="Segnaposto contenuto 2"/>
          <p:cNvSpPr>
            <a:spLocks noGrp="1"/>
          </p:cNvSpPr>
          <p:nvPr>
            <p:ph idx="1"/>
          </p:nvPr>
        </p:nvSpPr>
        <p:spPr/>
        <p:txBody>
          <a:bodyPr>
            <a:normAutofit fontScale="85000" lnSpcReduction="10000"/>
          </a:bodyPr>
          <a:lstStyle/>
          <a:p>
            <a:r>
              <a:rPr lang="it-IT" dirty="0" smtClean="0"/>
              <a:t>Per effettuare tale accertamento va eseguito un giudizio di eliminazione mentale ipotizzando se l’evento si sarebbe – o meno – verificato anche in assenza di quell’antecedente</a:t>
            </a:r>
          </a:p>
          <a:p>
            <a:r>
              <a:rPr lang="it-IT" dirty="0" smtClean="0"/>
              <a:t>Si ricostruisce dunque una rappresentazione della realtà </a:t>
            </a:r>
            <a:r>
              <a:rPr lang="it-IT" i="1" dirty="0" smtClean="0"/>
              <a:t>diversa</a:t>
            </a:r>
            <a:r>
              <a:rPr lang="it-IT" dirty="0" smtClean="0"/>
              <a:t> da quella che si assume si sia verificata nella quale manchi la CONDOTTA da esaminare nel processo</a:t>
            </a:r>
          </a:p>
          <a:p>
            <a:r>
              <a:rPr lang="it-IT" dirty="0" smtClean="0"/>
              <a:t>(nei reati c.d. OMISSIVI, tale esperimento mentale si esegue dando per compiuta la condotta dell’agente che invece </a:t>
            </a:r>
            <a:r>
              <a:rPr lang="it-IT" u="sng" dirty="0" smtClean="0"/>
              <a:t>non</a:t>
            </a:r>
            <a:r>
              <a:rPr lang="it-IT" dirty="0" smtClean="0"/>
              <a:t> è stata posta in essere)</a:t>
            </a:r>
            <a:endParaRPr lang="it-IT" dirty="0"/>
          </a:p>
        </p:txBody>
      </p:sp>
      <p:sp>
        <p:nvSpPr>
          <p:cNvPr id="4" name="Segnaposto numero diapositiva 3"/>
          <p:cNvSpPr>
            <a:spLocks noGrp="1"/>
          </p:cNvSpPr>
          <p:nvPr>
            <p:ph type="sldNum" sz="quarter" idx="12"/>
          </p:nvPr>
        </p:nvSpPr>
        <p:spPr/>
        <p:txBody>
          <a:bodyPr/>
          <a:lstStyle/>
          <a:p>
            <a:fld id="{17A4A51C-604C-4C19-98C8-6F50DEF5EB04}" type="slidenum">
              <a:rPr lang="it-IT" smtClean="0"/>
              <a:pPr/>
              <a:t>14</a:t>
            </a:fld>
            <a:endParaRPr lang="it-IT"/>
          </a:p>
        </p:txBody>
      </p:sp>
    </p:spTree>
    <p:extLst>
      <p:ext uri="{BB962C8B-B14F-4D97-AF65-F5344CB8AC3E}">
        <p14:creationId xmlns="" xmlns:p14="http://schemas.microsoft.com/office/powerpoint/2010/main" val="378242789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t>La regola della</a:t>
            </a:r>
            <a:br>
              <a:rPr lang="it-IT" dirty="0" smtClean="0"/>
            </a:br>
            <a:r>
              <a:rPr lang="it-IT" dirty="0" smtClean="0"/>
              <a:t>CONDICIO SINE QUA NON</a:t>
            </a:r>
            <a:endParaRPr lang="it-IT" dirty="0"/>
          </a:p>
        </p:txBody>
      </p:sp>
      <p:sp>
        <p:nvSpPr>
          <p:cNvPr id="3" name="Segnaposto contenuto 2"/>
          <p:cNvSpPr>
            <a:spLocks noGrp="1"/>
          </p:cNvSpPr>
          <p:nvPr>
            <p:ph idx="1"/>
          </p:nvPr>
        </p:nvSpPr>
        <p:spPr/>
        <p:txBody>
          <a:bodyPr/>
          <a:lstStyle/>
          <a:p>
            <a:r>
              <a:rPr lang="it-IT" dirty="0" smtClean="0"/>
              <a:t>Si formula dunque un giudizio ipotetico con il quale si sopprime con il pensiero l’antecedente da valutare e si verifica (mentalmente) se ciò malgrado l’evento si sarebbe verificato lo stesso</a:t>
            </a:r>
          </a:p>
          <a:p>
            <a:r>
              <a:rPr lang="it-IT" dirty="0" smtClean="0"/>
              <a:t>Es. «se il maggiordomo non avesse colpito con un candelabro il padrone di casa, il padrone di casa sarebbe morto per lesione al cervello?»</a:t>
            </a:r>
            <a:endParaRPr lang="it-IT" dirty="0"/>
          </a:p>
        </p:txBody>
      </p:sp>
      <p:sp>
        <p:nvSpPr>
          <p:cNvPr id="4" name="Segnaposto numero diapositiva 3"/>
          <p:cNvSpPr>
            <a:spLocks noGrp="1"/>
          </p:cNvSpPr>
          <p:nvPr>
            <p:ph type="sldNum" sz="quarter" idx="12"/>
          </p:nvPr>
        </p:nvSpPr>
        <p:spPr/>
        <p:txBody>
          <a:bodyPr/>
          <a:lstStyle/>
          <a:p>
            <a:fld id="{17A4A51C-604C-4C19-98C8-6F50DEF5EB04}" type="slidenum">
              <a:rPr lang="it-IT" smtClean="0"/>
              <a:pPr/>
              <a:t>15</a:t>
            </a:fld>
            <a:endParaRPr lang="it-IT"/>
          </a:p>
        </p:txBody>
      </p:sp>
    </p:spTree>
    <p:extLst>
      <p:ext uri="{BB962C8B-B14F-4D97-AF65-F5344CB8AC3E}">
        <p14:creationId xmlns="" xmlns:p14="http://schemas.microsoft.com/office/powerpoint/2010/main" val="346373667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Autofit/>
          </a:bodyPr>
          <a:lstStyle/>
          <a:p>
            <a:r>
              <a:rPr lang="it-IT" sz="3600" dirty="0"/>
              <a:t>La regola della</a:t>
            </a:r>
            <a:br>
              <a:rPr lang="it-IT" sz="3600" dirty="0"/>
            </a:br>
            <a:r>
              <a:rPr lang="it-IT" sz="3600" dirty="0"/>
              <a:t>CONDICIO SINE QUA </a:t>
            </a:r>
            <a:r>
              <a:rPr lang="it-IT" sz="3600" dirty="0" smtClean="0"/>
              <a:t>NON (</a:t>
            </a:r>
            <a:r>
              <a:rPr lang="it-IT" sz="3600" i="1" dirty="0" smtClean="0"/>
              <a:t>causa </a:t>
            </a:r>
            <a:r>
              <a:rPr lang="it-IT" sz="3600" i="1" dirty="0" err="1" smtClean="0"/>
              <a:t>but</a:t>
            </a:r>
            <a:r>
              <a:rPr lang="it-IT" sz="3600" i="1" dirty="0" smtClean="0"/>
              <a:t> for)</a:t>
            </a:r>
            <a:endParaRPr lang="it-IT" sz="3600" dirty="0"/>
          </a:p>
        </p:txBody>
      </p:sp>
      <p:sp>
        <p:nvSpPr>
          <p:cNvPr id="3" name="Segnaposto contenuto 2"/>
          <p:cNvSpPr>
            <a:spLocks noGrp="1"/>
          </p:cNvSpPr>
          <p:nvPr>
            <p:ph idx="1"/>
          </p:nvPr>
        </p:nvSpPr>
        <p:spPr/>
        <p:txBody>
          <a:bodyPr>
            <a:normAutofit fontScale="70000" lnSpcReduction="20000"/>
          </a:bodyPr>
          <a:lstStyle/>
          <a:p>
            <a:pPr marL="0" indent="0">
              <a:buNone/>
            </a:pPr>
            <a:r>
              <a:rPr lang="it-IT" sz="4400" dirty="0"/>
              <a:t>Assumendo A come ‘condotta’ e B come ‘evento’</a:t>
            </a:r>
          </a:p>
          <a:p>
            <a:pPr lvl="1"/>
            <a:r>
              <a:rPr lang="it-IT" sz="3600" dirty="0"/>
              <a:t>A: ‘colpo di candelabro inferto dal maggiordomo’</a:t>
            </a:r>
          </a:p>
          <a:p>
            <a:pPr lvl="1"/>
            <a:r>
              <a:rPr lang="it-IT" sz="3600" dirty="0"/>
              <a:t>B: ‘morte del padrone di </a:t>
            </a:r>
            <a:r>
              <a:rPr lang="it-IT" sz="3600" dirty="0" err="1"/>
              <a:t>casa’</a:t>
            </a:r>
            <a:endParaRPr lang="it-IT" sz="3600" dirty="0"/>
          </a:p>
          <a:p>
            <a:pPr marL="0" indent="0">
              <a:buNone/>
            </a:pPr>
            <a:r>
              <a:rPr lang="it-IT" sz="4400" dirty="0"/>
              <a:t>Se nel caso esaminato</a:t>
            </a:r>
          </a:p>
          <a:p>
            <a:pPr marL="457200" lvl="1" indent="0">
              <a:buNone/>
            </a:pPr>
            <a:r>
              <a:rPr lang="it-IT" sz="3600" dirty="0">
                <a:sym typeface="Symbol"/>
              </a:rPr>
              <a:t>AB</a:t>
            </a:r>
          </a:p>
          <a:p>
            <a:pPr marL="457200" lvl="1" indent="0">
              <a:buNone/>
            </a:pPr>
            <a:r>
              <a:rPr lang="it-IT" sz="3600" dirty="0">
                <a:sym typeface="Symbol"/>
              </a:rPr>
              <a:t>pertanto</a:t>
            </a:r>
          </a:p>
          <a:p>
            <a:pPr marL="457200" lvl="1" indent="0">
              <a:buNone/>
            </a:pPr>
            <a:r>
              <a:rPr lang="it-IT" sz="3600" dirty="0">
                <a:sym typeface="Symbol"/>
              </a:rPr>
              <a:t>BA</a:t>
            </a:r>
          </a:p>
          <a:p>
            <a:pPr marL="457200" lvl="1" indent="0">
              <a:buNone/>
            </a:pPr>
            <a:r>
              <a:rPr lang="it-IT" sz="3600" dirty="0">
                <a:sym typeface="Symbol"/>
              </a:rPr>
              <a:t>A è (una) condizione necessaria di B</a:t>
            </a:r>
          </a:p>
          <a:p>
            <a:pPr marL="0" indent="0">
              <a:buNone/>
            </a:pPr>
            <a:r>
              <a:rPr lang="it-IT" sz="4400" dirty="0">
                <a:sym typeface="Symbol"/>
              </a:rPr>
              <a:t>In base alla regola della C.S.Q.N. – per ora – esiste un nesso di causalità tra A e B </a:t>
            </a:r>
            <a:endParaRPr lang="it-IT" sz="4400" dirty="0"/>
          </a:p>
          <a:p>
            <a:endParaRPr lang="it-IT" dirty="0"/>
          </a:p>
        </p:txBody>
      </p:sp>
      <p:sp>
        <p:nvSpPr>
          <p:cNvPr id="4" name="Segnaposto numero diapositiva 3"/>
          <p:cNvSpPr>
            <a:spLocks noGrp="1"/>
          </p:cNvSpPr>
          <p:nvPr>
            <p:ph type="sldNum" sz="quarter" idx="12"/>
          </p:nvPr>
        </p:nvSpPr>
        <p:spPr/>
        <p:txBody>
          <a:bodyPr/>
          <a:lstStyle/>
          <a:p>
            <a:fld id="{17A4A51C-604C-4C19-98C8-6F50DEF5EB04}" type="slidenum">
              <a:rPr lang="it-IT" smtClean="0"/>
              <a:pPr/>
              <a:t>16</a:t>
            </a:fld>
            <a:endParaRPr lang="it-IT"/>
          </a:p>
        </p:txBody>
      </p:sp>
    </p:spTree>
    <p:extLst>
      <p:ext uri="{BB962C8B-B14F-4D97-AF65-F5344CB8AC3E}">
        <p14:creationId xmlns="" xmlns:p14="http://schemas.microsoft.com/office/powerpoint/2010/main" val="202385338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t>(1) Teoria della equivalenza delle cause</a:t>
            </a:r>
            <a:endParaRPr lang="it-IT" dirty="0"/>
          </a:p>
        </p:txBody>
      </p:sp>
      <p:sp>
        <p:nvSpPr>
          <p:cNvPr id="3" name="Segnaposto contenuto 2"/>
          <p:cNvSpPr>
            <a:spLocks noGrp="1"/>
          </p:cNvSpPr>
          <p:nvPr>
            <p:ph idx="1"/>
          </p:nvPr>
        </p:nvSpPr>
        <p:spPr/>
        <p:txBody>
          <a:bodyPr>
            <a:normAutofit/>
          </a:bodyPr>
          <a:lstStyle/>
          <a:p>
            <a:r>
              <a:rPr lang="it-IT" dirty="0" smtClean="0"/>
              <a:t>È la teoria che assume la CSQN come unico fondamento tanto da esserne la più compiuta e semplice espressione (paternità attribuita al giurista tedesco Von Buri)</a:t>
            </a:r>
          </a:p>
          <a:p>
            <a:r>
              <a:rPr lang="it-IT" dirty="0" smtClean="0"/>
              <a:t>Tutte le </a:t>
            </a:r>
            <a:r>
              <a:rPr lang="it-IT" u="sng" dirty="0" smtClean="0"/>
              <a:t>condizioni necessarie</a:t>
            </a:r>
            <a:r>
              <a:rPr lang="it-IT" dirty="0" smtClean="0"/>
              <a:t> dell’evento sono, sul piano causale, </a:t>
            </a:r>
            <a:r>
              <a:rPr lang="it-IT" u="sng" dirty="0" smtClean="0"/>
              <a:t>equivalenti</a:t>
            </a:r>
            <a:r>
              <a:rPr lang="it-IT" dirty="0" smtClean="0"/>
              <a:t>. A nulla rileva se una causa abbia avuto o meno maggiore efficienza causale.</a:t>
            </a:r>
          </a:p>
        </p:txBody>
      </p:sp>
      <p:sp>
        <p:nvSpPr>
          <p:cNvPr id="4" name="Segnaposto numero diapositiva 3"/>
          <p:cNvSpPr>
            <a:spLocks noGrp="1"/>
          </p:cNvSpPr>
          <p:nvPr>
            <p:ph type="sldNum" sz="quarter" idx="12"/>
          </p:nvPr>
        </p:nvSpPr>
        <p:spPr/>
        <p:txBody>
          <a:bodyPr/>
          <a:lstStyle/>
          <a:p>
            <a:fld id="{17A4A51C-604C-4C19-98C8-6F50DEF5EB04}" type="slidenum">
              <a:rPr lang="it-IT" smtClean="0"/>
              <a:pPr/>
              <a:t>17</a:t>
            </a:fld>
            <a:endParaRPr lang="it-IT"/>
          </a:p>
        </p:txBody>
      </p:sp>
    </p:spTree>
    <p:extLst>
      <p:ext uri="{BB962C8B-B14F-4D97-AF65-F5344CB8AC3E}">
        <p14:creationId xmlns="" xmlns:p14="http://schemas.microsoft.com/office/powerpoint/2010/main" val="110096140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90264"/>
            <a:ext cx="8229600" cy="1143000"/>
          </a:xfrm>
        </p:spPr>
        <p:txBody>
          <a:bodyPr/>
          <a:lstStyle/>
          <a:p>
            <a:r>
              <a:rPr lang="it-IT" dirty="0" smtClean="0">
                <a:solidFill>
                  <a:srgbClr val="92D050"/>
                </a:solidFill>
              </a:rPr>
              <a:t>Applicazioni giurisprudenziali di (1)</a:t>
            </a:r>
            <a:endParaRPr lang="it-IT" dirty="0">
              <a:solidFill>
                <a:srgbClr val="92D050"/>
              </a:solidFill>
            </a:endParaRPr>
          </a:p>
        </p:txBody>
      </p:sp>
      <p:sp>
        <p:nvSpPr>
          <p:cNvPr id="3" name="Segnaposto contenuto 2"/>
          <p:cNvSpPr>
            <a:spLocks noGrp="1"/>
          </p:cNvSpPr>
          <p:nvPr>
            <p:ph idx="1"/>
          </p:nvPr>
        </p:nvSpPr>
        <p:spPr>
          <a:xfrm>
            <a:off x="457200" y="980728"/>
            <a:ext cx="8229600" cy="5328592"/>
          </a:xfrm>
        </p:spPr>
        <p:txBody>
          <a:bodyPr>
            <a:noAutofit/>
          </a:bodyPr>
          <a:lstStyle/>
          <a:p>
            <a:pPr marL="342900" lvl="1" indent="-342900">
              <a:buFont typeface="Arial" panose="020B0604020202020204" pitchFamily="34" charset="0"/>
              <a:buChar char="•"/>
            </a:pPr>
            <a:r>
              <a:rPr lang="it-IT" sz="1800" dirty="0"/>
              <a:t>sul c.d. GIUDIZIO </a:t>
            </a:r>
            <a:r>
              <a:rPr lang="it-IT" sz="1800" dirty="0" smtClean="0"/>
              <a:t>POSTUMO: </a:t>
            </a:r>
            <a:r>
              <a:rPr lang="it-IT" sz="1800" i="1" dirty="0"/>
              <a:t>«in tema di nesso di casualità, per escludere che un determinato fatto (il quale nella specie poteva identificarsi nell'illecita condotta del sig. X) abbia cagionato un danno, non basta affermare che il danno avrebbe potuto verificarsi anche in assenza di quel fatto, ma occorre dimostrare, avendo riguardo a tutte le circostanze del caso concreto, che il danno </a:t>
            </a:r>
            <a:r>
              <a:rPr lang="it-IT" sz="1800" b="1" i="1" dirty="0"/>
              <a:t>si sarebbe effettivamente verificato </a:t>
            </a:r>
            <a:r>
              <a:rPr lang="it-IT" sz="1800" i="1" dirty="0"/>
              <a:t>anche in assenza di quell'antecedente» </a:t>
            </a:r>
            <a:r>
              <a:rPr lang="it-IT" sz="1800" dirty="0"/>
              <a:t>(Cass</a:t>
            </a:r>
            <a:r>
              <a:rPr lang="it-IT" sz="1800" dirty="0" smtClean="0"/>
              <a:t>. civ. </a:t>
            </a:r>
            <a:r>
              <a:rPr lang="it-IT" sz="1800" dirty="0"/>
              <a:t>7.6.1977, n. 2342</a:t>
            </a:r>
            <a:r>
              <a:rPr lang="it-IT" sz="1800" dirty="0" smtClean="0"/>
              <a:t>)</a:t>
            </a:r>
          </a:p>
          <a:p>
            <a:pPr marL="342900" lvl="1" indent="-342900">
              <a:buFont typeface="Arial" panose="020B0604020202020204" pitchFamily="34" charset="0"/>
              <a:buChar char="•"/>
            </a:pPr>
            <a:r>
              <a:rPr lang="it-IT" sz="1800" dirty="0" smtClean="0"/>
              <a:t>Sul c.d. GIUDIZIO CONTROFATTUALE: </a:t>
            </a:r>
            <a:r>
              <a:rPr lang="it-IT" sz="1800" i="1" dirty="0" smtClean="0"/>
              <a:t>«È </a:t>
            </a:r>
            <a:r>
              <a:rPr lang="it-IT" sz="1800" i="1" dirty="0"/>
              <a:t>dunque causa penalmente rilevante </a:t>
            </a:r>
            <a:r>
              <a:rPr lang="it-IT" sz="1800" i="1" dirty="0" smtClean="0"/>
              <a:t>la </a:t>
            </a:r>
            <a:r>
              <a:rPr lang="it-IT" sz="1800" i="1" dirty="0"/>
              <a:t>condotta umana, attiva o omissiva, che si pone come condizione "necessaria" - </a:t>
            </a:r>
            <a:r>
              <a:rPr lang="it-IT" sz="1800" i="1" dirty="0" err="1"/>
              <a:t>conditio</a:t>
            </a:r>
            <a:r>
              <a:rPr lang="it-IT" sz="1800" i="1" dirty="0"/>
              <a:t> sine qua non - nella catena degli antecedenti che hanno concorso a produrre il risultato, senza la quale l'evento da cui dipende l'esistenza del reato non si sarebbe </a:t>
            </a:r>
            <a:r>
              <a:rPr lang="it-IT" sz="1800" i="1" dirty="0" smtClean="0"/>
              <a:t>verificato. La </a:t>
            </a:r>
            <a:r>
              <a:rPr lang="it-IT" sz="1800" i="1" dirty="0"/>
              <a:t>verifica della causalità postula il ricorso al "giudizio controfattuale", articolato sul condizionale congiuntivo "se ... allora ..." (nella forma di un periodo ipotetico dell'irrealtà, in cui il fatto enunciato nella protasi è contrario ad un fatto conosciuto come vero) e costruito secondo la tradizionale "doppia formula", nel senso che: a) la condotta umana "è" condizione necessaria dell'evento se, eliminata mentalmente dal novero dei fatti realmente accaduti, l'evento non si sarebbe verificato; b) la condotta umana "non è" condizione necessaria dell'evento se, eliminata mentalmente mediante il medesimo procedimento, l'evento si sarebbe egualmente </a:t>
            </a:r>
            <a:r>
              <a:rPr lang="it-IT" sz="1800" i="1" dirty="0" smtClean="0"/>
              <a:t>verificato» </a:t>
            </a:r>
            <a:r>
              <a:rPr lang="it-IT" sz="1800" dirty="0" smtClean="0"/>
              <a:t>(Cass. S.U. pen. 11.9.2002, n.30328</a:t>
            </a:r>
            <a:r>
              <a:rPr lang="it-IT" sz="1800" dirty="0"/>
              <a:t>)</a:t>
            </a:r>
          </a:p>
        </p:txBody>
      </p:sp>
      <p:sp>
        <p:nvSpPr>
          <p:cNvPr id="4" name="Segnaposto numero diapositiva 3"/>
          <p:cNvSpPr>
            <a:spLocks noGrp="1"/>
          </p:cNvSpPr>
          <p:nvPr>
            <p:ph type="sldNum" sz="quarter" idx="12"/>
          </p:nvPr>
        </p:nvSpPr>
        <p:spPr/>
        <p:txBody>
          <a:bodyPr/>
          <a:lstStyle/>
          <a:p>
            <a:fld id="{17A4A51C-604C-4C19-98C8-6F50DEF5EB04}" type="slidenum">
              <a:rPr lang="it-IT" smtClean="0"/>
              <a:pPr/>
              <a:t>18</a:t>
            </a:fld>
            <a:endParaRPr lang="it-IT"/>
          </a:p>
        </p:txBody>
      </p:sp>
    </p:spTree>
    <p:extLst>
      <p:ext uri="{BB962C8B-B14F-4D97-AF65-F5344CB8AC3E}">
        <p14:creationId xmlns="" xmlns:p14="http://schemas.microsoft.com/office/powerpoint/2010/main" val="81407407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b="1" dirty="0" smtClean="0">
                <a:solidFill>
                  <a:schemeClr val="accent4">
                    <a:lumMod val="60000"/>
                    <a:lumOff val="40000"/>
                  </a:schemeClr>
                </a:solidFill>
              </a:rPr>
              <a:t>Obiezioni a (1)</a:t>
            </a:r>
            <a:endParaRPr lang="it-IT" b="1" dirty="0">
              <a:solidFill>
                <a:schemeClr val="accent4">
                  <a:lumMod val="60000"/>
                  <a:lumOff val="40000"/>
                </a:schemeClr>
              </a:solidFill>
            </a:endParaRPr>
          </a:p>
        </p:txBody>
      </p:sp>
      <p:sp>
        <p:nvSpPr>
          <p:cNvPr id="3" name="Segnaposto contenuto 2"/>
          <p:cNvSpPr>
            <a:spLocks noGrp="1"/>
          </p:cNvSpPr>
          <p:nvPr>
            <p:ph idx="1"/>
          </p:nvPr>
        </p:nvSpPr>
        <p:spPr/>
        <p:txBody>
          <a:bodyPr>
            <a:normAutofit fontScale="70000" lnSpcReduction="20000"/>
          </a:bodyPr>
          <a:lstStyle/>
          <a:p>
            <a:r>
              <a:rPr lang="it-IT" dirty="0" smtClean="0"/>
              <a:t>«se trattengo il sig. Y prima che attraversi la strada per chiedergli che ora sia, e, questi appena sceso sulla careggiata viene investito e ucciso da un conducente che arriva a alta velocità e lo colpisce sulle strisce in modo che se non lo avessi trattenuto chiedendogli l’ora non sarebbe stato investito, la mia condotta è un antecedente causale </a:t>
            </a:r>
            <a:r>
              <a:rPr lang="it-IT" i="1" dirty="0" smtClean="0"/>
              <a:t>equivalente</a:t>
            </a:r>
            <a:r>
              <a:rPr lang="it-IT" dirty="0" smtClean="0"/>
              <a:t> alla condotta del pirata della strada per la determinazione dell’evento morte del sig. Y?»</a:t>
            </a:r>
          </a:p>
          <a:p>
            <a:r>
              <a:rPr lang="it-IT" dirty="0" smtClean="0"/>
              <a:t>«la madre dell’assassino può dirsi imputabile dell’evento morte dell’assassinato per il fatto di avere messo al mondo il figlio?»</a:t>
            </a:r>
          </a:p>
          <a:p>
            <a:r>
              <a:rPr lang="it-IT" dirty="0" smtClean="0"/>
              <a:t>«può essere ritenuto sussistente il nesso di causalità tra il fatto che il sig. Z abbia colpito il sig. X con un pungo rompendogli il naso (</a:t>
            </a:r>
            <a:r>
              <a:rPr lang="it-IT" u="sng" dirty="0" smtClean="0"/>
              <a:t>condotta illecita</a:t>
            </a:r>
            <a:r>
              <a:rPr lang="it-IT" dirty="0" smtClean="0"/>
              <a:t>) e l’evento morte del sig. X per incidente stradale nel corso del trasporto di questi in ambulanza verso il più vicino pronto soccorso?»</a:t>
            </a:r>
            <a:endParaRPr lang="it-IT" dirty="0"/>
          </a:p>
        </p:txBody>
      </p:sp>
      <p:sp>
        <p:nvSpPr>
          <p:cNvPr id="4" name="Segnaposto numero diapositiva 3"/>
          <p:cNvSpPr>
            <a:spLocks noGrp="1"/>
          </p:cNvSpPr>
          <p:nvPr>
            <p:ph type="sldNum" sz="quarter" idx="12"/>
          </p:nvPr>
        </p:nvSpPr>
        <p:spPr/>
        <p:txBody>
          <a:bodyPr/>
          <a:lstStyle/>
          <a:p>
            <a:fld id="{17A4A51C-604C-4C19-98C8-6F50DEF5EB04}" type="slidenum">
              <a:rPr lang="it-IT" smtClean="0"/>
              <a:pPr/>
              <a:t>19</a:t>
            </a:fld>
            <a:endParaRPr lang="it-IT"/>
          </a:p>
        </p:txBody>
      </p:sp>
    </p:spTree>
    <p:extLst>
      <p:ext uri="{BB962C8B-B14F-4D97-AF65-F5344CB8AC3E}">
        <p14:creationId xmlns="" xmlns:p14="http://schemas.microsoft.com/office/powerpoint/2010/main" val="384553193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Autofit/>
          </a:bodyPr>
          <a:lstStyle/>
          <a:p>
            <a:r>
              <a:rPr lang="it-IT" sz="3600" b="1" dirty="0" smtClean="0">
                <a:solidFill>
                  <a:srgbClr val="FF0000"/>
                </a:solidFill>
              </a:rPr>
              <a:t>Problema (A) della</a:t>
            </a:r>
            <a:br>
              <a:rPr lang="it-IT" sz="3600" b="1" dirty="0" smtClean="0">
                <a:solidFill>
                  <a:srgbClr val="FF0000"/>
                </a:solidFill>
              </a:rPr>
            </a:br>
            <a:r>
              <a:rPr lang="it-IT" sz="3600" b="1" dirty="0" smtClean="0">
                <a:solidFill>
                  <a:srgbClr val="FF0000"/>
                </a:solidFill>
              </a:rPr>
              <a:t>(1</a:t>
            </a:r>
            <a:r>
              <a:rPr lang="it-IT" sz="3600" b="1" dirty="0">
                <a:solidFill>
                  <a:srgbClr val="FF0000"/>
                </a:solidFill>
              </a:rPr>
              <a:t>) Teoria della equivalenza delle cause</a:t>
            </a:r>
          </a:p>
        </p:txBody>
      </p:sp>
      <p:sp>
        <p:nvSpPr>
          <p:cNvPr id="3" name="Segnaposto contenuto 2"/>
          <p:cNvSpPr>
            <a:spLocks noGrp="1"/>
          </p:cNvSpPr>
          <p:nvPr>
            <p:ph idx="1"/>
          </p:nvPr>
        </p:nvSpPr>
        <p:spPr/>
        <p:txBody>
          <a:bodyPr>
            <a:normAutofit fontScale="85000" lnSpcReduction="20000"/>
          </a:bodyPr>
          <a:lstStyle/>
          <a:p>
            <a:r>
              <a:rPr lang="it-IT" dirty="0" smtClean="0"/>
              <a:t>PROBLEMA DEL RUMORE</a:t>
            </a:r>
          </a:p>
          <a:p>
            <a:pPr lvl="1"/>
            <a:r>
              <a:rPr lang="it-IT" dirty="0" smtClean="0"/>
              <a:t>Se ciò che rileva fosse solo la causalità, ogni evento passato senza il quale un altro evento non si sarebbe prodotto, dovrebbe essere considerato un suo antecedente causale</a:t>
            </a:r>
          </a:p>
          <a:p>
            <a:r>
              <a:rPr lang="it-IT" dirty="0" smtClean="0"/>
              <a:t>RISPOSTA</a:t>
            </a:r>
          </a:p>
          <a:p>
            <a:pPr lvl="1"/>
            <a:r>
              <a:rPr lang="it-IT" dirty="0" smtClean="0"/>
              <a:t>Nessun problema, l’imputabilità a titolo di responsabilità si esaminerà ad un livello successivo (valutazione della liceità del comportamento, elemento psicologico del reato ecc.)</a:t>
            </a:r>
          </a:p>
          <a:p>
            <a:r>
              <a:rPr lang="it-IT" dirty="0" smtClean="0"/>
              <a:t>CONTRO OBIEZIONE</a:t>
            </a:r>
          </a:p>
          <a:p>
            <a:pPr lvl="1"/>
            <a:r>
              <a:rPr lang="it-IT" dirty="0" smtClean="0"/>
              <a:t>il lavoro processuale sarebbe ciclopico; la selezione delle condotte da valutare deve cominciare ad operare già dal nesso di causalità</a:t>
            </a:r>
            <a:endParaRPr lang="it-IT" dirty="0"/>
          </a:p>
        </p:txBody>
      </p:sp>
      <p:sp>
        <p:nvSpPr>
          <p:cNvPr id="4" name="Segnaposto numero diapositiva 3"/>
          <p:cNvSpPr>
            <a:spLocks noGrp="1"/>
          </p:cNvSpPr>
          <p:nvPr>
            <p:ph type="sldNum" sz="quarter" idx="12"/>
          </p:nvPr>
        </p:nvSpPr>
        <p:spPr/>
        <p:txBody>
          <a:bodyPr/>
          <a:lstStyle/>
          <a:p>
            <a:fld id="{17A4A51C-604C-4C19-98C8-6F50DEF5EB04}" type="slidenum">
              <a:rPr lang="it-IT" smtClean="0"/>
              <a:pPr/>
              <a:t>20</a:t>
            </a:fld>
            <a:endParaRPr lang="it-IT"/>
          </a:p>
        </p:txBody>
      </p:sp>
    </p:spTree>
    <p:extLst>
      <p:ext uri="{BB962C8B-B14F-4D97-AF65-F5344CB8AC3E}">
        <p14:creationId xmlns="" xmlns:p14="http://schemas.microsoft.com/office/powerpoint/2010/main" val="122309065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Autofit/>
          </a:bodyPr>
          <a:lstStyle/>
          <a:p>
            <a:r>
              <a:rPr lang="it-IT" sz="3600" b="1" dirty="0" smtClean="0">
                <a:solidFill>
                  <a:srgbClr val="FF0000"/>
                </a:solidFill>
              </a:rPr>
              <a:t>Problema (B) della</a:t>
            </a:r>
            <a:br>
              <a:rPr lang="it-IT" sz="3600" b="1" dirty="0" smtClean="0">
                <a:solidFill>
                  <a:srgbClr val="FF0000"/>
                </a:solidFill>
              </a:rPr>
            </a:br>
            <a:r>
              <a:rPr lang="it-IT" sz="3600" b="1" dirty="0" smtClean="0">
                <a:solidFill>
                  <a:srgbClr val="FF0000"/>
                </a:solidFill>
              </a:rPr>
              <a:t>(1</a:t>
            </a:r>
            <a:r>
              <a:rPr lang="it-IT" sz="3600" b="1" dirty="0">
                <a:solidFill>
                  <a:srgbClr val="FF0000"/>
                </a:solidFill>
              </a:rPr>
              <a:t>) Teoria della equivalenza delle cause</a:t>
            </a:r>
          </a:p>
        </p:txBody>
      </p:sp>
      <p:sp>
        <p:nvSpPr>
          <p:cNvPr id="3" name="Segnaposto contenuto 2"/>
          <p:cNvSpPr>
            <a:spLocks noGrp="1"/>
          </p:cNvSpPr>
          <p:nvPr>
            <p:ph idx="1"/>
          </p:nvPr>
        </p:nvSpPr>
        <p:spPr/>
        <p:txBody>
          <a:bodyPr>
            <a:normAutofit fontScale="62500" lnSpcReduction="20000"/>
          </a:bodyPr>
          <a:lstStyle/>
          <a:p>
            <a:r>
              <a:rPr lang="it-IT" dirty="0" smtClean="0"/>
              <a:t>PROBLEMA DELLA DISCREZIONALITÀ NELL’ESERCIZIO DELL’ESCLUSIONE MENTALE</a:t>
            </a:r>
          </a:p>
          <a:p>
            <a:pPr lvl="1"/>
            <a:r>
              <a:rPr lang="it-IT" sz="3200" dirty="0" smtClean="0"/>
              <a:t>Sostenere che, eliminata ipoteticamente una condotta, l’evento che si è verificato non si sarebbe verificato è quasi sempre una affermazione arbitraria, specie nei casi di</a:t>
            </a:r>
          </a:p>
          <a:p>
            <a:pPr lvl="1"/>
            <a:r>
              <a:rPr lang="it-IT" sz="3200" b="1" dirty="0" smtClean="0"/>
              <a:t>Causalità addizionale</a:t>
            </a:r>
            <a:r>
              <a:rPr lang="it-IT" sz="3200" dirty="0" smtClean="0"/>
              <a:t>:</a:t>
            </a:r>
          </a:p>
          <a:p>
            <a:pPr lvl="2"/>
            <a:r>
              <a:rPr lang="it-IT" sz="2600" dirty="0"/>
              <a:t>L</a:t>
            </a:r>
            <a:r>
              <a:rPr lang="it-IT" sz="2600" dirty="0" smtClean="0"/>
              <a:t>’evento è stato prodotto dal concorso di più fattori</a:t>
            </a:r>
          </a:p>
          <a:p>
            <a:pPr lvl="2"/>
            <a:r>
              <a:rPr lang="it-IT" sz="2600" dirty="0"/>
              <a:t>E</a:t>
            </a:r>
            <a:r>
              <a:rPr lang="it-IT" sz="2600" dirty="0" smtClean="0"/>
              <a:t>s. morte di alcuni paracadutisti per</a:t>
            </a:r>
          </a:p>
          <a:p>
            <a:pPr lvl="2">
              <a:buFont typeface="Wingdings" panose="05000000000000000000" pitchFamily="2" charset="2"/>
              <a:buChar char="ü"/>
            </a:pPr>
            <a:r>
              <a:rPr lang="it-IT" sz="2600" dirty="0" smtClean="0"/>
              <a:t>L’adozione di una nuova tecnica di lancio (condotta commissiva)</a:t>
            </a:r>
          </a:p>
          <a:p>
            <a:pPr lvl="2">
              <a:buFont typeface="Wingdings" panose="05000000000000000000" pitchFamily="2" charset="2"/>
              <a:buChar char="ü"/>
            </a:pPr>
            <a:r>
              <a:rPr lang="it-IT" sz="2600" dirty="0" smtClean="0"/>
              <a:t>L’imposizione di tale tecnica ai militari (c. commissiva)</a:t>
            </a:r>
          </a:p>
          <a:p>
            <a:pPr lvl="2">
              <a:buFont typeface="Wingdings" panose="05000000000000000000" pitchFamily="2" charset="2"/>
              <a:buChar char="ü"/>
            </a:pPr>
            <a:r>
              <a:rPr lang="it-IT" sz="2600" dirty="0" smtClean="0"/>
              <a:t>L’omessa sperimentazione della tecnica (c. omissiva)</a:t>
            </a:r>
          </a:p>
          <a:p>
            <a:pPr lvl="2">
              <a:buFont typeface="Wingdings" panose="05000000000000000000" pitchFamily="2" charset="2"/>
              <a:buChar char="ü"/>
            </a:pPr>
            <a:r>
              <a:rPr lang="it-IT" sz="2600" dirty="0" smtClean="0"/>
              <a:t>L’omesso rinnovo dei materiali usati (c. omissiva))</a:t>
            </a:r>
          </a:p>
          <a:p>
            <a:pPr lvl="1"/>
            <a:r>
              <a:rPr lang="it-IT" sz="3200" b="1" dirty="0" smtClean="0"/>
              <a:t>Causalità alternativa ipotetica</a:t>
            </a:r>
            <a:r>
              <a:rPr lang="it-IT" sz="3200" dirty="0" smtClean="0"/>
              <a:t>: </a:t>
            </a:r>
          </a:p>
          <a:p>
            <a:pPr lvl="2"/>
            <a:r>
              <a:rPr lang="it-IT" sz="2600" dirty="0" smtClean="0"/>
              <a:t>Esistenza di fattori sostitutivi la cui efficacia causale è rimasta ipotetica ma che, in assenza della condotta illecita considerata, avrebbero sicuramente determinato il verificarsi dell’evento</a:t>
            </a:r>
          </a:p>
          <a:p>
            <a:pPr lvl="2"/>
            <a:r>
              <a:rPr lang="it-IT" sz="2600" dirty="0" smtClean="0"/>
              <a:t>Es. un pedone viene investito e perde un rene che avrebbe comunque dovuto essere asportato per un errore diagnostico del suo medico curante </a:t>
            </a:r>
          </a:p>
        </p:txBody>
      </p:sp>
      <p:sp>
        <p:nvSpPr>
          <p:cNvPr id="4" name="Segnaposto numero diapositiva 3"/>
          <p:cNvSpPr>
            <a:spLocks noGrp="1"/>
          </p:cNvSpPr>
          <p:nvPr>
            <p:ph type="sldNum" sz="quarter" idx="12"/>
          </p:nvPr>
        </p:nvSpPr>
        <p:spPr/>
        <p:txBody>
          <a:bodyPr/>
          <a:lstStyle/>
          <a:p>
            <a:fld id="{17A4A51C-604C-4C19-98C8-6F50DEF5EB04}" type="slidenum">
              <a:rPr lang="it-IT" smtClean="0"/>
              <a:pPr/>
              <a:t>21</a:t>
            </a:fld>
            <a:endParaRPr lang="it-IT"/>
          </a:p>
        </p:txBody>
      </p:sp>
    </p:spTree>
    <p:extLst>
      <p:ext uri="{BB962C8B-B14F-4D97-AF65-F5344CB8AC3E}">
        <p14:creationId xmlns="" xmlns:p14="http://schemas.microsoft.com/office/powerpoint/2010/main" val="203618531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sz="3100" dirty="0" smtClean="0"/>
              <a:t>(1.a) Variante della Teoria della equivalenza delle cause: il modello della sussunzione sotto leggi scientifiche</a:t>
            </a:r>
            <a:endParaRPr lang="it-IT" dirty="0"/>
          </a:p>
        </p:txBody>
      </p:sp>
      <p:sp>
        <p:nvSpPr>
          <p:cNvPr id="3" name="Segnaposto contenuto 2"/>
          <p:cNvSpPr>
            <a:spLocks noGrp="1"/>
          </p:cNvSpPr>
          <p:nvPr>
            <p:ph idx="1"/>
          </p:nvPr>
        </p:nvSpPr>
        <p:spPr/>
        <p:txBody>
          <a:bodyPr>
            <a:normAutofit fontScale="92500" lnSpcReduction="10000"/>
          </a:bodyPr>
          <a:lstStyle/>
          <a:p>
            <a:r>
              <a:rPr lang="it-IT" dirty="0" smtClean="0"/>
              <a:t>Visto il rischio di arbitrarietà nell’applicazione della ‘eliminazione mentale’ connesso alle diverse caratteristiche esperienziali, logiche, intellettive che intercorrono tra i vari giudicanti, una parte dei ‘</a:t>
            </a:r>
            <a:r>
              <a:rPr lang="it-IT" dirty="0" err="1" smtClean="0"/>
              <a:t>condizionalisti</a:t>
            </a:r>
            <a:r>
              <a:rPr lang="it-IT" dirty="0" smtClean="0"/>
              <a:t>’ ritiene che un buon correttivo sia sottomettere la valutazione controfattuale a leggi di copertura, ancorando le decisioni a criteri più oggettivi possibile</a:t>
            </a:r>
          </a:p>
          <a:p>
            <a:r>
              <a:rPr lang="it-IT" dirty="0" smtClean="0"/>
              <a:t>Da qui la sussunzione dell’indagine sotto leggi scientifiche o naturali</a:t>
            </a:r>
          </a:p>
        </p:txBody>
      </p:sp>
      <p:sp>
        <p:nvSpPr>
          <p:cNvPr id="4" name="Segnaposto numero diapositiva 3"/>
          <p:cNvSpPr>
            <a:spLocks noGrp="1"/>
          </p:cNvSpPr>
          <p:nvPr>
            <p:ph type="sldNum" sz="quarter" idx="12"/>
          </p:nvPr>
        </p:nvSpPr>
        <p:spPr/>
        <p:txBody>
          <a:bodyPr/>
          <a:lstStyle/>
          <a:p>
            <a:fld id="{17A4A51C-604C-4C19-98C8-6F50DEF5EB04}" type="slidenum">
              <a:rPr lang="it-IT" smtClean="0"/>
              <a:pPr/>
              <a:t>22</a:t>
            </a:fld>
            <a:endParaRPr lang="it-IT"/>
          </a:p>
        </p:txBody>
      </p:sp>
    </p:spTree>
    <p:extLst>
      <p:ext uri="{BB962C8B-B14F-4D97-AF65-F5344CB8AC3E}">
        <p14:creationId xmlns="" xmlns:p14="http://schemas.microsoft.com/office/powerpoint/2010/main" val="136143026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sz="3100" dirty="0" smtClean="0"/>
              <a:t>(1.a) Variante della Teoria della equivalenza delle cause: il modello della sussunzione sotto leggi scientifiche</a:t>
            </a:r>
            <a:endParaRPr lang="it-IT" dirty="0"/>
          </a:p>
        </p:txBody>
      </p:sp>
      <p:sp>
        <p:nvSpPr>
          <p:cNvPr id="3" name="Segnaposto contenuto 2"/>
          <p:cNvSpPr>
            <a:spLocks noGrp="1"/>
          </p:cNvSpPr>
          <p:nvPr>
            <p:ph sz="half" idx="1"/>
          </p:nvPr>
        </p:nvSpPr>
        <p:spPr>
          <a:xfrm>
            <a:off x="457200" y="1600200"/>
            <a:ext cx="4972056" cy="4829196"/>
          </a:xfrm>
        </p:spPr>
        <p:txBody>
          <a:bodyPr>
            <a:normAutofit fontScale="77500" lnSpcReduction="20000"/>
          </a:bodyPr>
          <a:lstStyle/>
          <a:p>
            <a:r>
              <a:rPr lang="it-IT" dirty="0" smtClean="0"/>
              <a:t>Per accertare ‘se l’evento si sarebbe comunque verificato’ si ricorre ad una </a:t>
            </a:r>
            <a:r>
              <a:rPr lang="it-IT" b="1" dirty="0" smtClean="0"/>
              <a:t>legge scientifica di copertura	</a:t>
            </a:r>
            <a:br>
              <a:rPr lang="it-IT" b="1" dirty="0" smtClean="0"/>
            </a:br>
            <a:r>
              <a:rPr lang="it-IT" sz="2900" b="1" dirty="0" smtClean="0"/>
              <a:t>-universale	</a:t>
            </a:r>
            <a:r>
              <a:rPr lang="it-IT" sz="2900" dirty="0" smtClean="0"/>
              <a:t>(l’evento/effetto è invariabilmente condizione necessaria dell’evento/condotta esaminato)</a:t>
            </a:r>
            <a:r>
              <a:rPr lang="it-IT" sz="2900" b="1" dirty="0" smtClean="0"/>
              <a:t/>
            </a:r>
            <a:br>
              <a:rPr lang="it-IT" sz="2900" b="1" dirty="0" smtClean="0"/>
            </a:br>
            <a:r>
              <a:rPr lang="it-IT" sz="2900" b="1" dirty="0" smtClean="0"/>
              <a:t>-statistica	</a:t>
            </a:r>
            <a:r>
              <a:rPr lang="it-IT" sz="2900" dirty="0" smtClean="0"/>
              <a:t>(l’evento/effetto è frequentemente condizione dell’evento/ condotta, si accompagna ad esso)</a:t>
            </a:r>
            <a:r>
              <a:rPr lang="it-IT" sz="2900" b="1" dirty="0" smtClean="0"/>
              <a:t/>
            </a:r>
            <a:br>
              <a:rPr lang="it-IT" sz="2900" b="1" dirty="0" smtClean="0"/>
            </a:br>
            <a:r>
              <a:rPr lang="it-IT" dirty="0" smtClean="0"/>
              <a:t>che ‘garantisca’ che quell’evento si sarebbe – o meno – verificato in assenza – o in presenza, in caso di condotta omissiva – della condotta oggetto di giudizio, secondo un criterio di regolarità causale («sono le leggi a legare tra loro i fatti» Stella, 2004)</a:t>
            </a:r>
          </a:p>
        </p:txBody>
      </p:sp>
      <p:pic>
        <p:nvPicPr>
          <p:cNvPr id="6" name="Segnaposto contenuto 5" descr="Federico stella.jpg"/>
          <p:cNvPicPr>
            <a:picLocks noGrp="1" noChangeAspect="1"/>
          </p:cNvPicPr>
          <p:nvPr>
            <p:ph sz="half" idx="2"/>
          </p:nvPr>
        </p:nvPicPr>
        <p:blipFill>
          <a:blip r:embed="rId3" cstate="print"/>
          <a:stretch>
            <a:fillRect/>
          </a:stretch>
        </p:blipFill>
        <p:spPr>
          <a:xfrm>
            <a:off x="5500694" y="1714488"/>
            <a:ext cx="3014809" cy="4616008"/>
          </a:xfrm>
        </p:spPr>
      </p:pic>
      <p:sp>
        <p:nvSpPr>
          <p:cNvPr id="4" name="Segnaposto numero diapositiva 3"/>
          <p:cNvSpPr>
            <a:spLocks noGrp="1"/>
          </p:cNvSpPr>
          <p:nvPr>
            <p:ph type="sldNum" sz="quarter" idx="12"/>
          </p:nvPr>
        </p:nvSpPr>
        <p:spPr/>
        <p:txBody>
          <a:bodyPr/>
          <a:lstStyle/>
          <a:p>
            <a:fld id="{17A4A51C-604C-4C19-98C8-6F50DEF5EB04}" type="slidenum">
              <a:rPr lang="it-IT" smtClean="0"/>
              <a:pPr/>
              <a:t>23</a:t>
            </a:fld>
            <a:endParaRPr lang="it-IT"/>
          </a:p>
        </p:txBody>
      </p:sp>
    </p:spTree>
    <p:extLst>
      <p:ext uri="{BB962C8B-B14F-4D97-AF65-F5344CB8AC3E}">
        <p14:creationId xmlns="" xmlns:p14="http://schemas.microsoft.com/office/powerpoint/2010/main" val="136143026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84"/>
            <a:ext cx="8229600" cy="1143000"/>
          </a:xfrm>
        </p:spPr>
        <p:txBody>
          <a:bodyPr>
            <a:normAutofit/>
          </a:bodyPr>
          <a:lstStyle/>
          <a:p>
            <a:r>
              <a:rPr lang="it-IT" sz="3600" dirty="0" smtClean="0">
                <a:solidFill>
                  <a:srgbClr val="92D050"/>
                </a:solidFill>
              </a:rPr>
              <a:t>Applicazioni giurisprudenziali di (1.a)</a:t>
            </a:r>
            <a:endParaRPr lang="it-IT" sz="3600" dirty="0">
              <a:solidFill>
                <a:srgbClr val="92D050"/>
              </a:solidFill>
            </a:endParaRPr>
          </a:p>
        </p:txBody>
      </p:sp>
      <p:sp>
        <p:nvSpPr>
          <p:cNvPr id="3" name="Segnaposto contenuto 2"/>
          <p:cNvSpPr>
            <a:spLocks noGrp="1"/>
          </p:cNvSpPr>
          <p:nvPr>
            <p:ph idx="1"/>
          </p:nvPr>
        </p:nvSpPr>
        <p:spPr>
          <a:xfrm>
            <a:off x="457200" y="980728"/>
            <a:ext cx="8363272" cy="5112568"/>
          </a:xfrm>
        </p:spPr>
        <p:txBody>
          <a:bodyPr>
            <a:noAutofit/>
          </a:bodyPr>
          <a:lstStyle/>
          <a:p>
            <a:pPr marL="342900" lvl="1" indent="-342900">
              <a:buFont typeface="Arial" panose="020B0604020202020204" pitchFamily="34" charset="0"/>
              <a:buChar char="•"/>
            </a:pPr>
            <a:r>
              <a:rPr lang="it-IT" sz="1800" i="1" dirty="0" smtClean="0"/>
              <a:t>«a</a:t>
            </a:r>
            <a:r>
              <a:rPr lang="it-IT" sz="1800" i="1" dirty="0"/>
              <a:t>) Il nesso causale può essere ravvisato quando, alla stregua del giudizio controfattuale condotto sulla base di una generalizzata regola di esperienza o di una legge scientifica - universale o statistica -, si accerti che, ipotizzandosi come realizzata dal medico la condotta doverosa impeditiva dell'evento </a:t>
            </a:r>
            <a:r>
              <a:rPr lang="it-IT" sz="1800" dirty="0"/>
              <a:t>hic et </a:t>
            </a:r>
            <a:r>
              <a:rPr lang="it-IT" sz="1800" dirty="0" err="1"/>
              <a:t>nunc</a:t>
            </a:r>
            <a:r>
              <a:rPr lang="it-IT" sz="1800" i="1" dirty="0"/>
              <a:t>, questo non si sarebbe verificato, ovvero si sarebbe verificato ma in epoca significativamente posteriore o con minore intensità </a:t>
            </a:r>
            <a:r>
              <a:rPr lang="it-IT" sz="1800" i="1" dirty="0" smtClean="0"/>
              <a:t>lesiva. </a:t>
            </a:r>
            <a:br>
              <a:rPr lang="it-IT" sz="1800" i="1" dirty="0" smtClean="0"/>
            </a:br>
            <a:r>
              <a:rPr lang="it-IT" sz="1800" i="1" dirty="0" smtClean="0"/>
              <a:t>b</a:t>
            </a:r>
            <a:r>
              <a:rPr lang="it-IT" sz="1800" i="1" dirty="0"/>
              <a:t>) Non </a:t>
            </a:r>
            <a:r>
              <a:rPr lang="it-IT" sz="1800" i="1" dirty="0" err="1"/>
              <a:t>é</a:t>
            </a:r>
            <a:r>
              <a:rPr lang="it-IT" sz="1800" i="1" dirty="0"/>
              <a:t> consentito dedurre automaticamente dal coefficiente di probabilità espresso dalla legge statistica la conferma, o meno, dell'ipotesi accusatoria sull'esistenza del nesso causale, poiché il giudice deve verificarne la </a:t>
            </a:r>
            <a:r>
              <a:rPr lang="it-IT" sz="1800" b="1" i="1" dirty="0"/>
              <a:t>validità nel caso concreto</a:t>
            </a:r>
            <a:r>
              <a:rPr lang="it-IT" sz="1800" i="1" dirty="0"/>
              <a:t>, sulla base delle circostanze del fatto e dell'evidenza disponibile, così che, all'esito del ragionamento probatorio che abbia altresì escluso l'interferenza di fattori alternativi, risulti giustificata e processualmente certa la conclusione che la condotta omissiva del medico è stata condizione necessaria dell'evento lesivo con </a:t>
            </a:r>
            <a:r>
              <a:rPr lang="it-IT" sz="1800" b="1" i="1" dirty="0"/>
              <a:t>"alto o elevato grado di credibilità razionale" o "probabilità logica</a:t>
            </a:r>
            <a:r>
              <a:rPr lang="it-IT" sz="1800" b="1" i="1" dirty="0" smtClean="0"/>
              <a:t>"</a:t>
            </a:r>
            <a:r>
              <a:rPr lang="it-IT" sz="1800" i="1" dirty="0" smtClean="0"/>
              <a:t>.	</a:t>
            </a:r>
            <a:br>
              <a:rPr lang="it-IT" sz="1800" i="1" dirty="0" smtClean="0"/>
            </a:br>
            <a:r>
              <a:rPr lang="it-IT" sz="1800" i="1" dirty="0" smtClean="0"/>
              <a:t>c</a:t>
            </a:r>
            <a:r>
              <a:rPr lang="it-IT" sz="1800" i="1" dirty="0"/>
              <a:t>) L'insufficienza, la contraddittorietà e l'incertezza del riscontro probatorio sulla ricostruzione del nesso causale, quindi il </a:t>
            </a:r>
            <a:r>
              <a:rPr lang="it-IT" sz="1800" b="1" i="1" dirty="0"/>
              <a:t>ragionevole dubbio</a:t>
            </a:r>
            <a:r>
              <a:rPr lang="it-IT" sz="1800" i="1" dirty="0"/>
              <a:t>, in base all'evidenza disponibile, sulla reale efficacia condizionante della condotta omissiva del medico rispetto ad altri fattori interagenti nella produzione dell'evento lesivo, comportano la neutralizzazione dell'ipotesi prospettata dall'accusa e l'esito assolutorio del </a:t>
            </a:r>
            <a:r>
              <a:rPr lang="it-IT" sz="1800" i="1" dirty="0" smtClean="0"/>
              <a:t>giudizio» </a:t>
            </a:r>
            <a:r>
              <a:rPr lang="it-IT" sz="1800" dirty="0"/>
              <a:t>(Cass. S.U. pen. 11.9.2002, n.30328</a:t>
            </a:r>
            <a:r>
              <a:rPr lang="it-IT" sz="1800" dirty="0" smtClean="0"/>
              <a:t>)</a:t>
            </a:r>
            <a:endParaRPr lang="it-IT" sz="1800" dirty="0"/>
          </a:p>
        </p:txBody>
      </p:sp>
      <p:sp>
        <p:nvSpPr>
          <p:cNvPr id="4" name="Segnaposto numero diapositiva 3"/>
          <p:cNvSpPr>
            <a:spLocks noGrp="1"/>
          </p:cNvSpPr>
          <p:nvPr>
            <p:ph type="sldNum" sz="quarter" idx="12"/>
          </p:nvPr>
        </p:nvSpPr>
        <p:spPr/>
        <p:txBody>
          <a:bodyPr/>
          <a:lstStyle/>
          <a:p>
            <a:fld id="{17A4A51C-604C-4C19-98C8-6F50DEF5EB04}" type="slidenum">
              <a:rPr lang="it-IT" smtClean="0"/>
              <a:pPr/>
              <a:t>24</a:t>
            </a:fld>
            <a:endParaRPr lang="it-IT"/>
          </a:p>
        </p:txBody>
      </p:sp>
    </p:spTree>
    <p:extLst>
      <p:ext uri="{BB962C8B-B14F-4D97-AF65-F5344CB8AC3E}">
        <p14:creationId xmlns="" xmlns:p14="http://schemas.microsoft.com/office/powerpoint/2010/main" val="415040836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Autofit/>
          </a:bodyPr>
          <a:lstStyle/>
          <a:p>
            <a:r>
              <a:rPr lang="it-IT" sz="2800" b="1" dirty="0" smtClean="0">
                <a:solidFill>
                  <a:srgbClr val="FF0000"/>
                </a:solidFill>
              </a:rPr>
              <a:t>Problema (A) della</a:t>
            </a:r>
            <a:br>
              <a:rPr lang="it-IT" sz="2800" b="1" dirty="0" smtClean="0">
                <a:solidFill>
                  <a:srgbClr val="FF0000"/>
                </a:solidFill>
              </a:rPr>
            </a:br>
            <a:r>
              <a:rPr lang="it-IT" sz="2800" b="1" dirty="0" smtClean="0">
                <a:solidFill>
                  <a:srgbClr val="FF0000"/>
                </a:solidFill>
              </a:rPr>
              <a:t>(1.a) </a:t>
            </a:r>
            <a:r>
              <a:rPr lang="it-IT" sz="2800" b="1" dirty="0">
                <a:solidFill>
                  <a:srgbClr val="FF0000"/>
                </a:solidFill>
              </a:rPr>
              <a:t>Teoria </a:t>
            </a:r>
            <a:r>
              <a:rPr lang="it-IT" sz="2800" b="1" dirty="0" smtClean="0">
                <a:solidFill>
                  <a:srgbClr val="FF0000"/>
                </a:solidFill>
              </a:rPr>
              <a:t>‘corretta’ della </a:t>
            </a:r>
            <a:r>
              <a:rPr lang="it-IT" sz="2800" b="1" dirty="0">
                <a:solidFill>
                  <a:srgbClr val="FF0000"/>
                </a:solidFill>
              </a:rPr>
              <a:t>equivalenza delle </a:t>
            </a:r>
            <a:r>
              <a:rPr lang="it-IT" sz="2800" b="1" dirty="0" smtClean="0">
                <a:solidFill>
                  <a:srgbClr val="FF0000"/>
                </a:solidFill>
              </a:rPr>
              <a:t>cause</a:t>
            </a:r>
            <a:endParaRPr lang="it-IT" sz="2800" b="1" dirty="0">
              <a:solidFill>
                <a:srgbClr val="FF0000"/>
              </a:solidFill>
            </a:endParaRPr>
          </a:p>
        </p:txBody>
      </p:sp>
      <p:sp>
        <p:nvSpPr>
          <p:cNvPr id="3" name="Segnaposto contenuto 2"/>
          <p:cNvSpPr>
            <a:spLocks noGrp="1"/>
          </p:cNvSpPr>
          <p:nvPr>
            <p:ph idx="1"/>
          </p:nvPr>
        </p:nvSpPr>
        <p:spPr/>
        <p:txBody>
          <a:bodyPr>
            <a:normAutofit fontScale="77500" lnSpcReduction="20000"/>
          </a:bodyPr>
          <a:lstStyle/>
          <a:p>
            <a:r>
              <a:rPr lang="it-IT" dirty="0" smtClean="0"/>
              <a:t>PROBLEMA DELLA INAFFIDABILITÀ DELLE LEGGI SCIENTIFICHE</a:t>
            </a:r>
          </a:p>
          <a:p>
            <a:pPr lvl="1"/>
            <a:r>
              <a:rPr lang="it-IT" dirty="0" smtClean="0"/>
              <a:t>anche le leggi scientifiche rappresentano un grado di conoscenza parziale, incompleto, mai definitivo e assoluto, sono discusse e discutibili nelle loro premesse e nelle loro conclusioni specie applicative, non possono escludere un certo margine di arbitrarietà, ‘mascherato’ da oggettività scientifica</a:t>
            </a:r>
          </a:p>
          <a:p>
            <a:r>
              <a:rPr lang="it-IT" dirty="0" smtClean="0"/>
              <a:t>RISPOSTA</a:t>
            </a:r>
          </a:p>
          <a:p>
            <a:pPr lvl="1"/>
            <a:r>
              <a:rPr lang="it-IT" dirty="0" smtClean="0"/>
              <a:t>Ad oggi non esistono criteri di valutazione controfattuale più oggettivamente attendibili delle leggi scientifiche statistico-probabilistiche. La spiegazione causale </a:t>
            </a:r>
            <a:r>
              <a:rPr lang="it-IT" i="1" dirty="0" err="1" smtClean="0"/>
              <a:t>coeteris</a:t>
            </a:r>
            <a:r>
              <a:rPr lang="it-IT" i="1" dirty="0" smtClean="0"/>
              <a:t> </a:t>
            </a:r>
            <a:r>
              <a:rPr lang="it-IT" i="1" dirty="0" err="1" smtClean="0"/>
              <a:t>paribus</a:t>
            </a:r>
            <a:r>
              <a:rPr lang="it-IT" dirty="0" smtClean="0"/>
              <a:t> basata su leggi probabilistiche è oggi quella che garantisce il maggior grado di ‘credibilità razionale’</a:t>
            </a:r>
          </a:p>
        </p:txBody>
      </p:sp>
      <p:sp>
        <p:nvSpPr>
          <p:cNvPr id="4" name="Segnaposto numero diapositiva 3"/>
          <p:cNvSpPr>
            <a:spLocks noGrp="1"/>
          </p:cNvSpPr>
          <p:nvPr>
            <p:ph type="sldNum" sz="quarter" idx="12"/>
          </p:nvPr>
        </p:nvSpPr>
        <p:spPr/>
        <p:txBody>
          <a:bodyPr/>
          <a:lstStyle/>
          <a:p>
            <a:fld id="{17A4A51C-604C-4C19-98C8-6F50DEF5EB04}" type="slidenum">
              <a:rPr lang="it-IT" smtClean="0"/>
              <a:pPr/>
              <a:t>25</a:t>
            </a:fld>
            <a:endParaRPr lang="it-IT"/>
          </a:p>
        </p:txBody>
      </p:sp>
    </p:spTree>
    <p:extLst>
      <p:ext uri="{BB962C8B-B14F-4D97-AF65-F5344CB8AC3E}">
        <p14:creationId xmlns="" xmlns:p14="http://schemas.microsoft.com/office/powerpoint/2010/main" val="166770582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Autofit/>
          </a:bodyPr>
          <a:lstStyle/>
          <a:p>
            <a:r>
              <a:rPr lang="it-IT" sz="2800" b="1" dirty="0" smtClean="0">
                <a:solidFill>
                  <a:srgbClr val="FF0000"/>
                </a:solidFill>
              </a:rPr>
              <a:t>Problema (B) della</a:t>
            </a:r>
            <a:br>
              <a:rPr lang="it-IT" sz="2800" b="1" dirty="0" smtClean="0">
                <a:solidFill>
                  <a:srgbClr val="FF0000"/>
                </a:solidFill>
              </a:rPr>
            </a:br>
            <a:r>
              <a:rPr lang="it-IT" sz="2800" b="1" dirty="0" smtClean="0">
                <a:solidFill>
                  <a:srgbClr val="FF0000"/>
                </a:solidFill>
              </a:rPr>
              <a:t>(1.a) </a:t>
            </a:r>
            <a:r>
              <a:rPr lang="it-IT" sz="2800" b="1" dirty="0">
                <a:solidFill>
                  <a:srgbClr val="FF0000"/>
                </a:solidFill>
              </a:rPr>
              <a:t>Teoria </a:t>
            </a:r>
            <a:r>
              <a:rPr lang="it-IT" sz="2800" b="1" dirty="0" smtClean="0">
                <a:solidFill>
                  <a:srgbClr val="FF0000"/>
                </a:solidFill>
              </a:rPr>
              <a:t>‘corretta’ della </a:t>
            </a:r>
            <a:r>
              <a:rPr lang="it-IT" sz="2800" b="1" dirty="0">
                <a:solidFill>
                  <a:srgbClr val="FF0000"/>
                </a:solidFill>
              </a:rPr>
              <a:t>equivalenza delle </a:t>
            </a:r>
            <a:r>
              <a:rPr lang="it-IT" sz="2800" b="1" dirty="0" smtClean="0">
                <a:solidFill>
                  <a:srgbClr val="FF0000"/>
                </a:solidFill>
              </a:rPr>
              <a:t>cause</a:t>
            </a:r>
            <a:endParaRPr lang="it-IT" sz="2800" b="1" dirty="0">
              <a:solidFill>
                <a:srgbClr val="FF0000"/>
              </a:solidFill>
            </a:endParaRPr>
          </a:p>
        </p:txBody>
      </p:sp>
      <p:sp>
        <p:nvSpPr>
          <p:cNvPr id="3" name="Segnaposto contenuto 2"/>
          <p:cNvSpPr>
            <a:spLocks noGrp="1"/>
          </p:cNvSpPr>
          <p:nvPr>
            <p:ph idx="1"/>
          </p:nvPr>
        </p:nvSpPr>
        <p:spPr/>
        <p:txBody>
          <a:bodyPr>
            <a:normAutofit/>
          </a:bodyPr>
          <a:lstStyle/>
          <a:p>
            <a:r>
              <a:rPr lang="it-IT" dirty="0" smtClean="0"/>
              <a:t>PROBLEMA DELLA NON DELEGABILITÀ DELLE SCELTE A SOGGETTI DIVERSI DAL GIUDICE</a:t>
            </a:r>
          </a:p>
          <a:p>
            <a:pPr lvl="1"/>
            <a:r>
              <a:rPr lang="it-IT" dirty="0" smtClean="0"/>
              <a:t>Affidarsi a leggi scientifiche per attribuire efficacia causale ad una condotta significa trasferire il giudizio sul nesso ad un soggetto che non è giudice (il consulente tecnico ‘scientifico’) con ciò violando il principio di terzietà del soggetto che deve decidere sulla condotta e erogare l’eventuale pena</a:t>
            </a:r>
          </a:p>
          <a:p>
            <a:pPr marL="457200" lvl="1" indent="0">
              <a:buNone/>
            </a:pPr>
            <a:endParaRPr lang="it-IT" dirty="0" smtClean="0"/>
          </a:p>
        </p:txBody>
      </p:sp>
      <p:sp>
        <p:nvSpPr>
          <p:cNvPr id="4" name="Segnaposto numero diapositiva 3"/>
          <p:cNvSpPr>
            <a:spLocks noGrp="1"/>
          </p:cNvSpPr>
          <p:nvPr>
            <p:ph type="sldNum" sz="quarter" idx="12"/>
          </p:nvPr>
        </p:nvSpPr>
        <p:spPr/>
        <p:txBody>
          <a:bodyPr/>
          <a:lstStyle/>
          <a:p>
            <a:fld id="{17A4A51C-604C-4C19-98C8-6F50DEF5EB04}" type="slidenum">
              <a:rPr lang="it-IT" smtClean="0"/>
              <a:pPr/>
              <a:t>26</a:t>
            </a:fld>
            <a:endParaRPr lang="it-IT"/>
          </a:p>
        </p:txBody>
      </p:sp>
    </p:spTree>
    <p:extLst>
      <p:ext uri="{BB962C8B-B14F-4D97-AF65-F5344CB8AC3E}">
        <p14:creationId xmlns="" xmlns:p14="http://schemas.microsoft.com/office/powerpoint/2010/main" val="339070024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Autofit/>
          </a:bodyPr>
          <a:lstStyle/>
          <a:p>
            <a:r>
              <a:rPr lang="it-IT" sz="2800" b="1" dirty="0" smtClean="0">
                <a:solidFill>
                  <a:srgbClr val="FF0000"/>
                </a:solidFill>
              </a:rPr>
              <a:t>Problema (C) della</a:t>
            </a:r>
            <a:br>
              <a:rPr lang="it-IT" sz="2800" b="1" dirty="0" smtClean="0">
                <a:solidFill>
                  <a:srgbClr val="FF0000"/>
                </a:solidFill>
              </a:rPr>
            </a:br>
            <a:r>
              <a:rPr lang="it-IT" sz="2800" b="1" dirty="0" smtClean="0">
                <a:solidFill>
                  <a:srgbClr val="FF0000"/>
                </a:solidFill>
              </a:rPr>
              <a:t>(1.a) </a:t>
            </a:r>
            <a:r>
              <a:rPr lang="it-IT" sz="2800" b="1" dirty="0">
                <a:solidFill>
                  <a:srgbClr val="FF0000"/>
                </a:solidFill>
              </a:rPr>
              <a:t>Teoria </a:t>
            </a:r>
            <a:r>
              <a:rPr lang="it-IT" sz="2800" b="1" dirty="0" smtClean="0">
                <a:solidFill>
                  <a:srgbClr val="FF0000"/>
                </a:solidFill>
              </a:rPr>
              <a:t>‘corretta’ della </a:t>
            </a:r>
            <a:r>
              <a:rPr lang="it-IT" sz="2800" b="1" dirty="0">
                <a:solidFill>
                  <a:srgbClr val="FF0000"/>
                </a:solidFill>
              </a:rPr>
              <a:t>equivalenza delle </a:t>
            </a:r>
            <a:r>
              <a:rPr lang="it-IT" sz="2800" b="1" dirty="0" smtClean="0">
                <a:solidFill>
                  <a:srgbClr val="FF0000"/>
                </a:solidFill>
              </a:rPr>
              <a:t>cause</a:t>
            </a:r>
            <a:endParaRPr lang="it-IT" sz="2800" b="1" dirty="0">
              <a:solidFill>
                <a:srgbClr val="FF0000"/>
              </a:solidFill>
            </a:endParaRPr>
          </a:p>
        </p:txBody>
      </p:sp>
      <p:sp>
        <p:nvSpPr>
          <p:cNvPr id="3" name="Segnaposto contenuto 2"/>
          <p:cNvSpPr>
            <a:spLocks noGrp="1"/>
          </p:cNvSpPr>
          <p:nvPr>
            <p:ph idx="1"/>
          </p:nvPr>
        </p:nvSpPr>
        <p:spPr/>
        <p:txBody>
          <a:bodyPr>
            <a:normAutofit/>
          </a:bodyPr>
          <a:lstStyle/>
          <a:p>
            <a:r>
              <a:rPr lang="it-IT" dirty="0" smtClean="0"/>
              <a:t>PROBLEMA DELLA DIFFERENZA TRA CAUSALITÀ SCIENTIFICA E CAUSALITÀ GIURIDICA</a:t>
            </a:r>
          </a:p>
          <a:p>
            <a:pPr lvl="1"/>
            <a:r>
              <a:rPr lang="it-IT" dirty="0" smtClean="0"/>
              <a:t>La c. scientifica si ferma a ciò che è tecnicamente rilevante e spiegabile, la causalità giuridica è un giudizio, cioè una applicazione, di una norma di responsabilità sul piano causale: ciò può condurre ad una </a:t>
            </a:r>
            <a:r>
              <a:rPr lang="it-IT" u="sng" dirty="0" smtClean="0"/>
              <a:t>legittima</a:t>
            </a:r>
            <a:r>
              <a:rPr lang="it-IT" dirty="0" smtClean="0"/>
              <a:t> dissociazione finale dalle risultanze delle consulenze tecniche </a:t>
            </a:r>
          </a:p>
        </p:txBody>
      </p:sp>
      <p:sp>
        <p:nvSpPr>
          <p:cNvPr id="4" name="Segnaposto numero diapositiva 3"/>
          <p:cNvSpPr>
            <a:spLocks noGrp="1"/>
          </p:cNvSpPr>
          <p:nvPr>
            <p:ph type="sldNum" sz="quarter" idx="12"/>
          </p:nvPr>
        </p:nvSpPr>
        <p:spPr/>
        <p:txBody>
          <a:bodyPr/>
          <a:lstStyle/>
          <a:p>
            <a:fld id="{17A4A51C-604C-4C19-98C8-6F50DEF5EB04}" type="slidenum">
              <a:rPr lang="it-IT" smtClean="0"/>
              <a:pPr/>
              <a:t>27</a:t>
            </a:fld>
            <a:endParaRPr lang="it-IT"/>
          </a:p>
        </p:txBody>
      </p:sp>
    </p:spTree>
    <p:extLst>
      <p:ext uri="{BB962C8B-B14F-4D97-AF65-F5344CB8AC3E}">
        <p14:creationId xmlns="" xmlns:p14="http://schemas.microsoft.com/office/powerpoint/2010/main" val="266456815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b="1" dirty="0" smtClean="0">
                <a:ln w="12700">
                  <a:noFill/>
                  <a:prstDash val="solid"/>
                </a:ln>
                <a:solidFill>
                  <a:srgbClr val="00B0F0"/>
                </a:solidFill>
              </a:rPr>
              <a:t>Correttivo della</a:t>
            </a:r>
            <a:br>
              <a:rPr lang="it-IT" b="1" dirty="0" smtClean="0">
                <a:ln w="12700">
                  <a:noFill/>
                  <a:prstDash val="solid"/>
                </a:ln>
                <a:solidFill>
                  <a:srgbClr val="00B0F0"/>
                </a:solidFill>
              </a:rPr>
            </a:br>
            <a:r>
              <a:rPr lang="it-IT" b="1" dirty="0" smtClean="0">
                <a:ln w="12700">
                  <a:noFill/>
                  <a:prstDash val="solid"/>
                </a:ln>
                <a:solidFill>
                  <a:srgbClr val="00B0F0"/>
                </a:solidFill>
              </a:rPr>
              <a:t>CAUSALITÀ EFFICIENTE</a:t>
            </a:r>
            <a:endParaRPr lang="it-IT" b="1" dirty="0">
              <a:ln w="12700">
                <a:noFill/>
                <a:prstDash val="solid"/>
              </a:ln>
              <a:solidFill>
                <a:srgbClr val="00B0F0"/>
              </a:solidFill>
            </a:endParaRPr>
          </a:p>
        </p:txBody>
      </p:sp>
      <p:sp>
        <p:nvSpPr>
          <p:cNvPr id="3" name="Segnaposto contenuto 2"/>
          <p:cNvSpPr>
            <a:spLocks noGrp="1"/>
          </p:cNvSpPr>
          <p:nvPr>
            <p:ph idx="1"/>
          </p:nvPr>
        </p:nvSpPr>
        <p:spPr/>
        <p:txBody>
          <a:bodyPr>
            <a:normAutofit fontScale="85000" lnSpcReduction="10000"/>
          </a:bodyPr>
          <a:lstStyle/>
          <a:p>
            <a:r>
              <a:rPr lang="it-IT" dirty="0" smtClean="0"/>
              <a:t>Questo ‘criterio’ correttivo è applicabile a tutte le 6 teorie elencate, ma può essere trattato ora, essendo una risposta prima di tutto alla teoria della CSQN (1) e alla sua versione corrette (1.a ‘sussunzione sotto leggi di copertura’) nell’ottica di ridurre la quantità degli antecedenti causali rilevanti</a:t>
            </a:r>
          </a:p>
          <a:p>
            <a:r>
              <a:rPr lang="it-IT" dirty="0" smtClean="0"/>
              <a:t>Il criterio ha una base normativa nella prima parte del comma 2 dell’art. 40 </a:t>
            </a:r>
            <a:r>
              <a:rPr lang="it-IT" dirty="0"/>
              <a:t>c.p</a:t>
            </a:r>
            <a:r>
              <a:rPr lang="it-IT" dirty="0" smtClean="0"/>
              <a:t>.:	</a:t>
            </a:r>
            <a:br>
              <a:rPr lang="it-IT" dirty="0" smtClean="0"/>
            </a:br>
            <a:r>
              <a:rPr lang="it-IT" i="1" dirty="0" smtClean="0"/>
              <a:t>«</a:t>
            </a:r>
            <a:r>
              <a:rPr lang="it-IT" i="1" dirty="0"/>
              <a:t>Le cause </a:t>
            </a:r>
            <a:r>
              <a:rPr lang="it-IT" b="1" i="1" dirty="0"/>
              <a:t>sopravvenute</a:t>
            </a:r>
            <a:r>
              <a:rPr lang="it-IT" i="1" dirty="0"/>
              <a:t> escludono il rapporto di causalità quando sono state da sole </a:t>
            </a:r>
            <a:r>
              <a:rPr lang="it-IT" b="1" i="1" dirty="0"/>
              <a:t>sufficienti</a:t>
            </a:r>
            <a:r>
              <a:rPr lang="it-IT" i="1" dirty="0"/>
              <a:t> a determinare </a:t>
            </a:r>
            <a:r>
              <a:rPr lang="it-IT" i="1" dirty="0" smtClean="0"/>
              <a:t>l'evento»</a:t>
            </a:r>
            <a:endParaRPr lang="it-IT" i="1" dirty="0"/>
          </a:p>
        </p:txBody>
      </p:sp>
      <p:sp>
        <p:nvSpPr>
          <p:cNvPr id="4" name="Segnaposto numero diapositiva 3"/>
          <p:cNvSpPr>
            <a:spLocks noGrp="1"/>
          </p:cNvSpPr>
          <p:nvPr>
            <p:ph type="sldNum" sz="quarter" idx="12"/>
          </p:nvPr>
        </p:nvSpPr>
        <p:spPr/>
        <p:txBody>
          <a:bodyPr/>
          <a:lstStyle/>
          <a:p>
            <a:fld id="{17A4A51C-604C-4C19-98C8-6F50DEF5EB04}" type="slidenum">
              <a:rPr lang="it-IT" smtClean="0"/>
              <a:pPr/>
              <a:t>28</a:t>
            </a:fld>
            <a:endParaRPr lang="it-IT"/>
          </a:p>
        </p:txBody>
      </p:sp>
    </p:spTree>
    <p:extLst>
      <p:ext uri="{BB962C8B-B14F-4D97-AF65-F5344CB8AC3E}">
        <p14:creationId xmlns="" xmlns:p14="http://schemas.microsoft.com/office/powerpoint/2010/main" val="22701617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Autofit/>
          </a:bodyPr>
          <a:lstStyle/>
          <a:p>
            <a:r>
              <a:rPr lang="it-IT" sz="3200" b="1" dirty="0" smtClean="0">
                <a:ln w="12700">
                  <a:noFill/>
                  <a:prstDash val="solid"/>
                </a:ln>
                <a:solidFill>
                  <a:srgbClr val="00B0F0"/>
                </a:solidFill>
              </a:rPr>
              <a:t>Correttivo della CAUSALITÀ EFFICIENTE</a:t>
            </a:r>
            <a:endParaRPr lang="it-IT" sz="3200" b="1" dirty="0">
              <a:ln w="12700">
                <a:noFill/>
                <a:prstDash val="solid"/>
              </a:ln>
              <a:solidFill>
                <a:srgbClr val="00B0F0"/>
              </a:solidFill>
            </a:endParaRPr>
          </a:p>
        </p:txBody>
      </p:sp>
      <p:sp>
        <p:nvSpPr>
          <p:cNvPr id="4" name="Segnaposto numero diapositiva 3"/>
          <p:cNvSpPr>
            <a:spLocks noGrp="1"/>
          </p:cNvSpPr>
          <p:nvPr>
            <p:ph type="sldNum" sz="quarter" idx="12"/>
          </p:nvPr>
        </p:nvSpPr>
        <p:spPr/>
        <p:txBody>
          <a:bodyPr/>
          <a:lstStyle/>
          <a:p>
            <a:fld id="{17A4A51C-604C-4C19-98C8-6F50DEF5EB04}" type="slidenum">
              <a:rPr lang="it-IT" smtClean="0"/>
              <a:pPr/>
              <a:t>29</a:t>
            </a:fld>
            <a:endParaRPr lang="it-IT"/>
          </a:p>
        </p:txBody>
      </p:sp>
      <p:cxnSp>
        <p:nvCxnSpPr>
          <p:cNvPr id="7" name="Connettore 7 6"/>
          <p:cNvCxnSpPr/>
          <p:nvPr/>
        </p:nvCxnSpPr>
        <p:spPr>
          <a:xfrm>
            <a:off x="3131840" y="4077072"/>
            <a:ext cx="2160240" cy="1975574"/>
          </a:xfrm>
          <a:prstGeom prst="curved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sp>
        <p:nvSpPr>
          <p:cNvPr id="8" name="CasellaDiTesto 7"/>
          <p:cNvSpPr txBox="1"/>
          <p:nvPr/>
        </p:nvSpPr>
        <p:spPr>
          <a:xfrm>
            <a:off x="5309156" y="5637147"/>
            <a:ext cx="2232248" cy="830997"/>
          </a:xfrm>
          <a:prstGeom prst="rect">
            <a:avLst/>
          </a:prstGeom>
          <a:noFill/>
        </p:spPr>
        <p:txBody>
          <a:bodyPr wrap="square" rtlCol="0">
            <a:spAutoFit/>
          </a:bodyPr>
          <a:lstStyle/>
          <a:p>
            <a:r>
              <a:rPr lang="it-IT" sz="2400" b="1" dirty="0" smtClean="0">
                <a:solidFill>
                  <a:schemeClr val="tx2">
                    <a:lumMod val="40000"/>
                    <a:lumOff val="60000"/>
                  </a:schemeClr>
                </a:solidFill>
                <a:latin typeface="Bookman Old Style" panose="02050604050505020204" pitchFamily="18" charset="0"/>
              </a:rPr>
              <a:t>Che vuol dire?</a:t>
            </a:r>
            <a:endParaRPr lang="it-IT" sz="2400" b="1" dirty="0">
              <a:solidFill>
                <a:schemeClr val="tx2">
                  <a:lumMod val="40000"/>
                  <a:lumOff val="60000"/>
                </a:schemeClr>
              </a:solidFill>
              <a:latin typeface="Bookman Old Style" panose="02050604050505020204" pitchFamily="18" charset="0"/>
            </a:endParaRPr>
          </a:p>
        </p:txBody>
      </p:sp>
      <p:sp>
        <p:nvSpPr>
          <p:cNvPr id="3" name="Segnaposto contenuto 2"/>
          <p:cNvSpPr>
            <a:spLocks noGrp="1"/>
          </p:cNvSpPr>
          <p:nvPr>
            <p:ph idx="1"/>
          </p:nvPr>
        </p:nvSpPr>
        <p:spPr>
          <a:xfrm>
            <a:off x="323528" y="1204535"/>
            <a:ext cx="8136904" cy="4456713"/>
          </a:xfrm>
          <a:noFill/>
        </p:spPr>
        <p:txBody>
          <a:bodyPr>
            <a:noAutofit/>
          </a:bodyPr>
          <a:lstStyle/>
          <a:p>
            <a:r>
              <a:rPr lang="it-IT" sz="2000" dirty="0" smtClean="0"/>
              <a:t>Es. Pedone che subisce un lieve incidente stradale e muore nel rogo dell’ospedale. La causa efficiente è l’incendio, essendo da sola sufficiente a causare l’vento morte, con ciò relegando anche la condotta dell’investitore a mera occasione, causalmente irrilevante</a:t>
            </a:r>
          </a:p>
          <a:p>
            <a:r>
              <a:rPr lang="it-IT" sz="2000" dirty="0" smtClean="0"/>
              <a:t>In un insieme di eventi </a:t>
            </a:r>
            <a:r>
              <a:rPr lang="it-IT" sz="2000" dirty="0" smtClean="0">
                <a:sym typeface="Symbol"/>
              </a:rPr>
              <a:t>A, B, C, D,… </a:t>
            </a:r>
            <a:r>
              <a:rPr lang="it-IT" sz="2000" dirty="0" smtClean="0"/>
              <a:t>che, secondo la teoria della CSQN, sono condizioni necessarie dell’evento, se l’evento A avvenuto </a:t>
            </a:r>
            <a:r>
              <a:rPr lang="it-IT" sz="2000" dirty="0"/>
              <a:t>in </a:t>
            </a:r>
            <a:r>
              <a:rPr lang="it-IT" sz="2000" i="1" dirty="0"/>
              <a:t>t</a:t>
            </a:r>
            <a:r>
              <a:rPr lang="it-IT" sz="2000" dirty="0"/>
              <a:t>n</a:t>
            </a:r>
            <a:r>
              <a:rPr lang="it-IT" sz="2000" dirty="0" smtClean="0"/>
              <a:t>, ove </a:t>
            </a:r>
            <a:r>
              <a:rPr lang="it-IT" sz="2000" i="1" dirty="0" smtClean="0"/>
              <a:t>t</a:t>
            </a:r>
            <a:r>
              <a:rPr lang="it-IT" sz="2000" dirty="0" smtClean="0"/>
              <a:t>n è un momento precedente al momento </a:t>
            </a:r>
            <a:r>
              <a:rPr lang="it-IT" sz="2000" i="1" dirty="0" smtClean="0"/>
              <a:t>t </a:t>
            </a:r>
            <a:r>
              <a:rPr lang="it-IT" sz="2000" dirty="0" smtClean="0"/>
              <a:t>in cui si verifica l’evento/effetto, mentre gli altri eventi sono tutti avvenuti in </a:t>
            </a:r>
            <a:r>
              <a:rPr lang="it-IT" sz="2000" i="1" dirty="0" smtClean="0"/>
              <a:t>t</a:t>
            </a:r>
            <a:r>
              <a:rPr lang="it-IT" sz="2000" dirty="0" smtClean="0"/>
              <a:t>&lt;n, è la </a:t>
            </a:r>
            <a:r>
              <a:rPr lang="it-IT" sz="2000" u="sng" dirty="0" smtClean="0"/>
              <a:t>sola</a:t>
            </a:r>
            <a:r>
              <a:rPr lang="it-IT" sz="2000" dirty="0" smtClean="0"/>
              <a:t> condizione </a:t>
            </a:r>
            <a:r>
              <a:rPr lang="it-IT" sz="2000" u="sng" dirty="0" smtClean="0"/>
              <a:t>sufficiente</a:t>
            </a:r>
            <a:r>
              <a:rPr lang="it-IT" sz="2000" dirty="0" smtClean="0"/>
              <a:t> per il verificarsi dell’evento, gli altri eventi regrediscono a occasioni non più causalmente rilevanti</a:t>
            </a:r>
          </a:p>
          <a:p>
            <a:r>
              <a:rPr lang="it-IT" sz="2000" dirty="0" smtClean="0"/>
              <a:t>Con il correttivo così considerato, in presenza di una ultima causa necessaria e sufficiente, le altre cause perdono la rilevanza causale per il verificarsi di quel determinato evento</a:t>
            </a:r>
            <a:endParaRPr lang="it-IT" sz="2000" dirty="0"/>
          </a:p>
        </p:txBody>
      </p:sp>
      <p:sp>
        <p:nvSpPr>
          <p:cNvPr id="5" name="Rettangolo 4"/>
          <p:cNvSpPr/>
          <p:nvPr/>
        </p:nvSpPr>
        <p:spPr>
          <a:xfrm>
            <a:off x="1835696" y="3717032"/>
            <a:ext cx="1296144" cy="36004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 xmlns:p14="http://schemas.microsoft.com/office/powerpoint/2010/main" val="16014805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in)">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up)">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down)">
                                      <p:cBhvr>
                                        <p:cTn id="1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5"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b="1" dirty="0" smtClean="0">
                <a:ln w="12700">
                  <a:noFill/>
                  <a:prstDash val="solid"/>
                </a:ln>
                <a:solidFill>
                  <a:srgbClr val="00B0F0"/>
                </a:solidFill>
              </a:rPr>
              <a:t>Correttivo della</a:t>
            </a:r>
            <a:br>
              <a:rPr lang="it-IT" b="1" dirty="0" smtClean="0">
                <a:ln w="12700">
                  <a:noFill/>
                  <a:prstDash val="solid"/>
                </a:ln>
                <a:solidFill>
                  <a:srgbClr val="00B0F0"/>
                </a:solidFill>
              </a:rPr>
            </a:br>
            <a:r>
              <a:rPr lang="it-IT" b="1" dirty="0" smtClean="0">
                <a:ln w="12700">
                  <a:noFill/>
                  <a:prstDash val="solid"/>
                </a:ln>
                <a:solidFill>
                  <a:srgbClr val="00B0F0"/>
                </a:solidFill>
              </a:rPr>
              <a:t>CAUSALITÀ EFFICIENTE</a:t>
            </a:r>
            <a:endParaRPr lang="it-IT" b="1" dirty="0">
              <a:ln w="12700">
                <a:noFill/>
                <a:prstDash val="solid"/>
              </a:ln>
              <a:solidFill>
                <a:srgbClr val="00B0F0"/>
              </a:solidFill>
            </a:endParaRPr>
          </a:p>
        </p:txBody>
      </p:sp>
      <p:sp>
        <p:nvSpPr>
          <p:cNvPr id="3" name="Segnaposto contenuto 2"/>
          <p:cNvSpPr>
            <a:spLocks noGrp="1"/>
          </p:cNvSpPr>
          <p:nvPr>
            <p:ph idx="1"/>
          </p:nvPr>
        </p:nvSpPr>
        <p:spPr/>
        <p:txBody>
          <a:bodyPr>
            <a:normAutofit/>
          </a:bodyPr>
          <a:lstStyle/>
          <a:p>
            <a:r>
              <a:rPr lang="it-IT" dirty="0" smtClean="0"/>
              <a:t>Es. A inferisce a B un colpo di spada procurandogli lesioni che lo porterebbero alla morte certa, senonché C spara un colpo di pistola alla testa di B prima che questi muoia per il colpo di A e lo uccide ‘sul </a:t>
            </a:r>
            <a:r>
              <a:rPr lang="it-IT" dirty="0" err="1" smtClean="0"/>
              <a:t>colpo’</a:t>
            </a:r>
            <a:r>
              <a:rPr lang="it-IT" dirty="0" smtClean="0"/>
              <a:t>. La condotta di C esclude che la condotta di A sia causalmente efficace per il verificarsi dell’evento morte di B?</a:t>
            </a:r>
            <a:endParaRPr lang="it-IT" i="1" dirty="0"/>
          </a:p>
        </p:txBody>
      </p:sp>
      <p:sp>
        <p:nvSpPr>
          <p:cNvPr id="4" name="Segnaposto numero diapositiva 3"/>
          <p:cNvSpPr>
            <a:spLocks noGrp="1"/>
          </p:cNvSpPr>
          <p:nvPr>
            <p:ph type="sldNum" sz="quarter" idx="12"/>
          </p:nvPr>
        </p:nvSpPr>
        <p:spPr/>
        <p:txBody>
          <a:bodyPr/>
          <a:lstStyle/>
          <a:p>
            <a:fld id="{17A4A51C-604C-4C19-98C8-6F50DEF5EB04}" type="slidenum">
              <a:rPr lang="it-IT" smtClean="0"/>
              <a:pPr/>
              <a:t>30</a:t>
            </a:fld>
            <a:endParaRPr lang="it-IT"/>
          </a:p>
        </p:txBody>
      </p:sp>
    </p:spTree>
    <p:extLst>
      <p:ext uri="{BB962C8B-B14F-4D97-AF65-F5344CB8AC3E}">
        <p14:creationId xmlns="" xmlns:p14="http://schemas.microsoft.com/office/powerpoint/2010/main" val="80573964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solidFill>
                  <a:srgbClr val="92D050"/>
                </a:solidFill>
              </a:rPr>
              <a:t>Applicazioni giurisprudenziali</a:t>
            </a:r>
            <a:endParaRPr lang="it-IT" dirty="0">
              <a:solidFill>
                <a:srgbClr val="92D050"/>
              </a:solidFill>
            </a:endParaRPr>
          </a:p>
        </p:txBody>
      </p:sp>
      <p:sp>
        <p:nvSpPr>
          <p:cNvPr id="3" name="Segnaposto contenuto 2"/>
          <p:cNvSpPr>
            <a:spLocks noGrp="1"/>
          </p:cNvSpPr>
          <p:nvPr>
            <p:ph idx="1"/>
          </p:nvPr>
        </p:nvSpPr>
        <p:spPr/>
        <p:txBody>
          <a:bodyPr>
            <a:noAutofit/>
          </a:bodyPr>
          <a:lstStyle/>
          <a:p>
            <a:pPr marL="342900" lvl="1" indent="-342900">
              <a:buFont typeface="Arial" panose="020B0604020202020204" pitchFamily="34" charset="0"/>
              <a:buChar char="•"/>
            </a:pPr>
            <a:r>
              <a:rPr lang="it-IT" dirty="0" smtClean="0"/>
              <a:t>Sulla CAUSALITÀ EFFICIENTE: </a:t>
            </a:r>
            <a:r>
              <a:rPr lang="it-IT" i="1" dirty="0"/>
              <a:t>«in linea di principio, perché rilevi il nesso di causalità tra un antecedente e l'evento lesivo deve ricorrere la duplice </a:t>
            </a:r>
            <a:r>
              <a:rPr lang="it-IT" i="1" dirty="0" smtClean="0"/>
              <a:t>condizione:</a:t>
            </a:r>
            <a:br>
              <a:rPr lang="it-IT" i="1" dirty="0" smtClean="0"/>
            </a:br>
            <a:r>
              <a:rPr lang="it-IT" i="1" dirty="0" smtClean="0"/>
              <a:t>a</a:t>
            </a:r>
            <a:r>
              <a:rPr lang="it-IT" i="1" dirty="0"/>
              <a:t>) che si tratti di un antecedente necessario dell'evento, nel senso che questo rientri tra le conseguenze normali ed ordinarie del </a:t>
            </a:r>
            <a:r>
              <a:rPr lang="it-IT" i="1" dirty="0" smtClean="0"/>
              <a:t>fatto;	</a:t>
            </a:r>
            <a:br>
              <a:rPr lang="it-IT" i="1" dirty="0" smtClean="0"/>
            </a:br>
            <a:r>
              <a:rPr lang="it-IT" i="1" dirty="0" smtClean="0"/>
              <a:t>b</a:t>
            </a:r>
            <a:r>
              <a:rPr lang="it-IT" i="1" dirty="0"/>
              <a:t>) che tale antecedente non sia poi neutralizzato, sul piano eziologico, dalla sopravvenienza di un fatto idoneo </a:t>
            </a:r>
            <a:r>
              <a:rPr lang="it-IT" dirty="0"/>
              <a:t>ex</a:t>
            </a:r>
            <a:r>
              <a:rPr lang="it-IT" i="1" dirty="0"/>
              <a:t> </a:t>
            </a:r>
            <a:r>
              <a:rPr lang="it-IT" dirty="0"/>
              <a:t>se</a:t>
            </a:r>
            <a:r>
              <a:rPr lang="it-IT" i="1" dirty="0"/>
              <a:t> a determinare l'evento. » </a:t>
            </a:r>
            <a:r>
              <a:rPr lang="it-IT" dirty="0"/>
              <a:t>(Cass</a:t>
            </a:r>
            <a:r>
              <a:rPr lang="it-IT" dirty="0" smtClean="0"/>
              <a:t>. civ. 20.2.1998, </a:t>
            </a:r>
            <a:r>
              <a:rPr lang="it-IT" dirty="0"/>
              <a:t>n. </a:t>
            </a:r>
            <a:r>
              <a:rPr lang="it-IT" dirty="0" smtClean="0"/>
              <a:t>1857)</a:t>
            </a:r>
          </a:p>
        </p:txBody>
      </p:sp>
      <p:sp>
        <p:nvSpPr>
          <p:cNvPr id="4" name="Segnaposto numero diapositiva 3"/>
          <p:cNvSpPr>
            <a:spLocks noGrp="1"/>
          </p:cNvSpPr>
          <p:nvPr>
            <p:ph type="sldNum" sz="quarter" idx="12"/>
          </p:nvPr>
        </p:nvSpPr>
        <p:spPr/>
        <p:txBody>
          <a:bodyPr/>
          <a:lstStyle/>
          <a:p>
            <a:fld id="{17A4A51C-604C-4C19-98C8-6F50DEF5EB04}" type="slidenum">
              <a:rPr lang="it-IT" smtClean="0"/>
              <a:pPr/>
              <a:t>31</a:t>
            </a:fld>
            <a:endParaRPr lang="it-IT"/>
          </a:p>
        </p:txBody>
      </p:sp>
    </p:spTree>
    <p:extLst>
      <p:ext uri="{BB962C8B-B14F-4D97-AF65-F5344CB8AC3E}">
        <p14:creationId xmlns="" xmlns:p14="http://schemas.microsoft.com/office/powerpoint/2010/main" val="2144986679"/>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433</TotalTime>
  <Words>2632</Words>
  <Application>Microsoft Office PowerPoint</Application>
  <PresentationFormat>Presentazione su schermo (4:3)</PresentationFormat>
  <Paragraphs>217</Paragraphs>
  <Slides>31</Slides>
  <Notes>31</Notes>
  <HiddenSlides>0</HiddenSlides>
  <MMClips>0</MMClips>
  <ScaleCrop>false</ScaleCrop>
  <HeadingPairs>
    <vt:vector size="4" baseType="variant">
      <vt:variant>
        <vt:lpstr>Tema</vt:lpstr>
      </vt:variant>
      <vt:variant>
        <vt:i4>1</vt:i4>
      </vt:variant>
      <vt:variant>
        <vt:lpstr>Titoli diapositive</vt:lpstr>
      </vt:variant>
      <vt:variant>
        <vt:i4>31</vt:i4>
      </vt:variant>
    </vt:vector>
  </HeadingPairs>
  <TitlesOfParts>
    <vt:vector size="32" baseType="lpstr">
      <vt:lpstr>Tema di Office</vt:lpstr>
      <vt:lpstr>LA CAUSALITÀ GIURIDICA</vt:lpstr>
      <vt:lpstr>1° principio</vt:lpstr>
      <vt:lpstr>2° principio</vt:lpstr>
      <vt:lpstr>3° principio</vt:lpstr>
      <vt:lpstr>4° principio</vt:lpstr>
      <vt:lpstr>Le norme di riferimento</vt:lpstr>
      <vt:lpstr>Le norme di riferimento</vt:lpstr>
      <vt:lpstr>Problema sotteso al concetto di causalità giuridica</vt:lpstr>
      <vt:lpstr>(1) effetto</vt:lpstr>
      <vt:lpstr>(2) Antecedente causale</vt:lpstr>
      <vt:lpstr>Ma come può collegarsi causalmente una condotta umana con l’evento?</vt:lpstr>
      <vt:lpstr>Regola comune a tutte le teorie e suo correttivo</vt:lpstr>
      <vt:lpstr>La regola della CONDICIO SINE QUA NON</vt:lpstr>
      <vt:lpstr>La regola della CONDICIO SINE QUA NON</vt:lpstr>
      <vt:lpstr>La regola della CONDICIO SINE QUA NON</vt:lpstr>
      <vt:lpstr>La regola della CONDICIO SINE QUA NON (causa but for)</vt:lpstr>
      <vt:lpstr>(1) Teoria della equivalenza delle cause</vt:lpstr>
      <vt:lpstr>Applicazioni giurisprudenziali di (1)</vt:lpstr>
      <vt:lpstr>Obiezioni a (1)</vt:lpstr>
      <vt:lpstr>Problema (A) della (1) Teoria della equivalenza delle cause</vt:lpstr>
      <vt:lpstr>Problema (B) della (1) Teoria della equivalenza delle cause</vt:lpstr>
      <vt:lpstr>(1.a) Variante della Teoria della equivalenza delle cause: il modello della sussunzione sotto leggi scientifiche</vt:lpstr>
      <vt:lpstr>(1.a) Variante della Teoria della equivalenza delle cause: il modello della sussunzione sotto leggi scientifiche</vt:lpstr>
      <vt:lpstr>Applicazioni giurisprudenziali di (1.a)</vt:lpstr>
      <vt:lpstr>Problema (A) della (1.a) Teoria ‘corretta’ della equivalenza delle cause</vt:lpstr>
      <vt:lpstr>Problema (B) della (1.a) Teoria ‘corretta’ della equivalenza delle cause</vt:lpstr>
      <vt:lpstr>Problema (C) della (1.a) Teoria ‘corretta’ della equivalenza delle cause</vt:lpstr>
      <vt:lpstr>Correttivo della CAUSALITÀ EFFICIENTE</vt:lpstr>
      <vt:lpstr>Correttivo della CAUSALITÀ EFFICIENTE</vt:lpstr>
      <vt:lpstr>Correttivo della CAUSALITÀ EFFICIENTE</vt:lpstr>
      <vt:lpstr>Applicazioni giurisprudenziali</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Marco</dc:creator>
  <cp:lastModifiedBy>Francesco Orilia</cp:lastModifiedBy>
  <cp:revision>39</cp:revision>
  <dcterms:created xsi:type="dcterms:W3CDTF">2013-12-06T17:14:37Z</dcterms:created>
  <dcterms:modified xsi:type="dcterms:W3CDTF">2013-12-09T11:09:33Z</dcterms:modified>
</cp:coreProperties>
</file>