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0" r:id="rId2"/>
    <p:sldId id="261" r:id="rId3"/>
    <p:sldId id="259" r:id="rId4"/>
    <p:sldId id="283" r:id="rId5"/>
    <p:sldId id="281" r:id="rId6"/>
    <p:sldId id="282" r:id="rId7"/>
    <p:sldId id="266" r:id="rId8"/>
    <p:sldId id="267" r:id="rId9"/>
    <p:sldId id="269" r:id="rId10"/>
    <p:sldId id="270" r:id="rId11"/>
    <p:sldId id="268" r:id="rId12"/>
    <p:sldId id="271" r:id="rId13"/>
    <p:sldId id="272" r:id="rId14"/>
    <p:sldId id="273" r:id="rId15"/>
    <p:sldId id="274" r:id="rId16"/>
    <p:sldId id="275" r:id="rId17"/>
    <p:sldId id="276" r:id="rId18"/>
    <p:sldId id="280" r:id="rId19"/>
    <p:sldId id="278" r:id="rId20"/>
    <p:sldId id="277" r:id="rId21"/>
    <p:sldId id="279" r:id="rId22"/>
    <p:sldId id="262" r:id="rId23"/>
    <p:sldId id="263" r:id="rId24"/>
    <p:sldId id="257" r:id="rId25"/>
    <p:sldId id="264" r:id="rId26"/>
    <p:sldId id="258" r:id="rId27"/>
    <p:sldId id="265" r:id="rId2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4C8081-89CC-4989-ACB4-F4B623BA320C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C4C54-3042-4C66-A240-3D171EBE0F41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1434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B542E0-3DDA-4E08-BFCF-AA0D4F67B770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3630DD-B77E-43C8-961F-DC2714F23F12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19</a:t>
            </a:fld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20</a:t>
            </a:fld>
            <a:endParaRPr 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21</a:t>
            </a:fld>
            <a:endParaRPr 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22</a:t>
            </a:fld>
            <a:endParaRPr lang="it-I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23</a:t>
            </a:fld>
            <a:endParaRPr lang="it-I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8EEEDC-E2FA-4B1D-8107-815B0C123241}" type="slidenum">
              <a:rPr lang="it-IT" smtClean="0"/>
              <a:pPr>
                <a:defRPr/>
              </a:pPr>
              <a:t>24</a:t>
            </a:fld>
            <a:endParaRPr lang="it-IT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25</a:t>
            </a:fld>
            <a:endParaRPr lang="it-IT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8B6A7E-F34A-4529-99B4-E9D764E0A30A}" type="slidenum">
              <a:rPr lang="it-IT" smtClean="0"/>
              <a:pPr>
                <a:defRPr/>
              </a:pPr>
              <a:t>26</a:t>
            </a:fld>
            <a:endParaRPr lang="it-IT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4C54-3042-4C66-A240-3D171EBE0F41}" type="slidenum">
              <a:rPr lang="it-IT" smtClean="0"/>
              <a:pPr/>
              <a:t>27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DF817-7C78-4F8A-80ED-5FCF5C89F5DE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0148-64FE-49EB-870E-6BFF805CE8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DF817-7C78-4F8A-80ED-5FCF5C89F5DE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0148-64FE-49EB-870E-6BFF805CE8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DF817-7C78-4F8A-80ED-5FCF5C89F5DE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0148-64FE-49EB-870E-6BFF805CE8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DF817-7C78-4F8A-80ED-5FCF5C89F5DE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0148-64FE-49EB-870E-6BFF805CE8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DF817-7C78-4F8A-80ED-5FCF5C89F5DE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0148-64FE-49EB-870E-6BFF805CE8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DF817-7C78-4F8A-80ED-5FCF5C89F5DE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0148-64FE-49EB-870E-6BFF805CE8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DF817-7C78-4F8A-80ED-5FCF5C89F5DE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0148-64FE-49EB-870E-6BFF805CE8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DF817-7C78-4F8A-80ED-5FCF5C89F5DE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0148-64FE-49EB-870E-6BFF805CE8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DF817-7C78-4F8A-80ED-5FCF5C89F5DE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0148-64FE-49EB-870E-6BFF805CE8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DF817-7C78-4F8A-80ED-5FCF5C89F5DE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0148-64FE-49EB-870E-6BFF805CE8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DF817-7C78-4F8A-80ED-5FCF5C89F5DE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D0148-64FE-49EB-870E-6BFF805CE8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DF817-7C78-4F8A-80ED-5FCF5C89F5DE}" type="datetimeFigureOut">
              <a:rPr lang="it-IT" smtClean="0"/>
              <a:pPr/>
              <a:t>21/10/2013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D0148-64FE-49EB-870E-6BFF805CE8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750" y="1196975"/>
            <a:ext cx="8064500" cy="29527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/>
              <a:t>Filosofia analitica del linguaggio</a:t>
            </a:r>
            <a:br>
              <a:rPr lang="it-IT" dirty="0" smtClean="0"/>
            </a:br>
            <a:r>
              <a:rPr lang="it-IT" dirty="0" smtClean="0"/>
              <a:t>modulo</a:t>
            </a:r>
            <a:br>
              <a:rPr lang="it-IT" dirty="0" smtClean="0"/>
            </a:br>
            <a:r>
              <a:rPr lang="it-IT" dirty="0" smtClean="0"/>
              <a:t>ONTOLOGIA</a:t>
            </a:r>
            <a:br>
              <a:rPr lang="it-IT" dirty="0" smtClean="0"/>
            </a:br>
            <a:r>
              <a:rPr lang="it-IT" dirty="0" smtClean="0"/>
              <a:t>A.A. 2013-14</a:t>
            </a:r>
            <a:br>
              <a:rPr lang="it-IT" dirty="0" smtClean="0"/>
            </a:br>
            <a:r>
              <a:rPr lang="it-IT" dirty="0" smtClean="0"/>
              <a:t>Semestre I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619250" y="4652963"/>
            <a:ext cx="6153150" cy="985837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/>
              <a:t>Francesco Orilia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/>
              <a:t>orilia@unimc.it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Lez</a:t>
            </a:r>
            <a:r>
              <a:rPr lang="it-IT" dirty="0" smtClean="0"/>
              <a:t>. 7</a:t>
            </a:r>
          </a:p>
          <a:p>
            <a:r>
              <a:rPr lang="it-IT" dirty="0" smtClean="0"/>
              <a:t>Lun. 21 Ott. 2013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smtClean="0"/>
          </a:p>
        </p:txBody>
      </p:sp>
      <p:sp>
        <p:nvSpPr>
          <p:cNvPr id="14339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TAVOLA ROTONDA SU PETOEFI: 21 </a:t>
            </a:r>
            <a:r>
              <a:rPr lang="it-IT" dirty="0" err="1" smtClean="0"/>
              <a:t>OTT</a:t>
            </a:r>
            <a:r>
              <a:rPr lang="it-IT" dirty="0" smtClean="0"/>
              <a:t>. ore 17, Aula A</a:t>
            </a:r>
          </a:p>
          <a:p>
            <a:endParaRPr lang="it-IT" dirty="0" smtClean="0"/>
          </a:p>
          <a:p>
            <a:r>
              <a:rPr lang="it-IT" dirty="0" smtClean="0"/>
              <a:t>CONCERTO Dedicato a </a:t>
            </a:r>
            <a:r>
              <a:rPr lang="it-IT" dirty="0" err="1" smtClean="0"/>
              <a:t>Petoefi</a:t>
            </a:r>
            <a:r>
              <a:rPr lang="it-IT" dirty="0" smtClean="0"/>
              <a:t>: 21 Ott., ore 21, teatro Lauro Rossi</a:t>
            </a:r>
          </a:p>
          <a:p>
            <a:r>
              <a:rPr lang="it-IT" dirty="0" smtClean="0"/>
              <a:t>DOMANI: sospensione delle lezioni per </a:t>
            </a:r>
            <a:r>
              <a:rPr lang="it-IT" dirty="0" err="1" smtClean="0"/>
              <a:t>caree</a:t>
            </a:r>
            <a:r>
              <a:rPr lang="it-IT" dirty="0" smtClean="0"/>
              <a:t> </a:t>
            </a:r>
            <a:r>
              <a:rPr lang="it-IT" dirty="0" err="1" smtClean="0"/>
              <a:t>day</a:t>
            </a:r>
            <a:r>
              <a:rPr lang="it-IT" dirty="0" smtClean="0"/>
              <a:t>. Sostituiamo con tavola rotonda di oggi e </a:t>
            </a:r>
            <a:r>
              <a:rPr lang="it-IT" dirty="0" err="1" smtClean="0"/>
              <a:t>reading</a:t>
            </a:r>
            <a:r>
              <a:rPr lang="it-IT" dirty="0" smtClean="0"/>
              <a:t> </a:t>
            </a:r>
            <a:r>
              <a:rPr lang="it-IT" dirty="0" err="1" smtClean="0"/>
              <a:t>group</a:t>
            </a:r>
            <a:r>
              <a:rPr lang="it-IT" dirty="0" smtClean="0"/>
              <a:t> sul libero arbitrio di domani, ore </a:t>
            </a:r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Castaneda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Andiamo alla parte finale. Ci aiuta a capire meglio il punto di vista di </a:t>
            </a:r>
            <a:r>
              <a:rPr lang="it-IT" dirty="0" err="1" smtClean="0"/>
              <a:t>Castaneda</a:t>
            </a:r>
            <a:r>
              <a:rPr lang="it-IT" dirty="0" smtClean="0"/>
              <a:t> sulla </a:t>
            </a:r>
            <a:r>
              <a:rPr lang="it-IT" dirty="0" err="1" smtClean="0"/>
              <a:t>causazione</a:t>
            </a:r>
            <a:r>
              <a:rPr lang="it-IT" dirty="0" smtClean="0"/>
              <a:t> come trasferimento di qualcosa</a:t>
            </a:r>
          </a:p>
          <a:p>
            <a:r>
              <a:rPr lang="it-IT" dirty="0" smtClean="0"/>
              <a:t> Poi torniamo indietro, per cercare di capire cos'è questa </a:t>
            </a:r>
            <a:r>
              <a:rPr lang="it-IT" dirty="0" err="1" smtClean="0"/>
              <a:t>causità</a:t>
            </a:r>
            <a:r>
              <a:rPr lang="it-IT" dirty="0" smtClean="0"/>
              <a:t>. Vedremo che non è esistenza, non è un oggetto, non si identifica con proprietà di un oggetto, ma presuppone delle proprietà "eziologiche"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Dalla parte IV sulla misurazione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 change is the succession of incompatible properties across a given time. </a:t>
            </a:r>
            <a:r>
              <a:rPr lang="en-US" b="1" dirty="0" smtClean="0"/>
              <a:t>A caused </a:t>
            </a:r>
            <a:r>
              <a:rPr lang="en-US" dirty="0" smtClean="0"/>
              <a:t>change is a change involving a transfer of </a:t>
            </a:r>
            <a:r>
              <a:rPr lang="en-US" dirty="0" err="1" smtClean="0"/>
              <a:t>causity</a:t>
            </a:r>
            <a:r>
              <a:rPr lang="en-US" dirty="0" smtClean="0"/>
              <a:t> across the time of the change. A caused change is, thus, productive; but the </a:t>
            </a:r>
            <a:r>
              <a:rPr lang="en-US" dirty="0" err="1" smtClean="0"/>
              <a:t>causity</a:t>
            </a:r>
            <a:r>
              <a:rPr lang="en-US" dirty="0" smtClean="0"/>
              <a:t> transmitted from the causal setup to the </a:t>
            </a:r>
            <a:r>
              <a:rPr lang="en-US" dirty="0" err="1" smtClean="0"/>
              <a:t>effectal</a:t>
            </a:r>
            <a:r>
              <a:rPr lang="en-US" dirty="0" smtClean="0"/>
              <a:t> setup does not belong to the change, but to the setups in question.</a:t>
            </a:r>
          </a:p>
          <a:p>
            <a:r>
              <a:rPr lang="en-US" b="1" i="1" dirty="0" smtClean="0"/>
              <a:t>A caused change is causative preserving, but not </a:t>
            </a:r>
            <a:r>
              <a:rPr lang="en-US" b="1" i="1" dirty="0" err="1" smtClean="0"/>
              <a:t>causity</a:t>
            </a:r>
            <a:r>
              <a:rPr lang="en-US" b="1" i="1" dirty="0" smtClean="0"/>
              <a:t> increasing. 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dirty="0" err="1" smtClean="0">
                <a:solidFill>
                  <a:srgbClr val="FF0000"/>
                </a:solidFill>
              </a:rPr>
              <a:t>sembra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il</a:t>
            </a:r>
            <a:r>
              <a:rPr lang="en-US" dirty="0" smtClean="0">
                <a:solidFill>
                  <a:srgbClr val="FF0000"/>
                </a:solidFill>
              </a:rPr>
              <a:t> principio di </a:t>
            </a:r>
            <a:r>
              <a:rPr lang="en-US" dirty="0" err="1" smtClean="0">
                <a:solidFill>
                  <a:srgbClr val="FF0000"/>
                </a:solidFill>
              </a:rPr>
              <a:t>conservazione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dell'energia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b="1" i="1" dirty="0" smtClean="0"/>
              <a:t>Uncaused changes </a:t>
            </a:r>
            <a:r>
              <a:rPr lang="it-IT" b="1" i="1" dirty="0" smtClean="0"/>
              <a:t>can </a:t>
            </a:r>
            <a:r>
              <a:rPr lang="it-IT" b="1" i="1" dirty="0" err="1" smtClean="0"/>
              <a:t>be</a:t>
            </a:r>
            <a:r>
              <a:rPr lang="it-IT" b="1" i="1" dirty="0" smtClean="0"/>
              <a:t> </a:t>
            </a:r>
            <a:r>
              <a:rPr lang="it-IT" b="1" i="1" dirty="0" err="1" smtClean="0"/>
              <a:t>causity</a:t>
            </a:r>
            <a:r>
              <a:rPr lang="it-IT" b="1" i="1" dirty="0" smtClean="0"/>
              <a:t> </a:t>
            </a:r>
            <a:r>
              <a:rPr lang="it-IT" b="1" i="1" dirty="0" err="1" smtClean="0"/>
              <a:t>increasing</a:t>
            </a:r>
            <a:r>
              <a:rPr lang="it-IT" b="1" i="1" dirty="0" smtClean="0"/>
              <a:t>.</a:t>
            </a:r>
            <a:r>
              <a:rPr lang="it-IT" dirty="0" smtClean="0">
                <a:solidFill>
                  <a:srgbClr val="FF0000"/>
                </a:solidFill>
              </a:rPr>
              <a:t>(ma qui viene ammesso che l'energia può aumentare e infatti vedi passo finale a p. 27)</a:t>
            </a:r>
            <a:endParaRPr lang="it-IT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Principi sulla misurabilità della </a:t>
            </a:r>
            <a:r>
              <a:rPr lang="it-IT" dirty="0" err="1" smtClean="0"/>
              <a:t>causità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(C.M.1) </a:t>
            </a:r>
            <a:r>
              <a:rPr lang="it-IT" dirty="0" err="1" smtClean="0"/>
              <a:t>Causity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measurable</a:t>
            </a:r>
            <a:r>
              <a:rPr lang="it-IT" dirty="0" smtClean="0"/>
              <a:t>.</a:t>
            </a:r>
          </a:p>
          <a:p>
            <a:r>
              <a:rPr lang="en-US" dirty="0" smtClean="0"/>
              <a:t>(C.M.2) </a:t>
            </a:r>
            <a:r>
              <a:rPr lang="en-US" b="1" i="1" dirty="0" err="1" smtClean="0"/>
              <a:t>Causity</a:t>
            </a:r>
            <a:r>
              <a:rPr lang="en-US" b="1" i="1" dirty="0" smtClean="0"/>
              <a:t> dependency. Sets of properties, not the individual properties </a:t>
            </a:r>
            <a:r>
              <a:rPr lang="en-US" dirty="0" smtClean="0"/>
              <a:t>of an object, or field of objects, are assigned (</a:t>
            </a:r>
            <a:r>
              <a:rPr lang="en-US" dirty="0" smtClean="0">
                <a:solidFill>
                  <a:srgbClr val="FF0000"/>
                </a:solidFill>
              </a:rPr>
              <a:t>by nature, of course</a:t>
            </a:r>
            <a:r>
              <a:rPr lang="en-US" dirty="0" smtClean="0"/>
              <a:t>) </a:t>
            </a:r>
            <a:r>
              <a:rPr lang="it-IT" dirty="0" err="1" smtClean="0"/>
              <a:t>amounts</a:t>
            </a:r>
            <a:r>
              <a:rPr lang="it-IT" dirty="0" smtClean="0"/>
              <a:t> of </a:t>
            </a:r>
            <a:r>
              <a:rPr lang="it-IT" dirty="0" err="1" smtClean="0"/>
              <a:t>causity</a:t>
            </a:r>
            <a:r>
              <a:rPr lang="it-IT" dirty="0" smtClean="0"/>
              <a:t>.</a:t>
            </a:r>
          </a:p>
          <a:p>
            <a:r>
              <a:rPr lang="en-US" dirty="0" smtClean="0"/>
              <a:t>(C.M.3) </a:t>
            </a:r>
            <a:r>
              <a:rPr lang="en-US" b="1" i="1" dirty="0" smtClean="0"/>
              <a:t>The possibility of epiphenomenalism. The amount assigned (by nature) </a:t>
            </a:r>
            <a:r>
              <a:rPr lang="en-US" dirty="0" smtClean="0"/>
              <a:t>to a set of properties may be zero.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Castañeda su Hume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 us examine his </a:t>
            </a:r>
            <a:r>
              <a:rPr lang="en-US" dirty="0" smtClean="0"/>
              <a:t>scrutiny:</a:t>
            </a:r>
          </a:p>
          <a:p>
            <a:r>
              <a:rPr lang="en-US" dirty="0" smtClean="0"/>
              <a:t>Here </a:t>
            </a:r>
            <a:r>
              <a:rPr lang="en-US" dirty="0"/>
              <a:t>is a billiard-ball [let us call it ball B] lying on the table, and another [</a:t>
            </a:r>
            <a:r>
              <a:rPr lang="en-US" dirty="0" smtClean="0"/>
              <a:t>let us </a:t>
            </a:r>
            <a:r>
              <a:rPr lang="en-US" dirty="0"/>
              <a:t>call it </a:t>
            </a:r>
            <a:r>
              <a:rPr lang="en-US" dirty="0" smtClean="0"/>
              <a:t>ball A</a:t>
            </a:r>
            <a:r>
              <a:rPr lang="en-US" dirty="0"/>
              <a:t>] moving towards it with rapidity. They strike; and the </a:t>
            </a:r>
            <a:r>
              <a:rPr lang="en-US" dirty="0" smtClean="0"/>
              <a:t>ball [B</a:t>
            </a:r>
            <a:r>
              <a:rPr lang="en-US" dirty="0"/>
              <a:t>], which was formerly at rest, now acquires a motion. </a:t>
            </a:r>
            <a:r>
              <a:rPr lang="en-US" u="sng" dirty="0"/>
              <a:t>This is a perfect </a:t>
            </a:r>
            <a:r>
              <a:rPr lang="en-US" u="sng" dirty="0" smtClean="0"/>
              <a:t>instance of </a:t>
            </a:r>
            <a:r>
              <a:rPr lang="en-US" u="sng" dirty="0"/>
              <a:t>the relation of </a:t>
            </a:r>
            <a:r>
              <a:rPr lang="en-US" b="1" i="1" dirty="0"/>
              <a:t>cause and effect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punti sottolineati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the </a:t>
            </a:r>
            <a:r>
              <a:rPr lang="it-IT" dirty="0" err="1"/>
              <a:t>motion</a:t>
            </a:r>
            <a:r>
              <a:rPr lang="it-IT" dirty="0"/>
              <a:t> </a:t>
            </a:r>
            <a:r>
              <a:rPr lang="it-IT" dirty="0" err="1"/>
              <a:t>was</a:t>
            </a:r>
            <a:r>
              <a:rPr lang="it-IT" dirty="0"/>
              <a:t> </a:t>
            </a:r>
            <a:r>
              <a:rPr lang="it-IT" dirty="0" err="1" smtClean="0"/>
              <a:t>communicated</a:t>
            </a:r>
            <a:endParaRPr lang="it-IT" dirty="0" smtClean="0"/>
          </a:p>
          <a:p>
            <a:r>
              <a:rPr lang="it-IT" dirty="0" smtClean="0"/>
              <a:t>the </a:t>
            </a:r>
            <a:r>
              <a:rPr lang="en-US" dirty="0" smtClean="0"/>
              <a:t>impulse </a:t>
            </a:r>
            <a:r>
              <a:rPr lang="en-US" dirty="0"/>
              <a:t>of the one produces motion in the </a:t>
            </a:r>
            <a:r>
              <a:rPr lang="en-US" dirty="0" smtClean="0"/>
              <a:t>other</a:t>
            </a:r>
          </a:p>
          <a:p>
            <a:r>
              <a:rPr lang="en-US" dirty="0"/>
              <a:t>constant conjunction betwixt the cause and </a:t>
            </a:r>
            <a:r>
              <a:rPr lang="en-US" dirty="0" smtClean="0"/>
              <a:t>the effect</a:t>
            </a:r>
            <a:r>
              <a:rPr lang="en-US" dirty="0"/>
              <a:t>. Every object like the cause, produces always some object like the effect</a:t>
            </a:r>
            <a:r>
              <a:rPr lang="en-US" dirty="0" smtClean="0"/>
              <a:t>. </a:t>
            </a:r>
            <a:r>
              <a:rPr lang="en-US" dirty="0"/>
              <a:t>when </a:t>
            </a:r>
            <a:r>
              <a:rPr lang="en-US" dirty="0" smtClean="0"/>
              <a:t>I </a:t>
            </a:r>
            <a:r>
              <a:rPr lang="en-US" dirty="0"/>
              <a:t>try the experiment with the same balls or </a:t>
            </a:r>
            <a:r>
              <a:rPr lang="en-US" dirty="0" smtClean="0"/>
              <a:t>like balls</a:t>
            </a:r>
            <a:r>
              <a:rPr lang="en-US" dirty="0"/>
              <a:t>, in the same circumstances, I </a:t>
            </a:r>
            <a:r>
              <a:rPr lang="en-US" b="1" dirty="0"/>
              <a:t>find, that upon the motion and touch </a:t>
            </a:r>
            <a:r>
              <a:rPr lang="en-US" b="1" dirty="0" smtClean="0"/>
              <a:t>of </a:t>
            </a:r>
            <a:r>
              <a:rPr lang="en-US" dirty="0" smtClean="0"/>
              <a:t>the </a:t>
            </a:r>
            <a:r>
              <a:rPr lang="en-US" dirty="0"/>
              <a:t>one ball, motion </a:t>
            </a:r>
            <a:r>
              <a:rPr lang="en-US" dirty="0">
                <a:solidFill>
                  <a:srgbClr val="FF0000"/>
                </a:solidFill>
              </a:rPr>
              <a:t>always</a:t>
            </a:r>
            <a:r>
              <a:rPr lang="en-US" dirty="0"/>
              <a:t> follows the other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Commento</a:t>
            </a:r>
            <a:r>
              <a:rPr lang="en-US" dirty="0" smtClean="0"/>
              <a:t> di Castaneda (p. 19) (un </a:t>
            </a:r>
            <a:r>
              <a:rPr lang="en-US" dirty="0" err="1" smtClean="0"/>
              <a:t>po</a:t>
            </a:r>
            <a:r>
              <a:rPr lang="en-US" dirty="0" smtClean="0"/>
              <a:t>' </a:t>
            </a:r>
            <a:r>
              <a:rPr lang="en-US" dirty="0" err="1" smtClean="0"/>
              <a:t>confuso</a:t>
            </a:r>
            <a:r>
              <a:rPr lang="en-US" dirty="0" smtClean="0"/>
              <a:t>):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i="1" dirty="0"/>
              <a:t>Point 5. Yet Hume’s discussion reveals an important datum about </a:t>
            </a:r>
            <a:r>
              <a:rPr lang="en-US" b="1" i="1" dirty="0" smtClean="0"/>
              <a:t>causality </a:t>
            </a:r>
            <a:r>
              <a:rPr lang="en-US" dirty="0" smtClean="0"/>
              <a:t>encapsulated </a:t>
            </a:r>
            <a:r>
              <a:rPr lang="en-US" dirty="0"/>
              <a:t>in the principle just quoted, namely, the </a:t>
            </a:r>
            <a:r>
              <a:rPr lang="en-US" b="1" i="1" dirty="0" err="1"/>
              <a:t>piggybackness</a:t>
            </a:r>
            <a:r>
              <a:rPr lang="en-US" b="1" i="1" dirty="0"/>
              <a:t> of causality:</a:t>
            </a:r>
          </a:p>
          <a:p>
            <a:r>
              <a:rPr lang="en-US" b="1" dirty="0"/>
              <a:t>(C.3*) If an item </a:t>
            </a:r>
            <a:r>
              <a:rPr lang="en-US" b="1" i="1" dirty="0"/>
              <a:t>c causes an item e, then there are properties </a:t>
            </a:r>
            <a:r>
              <a:rPr lang="en-US" b="1" i="1" dirty="0" smtClean="0">
                <a:sym typeface="Symbol"/>
              </a:rPr>
              <a:t></a:t>
            </a:r>
            <a:r>
              <a:rPr lang="en-US" b="1" i="1" dirty="0" smtClean="0"/>
              <a:t>-</a:t>
            </a:r>
            <a:r>
              <a:rPr lang="en-US" b="1" i="1" dirty="0" err="1" smtClean="0"/>
              <a:t>ness</a:t>
            </a:r>
            <a:r>
              <a:rPr lang="en-US" b="1" i="1" dirty="0" smtClean="0"/>
              <a:t> </a:t>
            </a:r>
            <a:r>
              <a:rPr lang="en-US" b="1" i="1" dirty="0"/>
              <a:t>and </a:t>
            </a:r>
            <a:r>
              <a:rPr lang="en-US" b="1" i="1" dirty="0" smtClean="0"/>
              <a:t>$-</a:t>
            </a:r>
            <a:r>
              <a:rPr lang="en-US" b="1" i="1" dirty="0" err="1" smtClean="0"/>
              <a:t>ness</a:t>
            </a:r>
            <a:r>
              <a:rPr lang="en-US" b="1" i="1" dirty="0" smtClean="0"/>
              <a:t>, </a:t>
            </a:r>
            <a:r>
              <a:rPr lang="en-US" dirty="0" smtClean="0"/>
              <a:t>and </a:t>
            </a:r>
            <a:r>
              <a:rPr lang="en-US" dirty="0"/>
              <a:t>circumstances </a:t>
            </a:r>
            <a:r>
              <a:rPr lang="en-US" b="1" i="1" dirty="0"/>
              <a:t>Z such that: if c is </a:t>
            </a:r>
            <a:r>
              <a:rPr lang="en-US" b="1" i="1" dirty="0" smtClean="0">
                <a:sym typeface="Symbol"/>
              </a:rPr>
              <a:t></a:t>
            </a:r>
            <a:r>
              <a:rPr lang="en-US" b="1" i="1" dirty="0" smtClean="0"/>
              <a:t>, </a:t>
            </a:r>
            <a:r>
              <a:rPr lang="en-US" b="1" i="1" dirty="0"/>
              <a:t>e is $, c is in Z, and </a:t>
            </a:r>
            <a:r>
              <a:rPr lang="en-US" b="1" i="1" dirty="0" smtClean="0"/>
              <a:t>whatever </a:t>
            </a:r>
            <a:r>
              <a:rPr lang="en-US" dirty="0" smtClean="0"/>
              <a:t>item </a:t>
            </a:r>
            <a:r>
              <a:rPr lang="en-US" dirty="0"/>
              <a:t>of the same category as </a:t>
            </a:r>
            <a:r>
              <a:rPr lang="en-US" b="1" dirty="0"/>
              <a:t>c is </a:t>
            </a:r>
            <a:r>
              <a:rPr lang="en-US" b="1" i="1" dirty="0" smtClean="0">
                <a:sym typeface="Symbol"/>
              </a:rPr>
              <a:t></a:t>
            </a:r>
            <a:r>
              <a:rPr lang="en-US" b="1" dirty="0" smtClean="0"/>
              <a:t> </a:t>
            </a:r>
            <a:r>
              <a:rPr lang="en-US" b="1" dirty="0"/>
              <a:t>and in </a:t>
            </a:r>
            <a:r>
              <a:rPr lang="en-US" b="1" i="1" dirty="0" smtClean="0"/>
              <a:t>Z</a:t>
            </a:r>
            <a:r>
              <a:rPr lang="en-US" b="1" dirty="0" smtClean="0"/>
              <a:t> </a:t>
            </a:r>
            <a:r>
              <a:rPr lang="en-US" b="1" dirty="0"/>
              <a:t>causes an item that is </a:t>
            </a:r>
            <a:r>
              <a:rPr lang="en-US" b="1" dirty="0" smtClean="0"/>
              <a:t>$ </a:t>
            </a:r>
            <a:r>
              <a:rPr lang="en-US" dirty="0" smtClean="0"/>
              <a:t>and </a:t>
            </a:r>
            <a:r>
              <a:rPr lang="en-US" dirty="0"/>
              <a:t>is of the same category as </a:t>
            </a:r>
            <a:r>
              <a:rPr lang="en-US" b="1" i="1" dirty="0"/>
              <a:t>e.</a:t>
            </a:r>
          </a:p>
          <a:p>
            <a:r>
              <a:rPr lang="en-US" dirty="0"/>
              <a:t>Obviously, like </a:t>
            </a:r>
            <a:r>
              <a:rPr lang="en-US" b="1" dirty="0"/>
              <a:t>(</a:t>
            </a:r>
            <a:r>
              <a:rPr lang="en-US" b="1" dirty="0" err="1"/>
              <a:t>C.l</a:t>
            </a:r>
            <a:r>
              <a:rPr lang="en-US" b="1" dirty="0"/>
              <a:t>*) and (C.2*), (C.3*) is only a criterion of adequacy for any </a:t>
            </a:r>
            <a:r>
              <a:rPr lang="en-US" b="1" dirty="0" smtClean="0"/>
              <a:t>account </a:t>
            </a:r>
            <a:r>
              <a:rPr lang="it-IT" b="1" dirty="0" smtClean="0"/>
              <a:t>of </a:t>
            </a:r>
            <a:r>
              <a:rPr lang="it-IT" b="1" dirty="0" err="1"/>
              <a:t>causality</a:t>
            </a:r>
            <a:r>
              <a:rPr lang="it-IT" b="1" dirty="0"/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Tipi di eventi causali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In breve, C. credo voglia dire che possiamo generalizzare su tipi di eventi:</a:t>
            </a:r>
          </a:p>
          <a:p>
            <a:r>
              <a:rPr lang="it-IT" dirty="0" smtClean="0"/>
              <a:t>Eventi di tipo A causano eventi di tipo B</a:t>
            </a:r>
          </a:p>
          <a:p>
            <a:r>
              <a:rPr lang="it-IT" dirty="0" smtClean="0"/>
              <a:t>Penso questo punto sia da ricollegare a (i) quello che dice nella parte III, p. 23, sulle proprietà eziologiche: la </a:t>
            </a:r>
            <a:r>
              <a:rPr lang="it-IT" dirty="0" err="1" smtClean="0"/>
              <a:t>causazione</a:t>
            </a:r>
            <a:r>
              <a:rPr lang="it-IT" dirty="0" smtClean="0"/>
              <a:t> presuppone un'ordinata successione di proprietà che cambiano; (</a:t>
            </a:r>
            <a:r>
              <a:rPr lang="it-IT" dirty="0" err="1" smtClean="0"/>
              <a:t>ii</a:t>
            </a:r>
            <a:r>
              <a:rPr lang="it-IT" dirty="0" smtClean="0"/>
              <a:t>) quello che dice a p. 25 sulla misurazione, in particolare (C.M.2).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Hume: I can find nothing farther</a:t>
            </a:r>
            <a:endParaRPr lang="en-US" dirty="0" smtClean="0"/>
          </a:p>
          <a:p>
            <a:r>
              <a:rPr lang="en-US" dirty="0" smtClean="0"/>
              <a:t>Castaneda: almost </a:t>
            </a:r>
            <a:r>
              <a:rPr lang="en-US" dirty="0"/>
              <a:t>palpable how there is </a:t>
            </a:r>
            <a:r>
              <a:rPr lang="en-US" dirty="0">
                <a:solidFill>
                  <a:srgbClr val="FF0000"/>
                </a:solidFill>
              </a:rPr>
              <a:t>no logical necessity </a:t>
            </a:r>
            <a:r>
              <a:rPr lang="en-US" dirty="0"/>
              <a:t>in the motion </a:t>
            </a:r>
            <a:r>
              <a:rPr lang="en-US" dirty="0" smtClean="0"/>
              <a:t>of ball </a:t>
            </a:r>
            <a:r>
              <a:rPr lang="en-US" b="1" i="1" dirty="0"/>
              <a:t>B following the touching of ball B by ball A. On this we cannot gainsay Hume</a:t>
            </a:r>
            <a:r>
              <a:rPr lang="en-US" b="1" i="1" dirty="0" smtClean="0"/>
              <a:t>.</a:t>
            </a:r>
          </a:p>
          <a:p>
            <a:r>
              <a:rPr lang="en-US" dirty="0" smtClean="0"/>
              <a:t>Ma </a:t>
            </a:r>
            <a:r>
              <a:rPr lang="en-US" dirty="0" err="1" smtClean="0"/>
              <a:t>questo</a:t>
            </a:r>
            <a:r>
              <a:rPr lang="en-US" dirty="0" smtClean="0"/>
              <a:t> non </a:t>
            </a:r>
            <a:r>
              <a:rPr lang="en-US" dirty="0" err="1" smtClean="0"/>
              <a:t>significa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non </a:t>
            </a:r>
            <a:r>
              <a:rPr lang="en-US" dirty="0" err="1" smtClean="0"/>
              <a:t>ci</a:t>
            </a:r>
            <a:r>
              <a:rPr lang="en-US" dirty="0" smtClean="0"/>
              <a:t> </a:t>
            </a:r>
            <a:r>
              <a:rPr lang="en-US" dirty="0" err="1" smtClean="0"/>
              <a:t>sia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necessità</a:t>
            </a:r>
            <a:r>
              <a:rPr lang="en-US" dirty="0" smtClean="0"/>
              <a:t> (</a:t>
            </a:r>
            <a:r>
              <a:rPr lang="en-US" dirty="0" err="1" smtClean="0"/>
              <a:t>più</a:t>
            </a:r>
            <a:r>
              <a:rPr lang="en-US" dirty="0" smtClean="0"/>
              <a:t> </a:t>
            </a:r>
            <a:r>
              <a:rPr lang="en-US" dirty="0" err="1" smtClean="0"/>
              <a:t>debole</a:t>
            </a:r>
            <a:r>
              <a:rPr lang="en-US" dirty="0" smtClean="0"/>
              <a:t>) </a:t>
            </a:r>
            <a:r>
              <a:rPr lang="en-US" dirty="0" err="1" smtClean="0"/>
              <a:t>dovuta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leggi</a:t>
            </a:r>
            <a:r>
              <a:rPr lang="en-US" dirty="0" smtClean="0"/>
              <a:t> di </a:t>
            </a:r>
            <a:r>
              <a:rPr lang="en-US" dirty="0" err="1" smtClean="0"/>
              <a:t>natura</a:t>
            </a:r>
            <a:r>
              <a:rPr lang="en-US" dirty="0" smtClean="0"/>
              <a:t>!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p.  20: pinpoint </a:t>
            </a:r>
            <a:r>
              <a:rPr lang="en-US" dirty="0"/>
              <a:t>the most crucial element Hume has not been able to find: namely, the</a:t>
            </a:r>
          </a:p>
          <a:p>
            <a:r>
              <a:rPr lang="en-US" b="1" i="1" dirty="0"/>
              <a:t>production of the motion in ball B by its being struck by ball A</a:t>
            </a:r>
            <a:r>
              <a:rPr lang="en-US" b="1" i="1" dirty="0" smtClean="0"/>
              <a:t>.</a:t>
            </a:r>
          </a:p>
          <a:p>
            <a:r>
              <a:rPr lang="en-US" dirty="0" err="1" smtClean="0"/>
              <a:t>Costruire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situazione</a:t>
            </a:r>
            <a:r>
              <a:rPr lang="en-US" dirty="0" smtClean="0"/>
              <a:t> come </a:t>
            </a:r>
            <a:r>
              <a:rPr lang="en-US" dirty="0" err="1" smtClean="0"/>
              <a:t>quella</a:t>
            </a:r>
            <a:r>
              <a:rPr lang="en-US" dirty="0" smtClean="0"/>
              <a:t> di Hume dove </a:t>
            </a:r>
            <a:r>
              <a:rPr lang="en-US" dirty="0" err="1" smtClean="0"/>
              <a:t>però</a:t>
            </a:r>
            <a:r>
              <a:rPr lang="en-US" dirty="0" smtClean="0"/>
              <a:t> </a:t>
            </a:r>
            <a:r>
              <a:rPr lang="en-US" dirty="0" err="1" smtClean="0"/>
              <a:t>manca</a:t>
            </a:r>
            <a:r>
              <a:rPr lang="en-US" dirty="0" smtClean="0"/>
              <a:t> la </a:t>
            </a:r>
            <a:r>
              <a:rPr lang="en-US" dirty="0" err="1" smtClean="0"/>
              <a:t>causazione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palla</a:t>
            </a:r>
            <a:r>
              <a:rPr lang="en-US" dirty="0" smtClean="0"/>
              <a:t> A </a:t>
            </a:r>
            <a:r>
              <a:rPr lang="en-US" dirty="0" err="1" smtClean="0"/>
              <a:t>alla</a:t>
            </a:r>
            <a:r>
              <a:rPr lang="en-US" dirty="0" smtClean="0"/>
              <a:t> </a:t>
            </a:r>
            <a:r>
              <a:rPr lang="en-US" dirty="0" err="1" smtClean="0"/>
              <a:t>palla</a:t>
            </a:r>
            <a:r>
              <a:rPr lang="en-US" dirty="0" smtClean="0"/>
              <a:t> B per </a:t>
            </a:r>
            <a:r>
              <a:rPr lang="en-US" dirty="0" err="1" smtClean="0"/>
              <a:t>trovare</a:t>
            </a:r>
            <a:r>
              <a:rPr lang="en-US" dirty="0" smtClean="0"/>
              <a:t> </a:t>
            </a:r>
            <a:r>
              <a:rPr lang="en-US" dirty="0" err="1" smtClean="0"/>
              <a:t>cosa</a:t>
            </a:r>
            <a:r>
              <a:rPr lang="en-US" dirty="0" smtClean="0"/>
              <a:t> </a:t>
            </a:r>
            <a:r>
              <a:rPr lang="en-US" dirty="0" err="1" smtClean="0"/>
              <a:t>c'è</a:t>
            </a:r>
            <a:r>
              <a:rPr lang="en-US" dirty="0" smtClean="0"/>
              <a:t> di </a:t>
            </a:r>
            <a:r>
              <a:rPr lang="en-US" dirty="0" err="1" smtClean="0"/>
              <a:t>diverso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i="1" dirty="0" err="1"/>
              <a:t>Gedankenexperiment</a:t>
            </a:r>
            <a:r>
              <a:rPr lang="en-US" b="1" i="1" dirty="0"/>
              <a:t> that conforms to the following:</a:t>
            </a:r>
          </a:p>
          <a:p>
            <a:r>
              <a:rPr lang="en-US" b="1" i="1" dirty="0"/>
              <a:t>Desideratum. The experiment must maintain: (</a:t>
            </a:r>
            <a:r>
              <a:rPr lang="en-US" b="1" i="1" dirty="0" err="1"/>
              <a:t>i</a:t>
            </a:r>
            <a:r>
              <a:rPr lang="en-US" b="1" i="1" dirty="0"/>
              <a:t>) the collision of </a:t>
            </a:r>
            <a:r>
              <a:rPr lang="en-US" b="1" i="1" dirty="0" smtClean="0"/>
              <a:t>ball A with </a:t>
            </a:r>
            <a:r>
              <a:rPr lang="en-US" dirty="0" smtClean="0"/>
              <a:t>ball </a:t>
            </a:r>
            <a:r>
              <a:rPr lang="en-US" b="1" i="1" dirty="0"/>
              <a:t>B; (ii) the motion of ball B; (iii) the immediate and contiguous </a:t>
            </a:r>
            <a:r>
              <a:rPr lang="en-US" b="1" i="1" dirty="0" smtClean="0"/>
              <a:t>succession </a:t>
            </a:r>
            <a:r>
              <a:rPr lang="en-US" dirty="0" smtClean="0"/>
              <a:t>of </a:t>
            </a:r>
            <a:r>
              <a:rPr lang="en-US" dirty="0"/>
              <a:t>the collision of both balls and the motion of </a:t>
            </a:r>
            <a:r>
              <a:rPr lang="en-US" b="1" i="1" dirty="0"/>
              <a:t>B; and (iv) the truth of </a:t>
            </a:r>
            <a:r>
              <a:rPr lang="en-US" b="1" i="1" dirty="0" smtClean="0"/>
              <a:t>the </a:t>
            </a:r>
            <a:r>
              <a:rPr lang="en-US" dirty="0" smtClean="0"/>
              <a:t>universal </a:t>
            </a:r>
            <a:r>
              <a:rPr lang="en-US" dirty="0"/>
              <a:t>contiguous conjunction of similar collisions and similar </a:t>
            </a:r>
            <a:r>
              <a:rPr lang="en-US" dirty="0" smtClean="0"/>
              <a:t>motions. But </a:t>
            </a:r>
            <a:r>
              <a:rPr lang="en-US" dirty="0"/>
              <a:t>(v) the experiment must not preserve the production (or causation) </a:t>
            </a:r>
            <a:r>
              <a:rPr lang="en-US" dirty="0" smtClean="0"/>
              <a:t>of the </a:t>
            </a:r>
            <a:r>
              <a:rPr lang="en-US" dirty="0"/>
              <a:t>motion of ball </a:t>
            </a:r>
            <a:r>
              <a:rPr lang="en-US" b="1" i="1" dirty="0"/>
              <a:t>B by the collision of both balls.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Here is billiard ball </a:t>
            </a:r>
            <a:r>
              <a:rPr lang="en-US" b="1" i="1" dirty="0"/>
              <a:t>B lying on the table and ball A is moving toward </a:t>
            </a:r>
            <a:r>
              <a:rPr lang="en-US" b="1" i="1" dirty="0" smtClean="0"/>
              <a:t>it </a:t>
            </a:r>
            <a:r>
              <a:rPr lang="en-US" dirty="0" smtClean="0"/>
              <a:t>with </a:t>
            </a:r>
            <a:r>
              <a:rPr lang="en-US" dirty="0"/>
              <a:t>rapidity. There is, however, a mechanism </a:t>
            </a:r>
            <a:r>
              <a:rPr lang="en-US" b="1" i="1" dirty="0"/>
              <a:t>M under the table </a:t>
            </a:r>
            <a:r>
              <a:rPr lang="en-US" b="1" i="1" dirty="0" smtClean="0"/>
              <a:t>such </a:t>
            </a:r>
            <a:r>
              <a:rPr lang="en-US" dirty="0" smtClean="0"/>
              <a:t>that </a:t>
            </a:r>
            <a:r>
              <a:rPr lang="en-US" dirty="0"/>
              <a:t>when ball A reaches ball </a:t>
            </a:r>
            <a:r>
              <a:rPr lang="en-US" b="1" i="1" dirty="0"/>
              <a:t>B, mechanism M will both stop ball </a:t>
            </a:r>
            <a:r>
              <a:rPr lang="en-US" b="1" i="1" dirty="0" smtClean="0"/>
              <a:t>A </a:t>
            </a:r>
            <a:r>
              <a:rPr lang="en-US" dirty="0" smtClean="0"/>
              <a:t>cold </a:t>
            </a:r>
            <a:r>
              <a:rPr lang="en-US" dirty="0"/>
              <a:t>and prevent ball </a:t>
            </a:r>
            <a:r>
              <a:rPr lang="en-US" b="1" i="1" dirty="0"/>
              <a:t>B from moving. There is, besides another </a:t>
            </a:r>
            <a:r>
              <a:rPr lang="en-US" b="1" i="1" dirty="0" smtClean="0"/>
              <a:t>mechanism M</a:t>
            </a:r>
            <a:r>
              <a:rPr lang="en-US" b="1" i="1" dirty="0"/>
              <a:t>‘, such that it is timed by a certain clock to release the hold, </a:t>
            </a:r>
            <a:r>
              <a:rPr lang="en-US" b="1" i="1" dirty="0" smtClean="0"/>
              <a:t>if </a:t>
            </a:r>
            <a:r>
              <a:rPr lang="en-US" dirty="0" smtClean="0"/>
              <a:t>any</a:t>
            </a:r>
            <a:r>
              <a:rPr lang="en-US" dirty="0"/>
              <a:t>, </a:t>
            </a:r>
            <a:r>
              <a:rPr lang="en-US" b="1" dirty="0"/>
              <a:t>of </a:t>
            </a:r>
            <a:r>
              <a:rPr lang="en-US" b="1" i="1" dirty="0"/>
              <a:t>M on B and set B in motion at an appropriate speed </a:t>
            </a:r>
            <a:r>
              <a:rPr lang="en-US" b="1" i="1" dirty="0" smtClean="0"/>
              <a:t>precisely </a:t>
            </a:r>
            <a:r>
              <a:rPr lang="en-US" dirty="0" smtClean="0"/>
              <a:t>at </a:t>
            </a:r>
            <a:r>
              <a:rPr lang="en-US" dirty="0"/>
              <a:t>the moment that </a:t>
            </a:r>
            <a:r>
              <a:rPr lang="en-US" b="1" i="1" dirty="0"/>
              <a:t>M stops ball A cold. Thus, when the </a:t>
            </a:r>
            <a:r>
              <a:rPr lang="en-US" b="1" i="1" dirty="0" smtClean="0"/>
              <a:t>collision </a:t>
            </a:r>
            <a:r>
              <a:rPr lang="en-US" dirty="0" smtClean="0"/>
              <a:t>takes </a:t>
            </a:r>
            <a:r>
              <a:rPr lang="en-US" dirty="0"/>
              <a:t>place, ball </a:t>
            </a:r>
            <a:r>
              <a:rPr lang="en-US" b="1" i="1" dirty="0"/>
              <a:t>B moves as if it had been caused to move by its </a:t>
            </a:r>
            <a:r>
              <a:rPr lang="en-US" b="1" i="1" dirty="0" smtClean="0"/>
              <a:t>collision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/>
              <a:t>ball 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La differenza: manca il trasferimento di movimento, direzione, ecc. da una palla all'altra</a:t>
            </a:r>
          </a:p>
          <a:p>
            <a:r>
              <a:rPr lang="it-IT" dirty="0" smtClean="0"/>
              <a:t>Il movimento è un particolare tipo di energia</a:t>
            </a:r>
          </a:p>
          <a:p>
            <a:r>
              <a:rPr lang="en-US" dirty="0" smtClean="0"/>
              <a:t>Perhaps what is nowadays called energy is all the </a:t>
            </a:r>
            <a:r>
              <a:rPr lang="en-US" dirty="0" err="1" smtClean="0"/>
              <a:t>causity</a:t>
            </a:r>
            <a:r>
              <a:rPr lang="en-US" dirty="0" smtClean="0"/>
              <a:t> there is in the world. But perhaps there are still unknown forms of energy = </a:t>
            </a:r>
            <a:r>
              <a:rPr lang="en-US" dirty="0" err="1" smtClean="0"/>
              <a:t>causity</a:t>
            </a:r>
            <a:r>
              <a:rPr lang="en-US" dirty="0" smtClean="0"/>
              <a:t>.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causazione</a:t>
            </a:r>
            <a:r>
              <a:rPr lang="it-IT" dirty="0" smtClean="0"/>
              <a:t> mentale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p. 23: And perhaps there are further forms of </a:t>
            </a:r>
            <a:r>
              <a:rPr lang="en-US" dirty="0" err="1" smtClean="0"/>
              <a:t>causity</a:t>
            </a:r>
            <a:r>
              <a:rPr lang="en-US" dirty="0" smtClean="0"/>
              <a:t> that should better not be called energy because of their </a:t>
            </a:r>
            <a:r>
              <a:rPr lang="it-IT" dirty="0" err="1" smtClean="0"/>
              <a:t>anomalous</a:t>
            </a:r>
            <a:r>
              <a:rPr lang="it-IT" dirty="0" smtClean="0"/>
              <a:t> or </a:t>
            </a:r>
            <a:r>
              <a:rPr lang="it-IT" dirty="0" err="1" smtClean="0"/>
              <a:t>bizarre</a:t>
            </a:r>
            <a:r>
              <a:rPr lang="it-IT" dirty="0" smtClean="0"/>
              <a:t> </a:t>
            </a:r>
            <a:r>
              <a:rPr lang="it-IT" dirty="0" err="1" smtClean="0"/>
              <a:t>properties</a:t>
            </a:r>
            <a:r>
              <a:rPr lang="it-IT" dirty="0" smtClean="0"/>
              <a:t>. </a:t>
            </a:r>
            <a:r>
              <a:rPr lang="it-IT" dirty="0" err="1" smtClean="0"/>
              <a:t>Perhaps</a:t>
            </a:r>
            <a:r>
              <a:rPr lang="it-IT" dirty="0" smtClean="0"/>
              <a:t> </a:t>
            </a:r>
            <a:r>
              <a:rPr lang="it-IT" dirty="0" err="1" smtClean="0"/>
              <a:t>psychological</a:t>
            </a:r>
            <a:r>
              <a:rPr lang="it-IT" dirty="0" smtClean="0"/>
              <a:t> [nel ms.:  PSYCHOPHYSICAL] </a:t>
            </a:r>
            <a:r>
              <a:rPr lang="it-IT" dirty="0" err="1" smtClean="0"/>
              <a:t>logical</a:t>
            </a:r>
            <a:r>
              <a:rPr lang="it-IT" dirty="0" smtClean="0"/>
              <a:t> </a:t>
            </a:r>
            <a:r>
              <a:rPr lang="it-IT" dirty="0" err="1" smtClean="0"/>
              <a:t>interaction</a:t>
            </a:r>
            <a:r>
              <a:rPr lang="it-IT" dirty="0" smtClean="0"/>
              <a:t> </a:t>
            </a:r>
            <a:r>
              <a:rPr lang="it-IT" dirty="0" err="1" smtClean="0"/>
              <a:t>involves</a:t>
            </a:r>
            <a:r>
              <a:rPr lang="it-IT" dirty="0" smtClean="0"/>
              <a:t> </a:t>
            </a:r>
            <a:r>
              <a:rPr lang="en-US" dirty="0" smtClean="0"/>
              <a:t>peculiar specifications of </a:t>
            </a:r>
            <a:r>
              <a:rPr lang="en-US" dirty="0" err="1" smtClean="0"/>
              <a:t>causity</a:t>
            </a:r>
            <a:r>
              <a:rPr lang="en-US" dirty="0" smtClean="0"/>
              <a:t>.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Causalità ed esistenza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p. 23: </a:t>
            </a:r>
            <a:r>
              <a:rPr lang="it-IT" dirty="0" err="1" smtClean="0"/>
              <a:t>causity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existence</a:t>
            </a:r>
            <a:endParaRPr lang="it-IT" dirty="0" smtClean="0"/>
          </a:p>
          <a:p>
            <a:r>
              <a:rPr lang="it-IT" dirty="0" smtClean="0"/>
              <a:t>Motivo: </a:t>
            </a:r>
            <a:r>
              <a:rPr lang="en-US" dirty="0" smtClean="0"/>
              <a:t>Existence is not a quantity, nor does it allow of degrees. Existence is exactly the same everywhere. On the other hand, </a:t>
            </a:r>
            <a:r>
              <a:rPr lang="en-US" dirty="0" err="1" smtClean="0"/>
              <a:t>causity</a:t>
            </a:r>
            <a:r>
              <a:rPr lang="en-US" dirty="0" smtClean="0"/>
              <a:t> is a quantity and must be measurable</a:t>
            </a:r>
          </a:p>
          <a:p>
            <a:r>
              <a:rPr lang="it-IT" dirty="0" smtClean="0"/>
              <a:t>la </a:t>
            </a:r>
            <a:r>
              <a:rPr lang="it-IT" dirty="0" err="1" smtClean="0"/>
              <a:t>causità</a:t>
            </a:r>
            <a:r>
              <a:rPr lang="it-IT" dirty="0" smtClean="0"/>
              <a:t> è una quantità misurabile e divisibile: </a:t>
            </a:r>
            <a:r>
              <a:rPr lang="en-US" dirty="0" smtClean="0"/>
              <a:t>some amount of motion and </a:t>
            </a:r>
            <a:r>
              <a:rPr lang="en-US" dirty="0" err="1" smtClean="0"/>
              <a:t>causity</a:t>
            </a:r>
            <a:r>
              <a:rPr lang="en-US" dirty="0" smtClean="0"/>
              <a:t> stays in bouncing ball </a:t>
            </a:r>
            <a:r>
              <a:rPr lang="en-US" b="1" i="1" dirty="0" smtClean="0"/>
              <a:t>A, and some amount of motion and </a:t>
            </a:r>
            <a:r>
              <a:rPr lang="en-US" b="1" i="1" dirty="0" err="1" smtClean="0"/>
              <a:t>causity</a:t>
            </a:r>
            <a:r>
              <a:rPr lang="en-US" b="1" i="1" dirty="0" smtClean="0"/>
              <a:t> transfers to ball B.</a:t>
            </a:r>
            <a:r>
              <a:rPr lang="en-US" dirty="0" smtClean="0"/>
              <a:t> (p. 23)</a:t>
            </a:r>
          </a:p>
          <a:p>
            <a:r>
              <a:rPr lang="en-US" dirty="0" err="1" smtClean="0"/>
              <a:t>Però</a:t>
            </a:r>
            <a:r>
              <a:rPr lang="en-US" dirty="0" smtClean="0"/>
              <a:t> </a:t>
            </a:r>
            <a:r>
              <a:rPr lang="en-US" dirty="0" err="1" smtClean="0"/>
              <a:t>nella</a:t>
            </a:r>
            <a:r>
              <a:rPr lang="en-US" dirty="0" smtClean="0"/>
              <a:t> Guise Theory C. </a:t>
            </a:r>
            <a:r>
              <a:rPr lang="en-US" dirty="0" err="1" smtClean="0"/>
              <a:t>sembra</a:t>
            </a:r>
            <a:r>
              <a:rPr lang="en-US" dirty="0" smtClean="0"/>
              <a:t> </a:t>
            </a:r>
            <a:r>
              <a:rPr lang="en-US" dirty="0" err="1" smtClean="0"/>
              <a:t>pensarla</a:t>
            </a:r>
            <a:r>
              <a:rPr lang="en-US" dirty="0" smtClean="0"/>
              <a:t> </a:t>
            </a:r>
            <a:r>
              <a:rPr lang="en-US" dirty="0" err="1" smtClean="0"/>
              <a:t>diversamente</a:t>
            </a:r>
            <a:r>
              <a:rPr lang="en-US" dirty="0" smtClean="0"/>
              <a:t>. O no?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esistenza e sostanze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Causity</a:t>
            </a:r>
            <a:r>
              <a:rPr lang="en-US" dirty="0" smtClean="0"/>
              <a:t> is so intimately bound up with transfer and preservation across time that one cannot help </a:t>
            </a:r>
            <a:r>
              <a:rPr lang="en-US" dirty="0" err="1" smtClean="0"/>
              <a:t>aslung</a:t>
            </a:r>
            <a:r>
              <a:rPr lang="en-US" dirty="0" smtClean="0"/>
              <a:t> whether the postulation of enduring objects involves the postulation of </a:t>
            </a:r>
            <a:r>
              <a:rPr lang="en-US" dirty="0" err="1" smtClean="0"/>
              <a:t>causity</a:t>
            </a:r>
            <a:r>
              <a:rPr lang="en-US" dirty="0" smtClean="0"/>
              <a:t>, whether substance and causation go conceptually hand in hand. The correct answer to this question seems to me to be emphatically affirmative. But we will not explore the connections between </a:t>
            </a:r>
            <a:r>
              <a:rPr lang="en-US" dirty="0" err="1" smtClean="0"/>
              <a:t>causity</a:t>
            </a:r>
            <a:r>
              <a:rPr lang="en-US" dirty="0" smtClean="0"/>
              <a:t> and substance </a:t>
            </a:r>
            <a:r>
              <a:rPr lang="it-IT" dirty="0" err="1" smtClean="0"/>
              <a:t>here</a:t>
            </a:r>
            <a:r>
              <a:rPr lang="it-IT" dirty="0" smtClean="0"/>
              <a:t>. (p. 27)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Che tipo di ente è la </a:t>
            </a:r>
            <a:r>
              <a:rPr lang="it-IT" dirty="0" err="1" smtClean="0"/>
              <a:t>causità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Causity</a:t>
            </a:r>
            <a:r>
              <a:rPr lang="en-US" dirty="0" smtClean="0"/>
              <a:t> is not a part of an object, but migrates from object to object riding on the backs of the objects that abide in the causal transaction. </a:t>
            </a:r>
            <a:r>
              <a:rPr lang="en-US" dirty="0" err="1" smtClean="0"/>
              <a:t>Causity</a:t>
            </a:r>
            <a:r>
              <a:rPr lang="en-US" dirty="0" smtClean="0"/>
              <a:t>, like space, time, and motion, remains </a:t>
            </a:r>
            <a:r>
              <a:rPr lang="en-US" dirty="0" smtClean="0">
                <a:solidFill>
                  <a:srgbClr val="FF0000"/>
                </a:solidFill>
              </a:rPr>
              <a:t>an abstract quantifiable structure</a:t>
            </a:r>
            <a:r>
              <a:rPr lang="en-US" dirty="0" smtClean="0"/>
              <a:t> that unifies sets of objects into tightly organized systems. (p. 24)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causità</a:t>
            </a:r>
            <a:r>
              <a:rPr lang="it-IT" dirty="0" smtClean="0"/>
              <a:t> e proprietà eziologiche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err="1" smtClean="0"/>
              <a:t>Although</a:t>
            </a:r>
            <a:r>
              <a:rPr lang="it-IT" dirty="0" smtClean="0"/>
              <a:t> </a:t>
            </a:r>
            <a:r>
              <a:rPr lang="it-IT" dirty="0" err="1" smtClean="0"/>
              <a:t>causity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a </a:t>
            </a:r>
            <a:r>
              <a:rPr lang="en-US" dirty="0" smtClean="0"/>
              <a:t>structure that unifies the patterns </a:t>
            </a:r>
            <a:r>
              <a:rPr lang="en-US" b="1" dirty="0" smtClean="0"/>
              <a:t>of changes that objects can undergo, </a:t>
            </a:r>
            <a:r>
              <a:rPr lang="en-US" b="1" dirty="0" err="1" smtClean="0"/>
              <a:t>causity</a:t>
            </a:r>
            <a:r>
              <a:rPr lang="en-US" b="1" dirty="0" smtClean="0"/>
              <a:t> is a </a:t>
            </a:r>
            <a:r>
              <a:rPr lang="en-US" dirty="0" smtClean="0"/>
              <a:t>dependent structure and the causal powers of objects are dependent properties. They depend on properties that objects must possess for </a:t>
            </a:r>
            <a:r>
              <a:rPr lang="en-US" dirty="0" err="1" smtClean="0"/>
              <a:t>causity</a:t>
            </a:r>
            <a:r>
              <a:rPr lang="en-US" dirty="0" smtClean="0"/>
              <a:t> and causal powers to come into being. We may call all those properties that ground </a:t>
            </a:r>
            <a:r>
              <a:rPr lang="en-US" dirty="0" err="1" smtClean="0"/>
              <a:t>causity</a:t>
            </a:r>
            <a:r>
              <a:rPr lang="en-US" dirty="0" smtClean="0"/>
              <a:t> and causal powers </a:t>
            </a:r>
            <a:r>
              <a:rPr lang="en-US" b="1" i="1" dirty="0" smtClean="0"/>
              <a:t>etiological properties, leaving it open whether all nondependent properties </a:t>
            </a:r>
            <a:r>
              <a:rPr lang="en-US" dirty="0" smtClean="0"/>
              <a:t>that objects can have by themselves are etiological.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Causity</a:t>
            </a:r>
            <a:r>
              <a:rPr lang="en-US" dirty="0" smtClean="0"/>
              <a:t> is not an etiological property. </a:t>
            </a:r>
            <a:r>
              <a:rPr lang="en-US" b="1" dirty="0" smtClean="0"/>
              <a:t>In particular, since </a:t>
            </a:r>
            <a:r>
              <a:rPr lang="en-US" b="1" dirty="0" err="1" smtClean="0"/>
              <a:t>causity</a:t>
            </a:r>
            <a:r>
              <a:rPr lang="en-US" b="1" dirty="0" smtClean="0"/>
              <a:t> abides through [</a:t>
            </a:r>
            <a:r>
              <a:rPr lang="en-US" b="1" dirty="0" err="1" smtClean="0"/>
              <a:t>si</a:t>
            </a:r>
            <a:r>
              <a:rPr lang="en-US" b="1" dirty="0" smtClean="0"/>
              <a:t> </a:t>
            </a:r>
            <a:r>
              <a:rPr lang="en-US" b="1" dirty="0" err="1" smtClean="0"/>
              <a:t>conserva</a:t>
            </a:r>
            <a:r>
              <a:rPr lang="en-US" b="1" dirty="0" smtClean="0"/>
              <a:t>, </a:t>
            </a:r>
            <a:r>
              <a:rPr lang="en-US" b="1" dirty="0" err="1" smtClean="0"/>
              <a:t>persiste</a:t>
            </a:r>
            <a:r>
              <a:rPr lang="en-US" b="1" dirty="0" smtClean="0"/>
              <a:t>] causal transactions, it cannot </a:t>
            </a:r>
            <a:r>
              <a:rPr lang="en-US" dirty="0" smtClean="0"/>
              <a:t>be identical with any of the properties that objects change in such transactions.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Prossime lezioni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2 lezioni di Ernesto Graziani su</a:t>
            </a:r>
          </a:p>
          <a:p>
            <a:pPr lvl="1"/>
            <a:r>
              <a:rPr lang="it-IT" dirty="0" smtClean="0"/>
              <a:t>1) Primitivismo, analisi a priori, riduzionismo a posteriori, </a:t>
            </a:r>
            <a:r>
              <a:rPr lang="it-IT" dirty="0" err="1" smtClean="0"/>
              <a:t>eliminativismo</a:t>
            </a:r>
            <a:endParaRPr lang="it-IT" dirty="0" smtClean="0"/>
          </a:p>
          <a:p>
            <a:pPr lvl="1"/>
            <a:r>
              <a:rPr lang="it-IT" dirty="0" smtClean="0"/>
              <a:t>2) Desiderata per teorie sulla causalità</a:t>
            </a:r>
          </a:p>
          <a:p>
            <a:r>
              <a:rPr lang="it-IT" dirty="0" smtClean="0"/>
              <a:t>6 (?) lezioni da assegnare su teorie sulla causalità (vedi diapositive successive)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1 lezione di Michele Paolini Paoletti su disposizioni e causalità</a:t>
            </a:r>
          </a:p>
          <a:p>
            <a:r>
              <a:rPr lang="it-IT" dirty="0" smtClean="0"/>
              <a:t>1 lezione dell'avv. Marco Caldarelli sulla causalità in giurisprudenza</a:t>
            </a:r>
          </a:p>
          <a:p>
            <a:r>
              <a:rPr lang="it-IT" dirty="0" smtClean="0"/>
              <a:t>Orilia: lezioni di introduzione al tema della </a:t>
            </a:r>
            <a:r>
              <a:rPr lang="it-IT" dirty="0" err="1" smtClean="0"/>
              <a:t>causazione</a:t>
            </a:r>
            <a:r>
              <a:rPr lang="it-IT" dirty="0" smtClean="0"/>
              <a:t> mentale</a:t>
            </a:r>
          </a:p>
          <a:p>
            <a:r>
              <a:rPr lang="it-IT" dirty="0" smtClean="0"/>
              <a:t>1 lezione di Michele Paolini Paoletti sull'</a:t>
            </a:r>
            <a:r>
              <a:rPr lang="it-IT" dirty="0" err="1" smtClean="0"/>
              <a:t>agent</a:t>
            </a:r>
            <a:r>
              <a:rPr lang="it-IT" dirty="0" smtClean="0"/>
              <a:t> </a:t>
            </a:r>
            <a:r>
              <a:rPr lang="it-IT" dirty="0" err="1" smtClean="0"/>
              <a:t>causation</a:t>
            </a:r>
            <a:endParaRPr lang="it-IT" dirty="0" smtClean="0"/>
          </a:p>
          <a:p>
            <a:r>
              <a:rPr lang="it-IT" dirty="0" smtClean="0"/>
              <a:t>lezioni su causalità e libero arbitro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Approaches (from Schaffer)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it-IT" i="1" dirty="0" err="1"/>
              <a:t>contiguous</a:t>
            </a:r>
            <a:r>
              <a:rPr lang="it-IT" i="1" dirty="0"/>
              <a:t> </a:t>
            </a:r>
            <a:r>
              <a:rPr lang="it-IT" i="1" dirty="0" err="1"/>
              <a:t>change</a:t>
            </a:r>
            <a:r>
              <a:rPr lang="it-IT" i="1" dirty="0"/>
              <a:t> </a:t>
            </a:r>
            <a:r>
              <a:rPr lang="it-IT" dirty="0"/>
              <a:t>(</a:t>
            </a:r>
            <a:r>
              <a:rPr lang="it-IT" dirty="0" err="1">
                <a:solidFill>
                  <a:srgbClr val="FF0000"/>
                </a:solidFill>
              </a:rPr>
              <a:t>Ducasse</a:t>
            </a:r>
            <a:r>
              <a:rPr lang="it-IT" dirty="0"/>
              <a:t> 1926</a:t>
            </a:r>
            <a:r>
              <a:rPr lang="it-IT" dirty="0" smtClean="0"/>
              <a:t>)</a:t>
            </a:r>
            <a:endParaRPr lang="it-IT" i="1" dirty="0" smtClean="0"/>
          </a:p>
          <a:p>
            <a:pPr>
              <a:defRPr/>
            </a:pPr>
            <a:r>
              <a:rPr lang="it-IT" i="1" dirty="0" err="1" smtClean="0"/>
              <a:t>counterfactual</a:t>
            </a:r>
            <a:r>
              <a:rPr lang="it-IT" i="1" dirty="0" smtClean="0"/>
              <a:t> </a:t>
            </a:r>
            <a:r>
              <a:rPr lang="it-IT" i="1" dirty="0" err="1" smtClean="0"/>
              <a:t>dependence</a:t>
            </a:r>
            <a:r>
              <a:rPr lang="it-IT" dirty="0" smtClean="0"/>
              <a:t>(</a:t>
            </a:r>
            <a:r>
              <a:rPr lang="it-IT" dirty="0" smtClean="0">
                <a:solidFill>
                  <a:srgbClr val="FF0000"/>
                </a:solidFill>
              </a:rPr>
              <a:t>Lewis</a:t>
            </a:r>
            <a:r>
              <a:rPr lang="it-IT" dirty="0" smtClean="0"/>
              <a:t> 1986a and 2000, </a:t>
            </a:r>
            <a:r>
              <a:rPr lang="it-IT" dirty="0" err="1" smtClean="0"/>
              <a:t>Swain</a:t>
            </a:r>
            <a:r>
              <a:rPr lang="it-IT" dirty="0" smtClean="0"/>
              <a:t> 1978, </a:t>
            </a:r>
            <a:r>
              <a:rPr lang="it-IT" dirty="0" err="1" smtClean="0"/>
              <a:t>Menzies</a:t>
            </a:r>
            <a:r>
              <a:rPr lang="it-IT" dirty="0" smtClean="0"/>
              <a:t> 1989b, </a:t>
            </a:r>
            <a:r>
              <a:rPr lang="it-IT" dirty="0" err="1" smtClean="0"/>
              <a:t>McDermott</a:t>
            </a:r>
            <a:r>
              <a:rPr lang="it-IT" dirty="0" smtClean="0"/>
              <a:t> 1995 and 2002, </a:t>
            </a:r>
            <a:r>
              <a:rPr lang="it-IT" dirty="0" err="1" smtClean="0"/>
              <a:t>Ganeri</a:t>
            </a:r>
            <a:r>
              <a:rPr lang="it-IT" dirty="0" smtClean="0"/>
              <a:t>, </a:t>
            </a:r>
            <a:r>
              <a:rPr lang="it-IT" dirty="0" err="1" smtClean="0"/>
              <a:t>Noordhof</a:t>
            </a:r>
            <a:r>
              <a:rPr lang="it-IT" dirty="0" smtClean="0"/>
              <a:t>, and </a:t>
            </a:r>
            <a:r>
              <a:rPr lang="it-IT" dirty="0" err="1" smtClean="0"/>
              <a:t>Ramachandran</a:t>
            </a:r>
            <a:r>
              <a:rPr lang="it-IT" dirty="0" smtClean="0"/>
              <a:t> 1996, </a:t>
            </a:r>
            <a:r>
              <a:rPr lang="it-IT" dirty="0" err="1" smtClean="0"/>
              <a:t>Yablo</a:t>
            </a:r>
            <a:r>
              <a:rPr lang="it-IT" dirty="0" smtClean="0"/>
              <a:t> 2002, Sartorio 2005),</a:t>
            </a:r>
          </a:p>
          <a:p>
            <a:pPr>
              <a:defRPr/>
            </a:pPr>
            <a:r>
              <a:rPr lang="it-IT" i="1" dirty="0" err="1" smtClean="0"/>
              <a:t>nomological</a:t>
            </a:r>
            <a:r>
              <a:rPr lang="it-IT" i="1" dirty="0" smtClean="0"/>
              <a:t> </a:t>
            </a:r>
            <a:r>
              <a:rPr lang="it-IT" i="1" dirty="0" err="1"/>
              <a:t>subsumption</a:t>
            </a:r>
            <a:r>
              <a:rPr lang="it-IT" dirty="0"/>
              <a:t> (</a:t>
            </a:r>
            <a:r>
              <a:rPr lang="it-IT" dirty="0">
                <a:solidFill>
                  <a:srgbClr val="FF0000"/>
                </a:solidFill>
              </a:rPr>
              <a:t>Davidson</a:t>
            </a:r>
            <a:r>
              <a:rPr lang="it-IT" dirty="0"/>
              <a:t> 1980d, </a:t>
            </a:r>
            <a:r>
              <a:rPr lang="it-IT" dirty="0">
                <a:solidFill>
                  <a:srgbClr val="FF0000"/>
                </a:solidFill>
              </a:rPr>
              <a:t>Kim</a:t>
            </a:r>
            <a:r>
              <a:rPr lang="it-IT" dirty="0"/>
              <a:t> 1973, </a:t>
            </a:r>
            <a:r>
              <a:rPr lang="it-IT" dirty="0" err="1"/>
              <a:t>Horwich</a:t>
            </a:r>
            <a:r>
              <a:rPr lang="it-IT" dirty="0"/>
              <a:t> 1987, </a:t>
            </a:r>
            <a:r>
              <a:rPr lang="it-IT" dirty="0">
                <a:solidFill>
                  <a:srgbClr val="FF0000"/>
                </a:solidFill>
              </a:rPr>
              <a:t>Armstrong</a:t>
            </a:r>
            <a:r>
              <a:rPr lang="it-IT" dirty="0"/>
              <a:t> 1999</a:t>
            </a:r>
            <a:r>
              <a:rPr lang="it-IT" dirty="0" smtClean="0"/>
              <a:t>),</a:t>
            </a:r>
          </a:p>
          <a:p>
            <a:pPr>
              <a:defRPr/>
            </a:pPr>
            <a:r>
              <a:rPr lang="it-IT" i="1" dirty="0" err="1"/>
              <a:t>agential</a:t>
            </a:r>
            <a:r>
              <a:rPr lang="it-IT" i="1" dirty="0"/>
              <a:t> </a:t>
            </a:r>
            <a:r>
              <a:rPr lang="it-IT" i="1" dirty="0" err="1"/>
              <a:t>manipulability</a:t>
            </a:r>
            <a:r>
              <a:rPr lang="it-IT" dirty="0"/>
              <a:t> (</a:t>
            </a:r>
            <a:r>
              <a:rPr lang="it-IT" dirty="0" err="1"/>
              <a:t>Collingwood</a:t>
            </a:r>
            <a:r>
              <a:rPr lang="it-IT" dirty="0"/>
              <a:t> 1940, </a:t>
            </a:r>
            <a:r>
              <a:rPr lang="it-IT" dirty="0" err="1"/>
              <a:t>Gasking</a:t>
            </a:r>
            <a:r>
              <a:rPr lang="it-IT" dirty="0"/>
              <a:t> 1955, von Wright 1975, Price and </a:t>
            </a:r>
            <a:r>
              <a:rPr lang="it-IT" dirty="0" err="1"/>
              <a:t>Menzies</a:t>
            </a:r>
            <a:r>
              <a:rPr lang="it-IT" dirty="0"/>
              <a:t> 1993, Woodward 2003</a:t>
            </a:r>
            <a:r>
              <a:rPr lang="it-IT" dirty="0" smtClean="0"/>
              <a:t>). </a:t>
            </a:r>
            <a:r>
              <a:rPr lang="it-IT" dirty="0" smtClean="0">
                <a:solidFill>
                  <a:srgbClr val="FF0000"/>
                </a:solidFill>
              </a:rPr>
              <a:t>BUZZONI?</a:t>
            </a:r>
            <a:endParaRPr lang="it-IT" dirty="0">
              <a:solidFill>
                <a:srgbClr val="FF0000"/>
              </a:solidFill>
            </a:endParaRPr>
          </a:p>
          <a:p>
            <a:pPr>
              <a:defRPr/>
            </a:pP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it-IT" i="1" dirty="0" err="1"/>
              <a:t>statistical</a:t>
            </a:r>
            <a:r>
              <a:rPr lang="it-IT" i="1" dirty="0"/>
              <a:t> </a:t>
            </a:r>
            <a:r>
              <a:rPr lang="it-IT" i="1" dirty="0" err="1"/>
              <a:t>correlation</a:t>
            </a:r>
            <a:r>
              <a:rPr lang="it-IT" dirty="0"/>
              <a:t> (</a:t>
            </a:r>
            <a:r>
              <a:rPr lang="it-IT" dirty="0" err="1"/>
              <a:t>Good</a:t>
            </a:r>
            <a:r>
              <a:rPr lang="it-IT" dirty="0"/>
              <a:t> 1961 and 1962, </a:t>
            </a:r>
            <a:r>
              <a:rPr lang="it-IT" dirty="0" err="1">
                <a:solidFill>
                  <a:srgbClr val="FF0000"/>
                </a:solidFill>
              </a:rPr>
              <a:t>Suppes</a:t>
            </a:r>
            <a:r>
              <a:rPr lang="it-IT" dirty="0"/>
              <a:t> 1970, </a:t>
            </a:r>
            <a:r>
              <a:rPr lang="it-IT" dirty="0" err="1"/>
              <a:t>Spirtes</a:t>
            </a:r>
            <a:r>
              <a:rPr lang="it-IT" dirty="0"/>
              <a:t>, </a:t>
            </a:r>
            <a:r>
              <a:rPr lang="it-IT" dirty="0" err="1"/>
              <a:t>Glymour</a:t>
            </a:r>
            <a:r>
              <a:rPr lang="it-IT" dirty="0"/>
              <a:t>, and </a:t>
            </a:r>
            <a:r>
              <a:rPr lang="it-IT" dirty="0" err="1"/>
              <a:t>Scheines</a:t>
            </a:r>
            <a:r>
              <a:rPr lang="it-IT" dirty="0"/>
              <a:t> 1993, </a:t>
            </a:r>
            <a:r>
              <a:rPr lang="it-IT" dirty="0" err="1"/>
              <a:t>Kvart</a:t>
            </a:r>
            <a:r>
              <a:rPr lang="it-IT" dirty="0"/>
              <a:t> 1997 and 2004, Pearl 2000, Hitchcock </a:t>
            </a:r>
            <a:r>
              <a:rPr lang="it-IT" dirty="0" smtClean="0"/>
              <a:t>2001, </a:t>
            </a:r>
            <a:r>
              <a:rPr lang="it-IT" dirty="0" smtClean="0">
                <a:solidFill>
                  <a:srgbClr val="FF0000"/>
                </a:solidFill>
              </a:rPr>
              <a:t>Mellor</a:t>
            </a:r>
            <a:r>
              <a:rPr lang="it-IT" dirty="0" smtClean="0"/>
              <a:t>)</a:t>
            </a:r>
            <a:endParaRPr lang="it-IT" i="1" dirty="0" smtClean="0"/>
          </a:p>
          <a:p>
            <a:pPr>
              <a:defRPr/>
            </a:pPr>
            <a:r>
              <a:rPr lang="it-IT" i="1" dirty="0" err="1" smtClean="0"/>
              <a:t>energy</a:t>
            </a:r>
            <a:r>
              <a:rPr lang="it-IT" i="1" dirty="0" smtClean="0"/>
              <a:t> </a:t>
            </a:r>
            <a:r>
              <a:rPr lang="it-IT" i="1" dirty="0"/>
              <a:t>flow</a:t>
            </a:r>
            <a:r>
              <a:rPr lang="it-IT" dirty="0"/>
              <a:t> (</a:t>
            </a:r>
            <a:r>
              <a:rPr lang="it-IT" dirty="0">
                <a:solidFill>
                  <a:srgbClr val="FF0000"/>
                </a:solidFill>
              </a:rPr>
              <a:t>Fair</a:t>
            </a:r>
            <a:r>
              <a:rPr lang="it-IT" dirty="0"/>
              <a:t> 1979, </a:t>
            </a:r>
            <a:r>
              <a:rPr lang="it-IT" dirty="0" err="1"/>
              <a:t>Castaneda</a:t>
            </a:r>
            <a:r>
              <a:rPr lang="it-IT" dirty="0"/>
              <a:t> 1984), </a:t>
            </a:r>
            <a:r>
              <a:rPr lang="it-IT" i="1" dirty="0" err="1"/>
              <a:t>physical</a:t>
            </a:r>
            <a:r>
              <a:rPr lang="it-IT" i="1" dirty="0"/>
              <a:t> </a:t>
            </a:r>
            <a:r>
              <a:rPr lang="it-IT" i="1" dirty="0" err="1"/>
              <a:t>processes</a:t>
            </a:r>
            <a:r>
              <a:rPr lang="it-IT" dirty="0"/>
              <a:t> (Russell 1948, </a:t>
            </a:r>
            <a:r>
              <a:rPr lang="it-IT" dirty="0" err="1"/>
              <a:t>Salmon</a:t>
            </a:r>
            <a:r>
              <a:rPr lang="it-IT" dirty="0"/>
              <a:t> 1984 and 1998, </a:t>
            </a:r>
            <a:r>
              <a:rPr lang="it-IT" dirty="0" err="1">
                <a:solidFill>
                  <a:srgbClr val="FF0000"/>
                </a:solidFill>
              </a:rPr>
              <a:t>Dowe</a:t>
            </a:r>
            <a:r>
              <a:rPr lang="it-IT" dirty="0"/>
              <a:t> 1992 and 2000)</a:t>
            </a:r>
          </a:p>
          <a:p>
            <a:pPr>
              <a:defRPr/>
            </a:pPr>
            <a:endParaRPr lang="it-IT" dirty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 smtClean="0"/>
          </a:p>
        </p:txBody>
      </p:sp>
      <p:sp>
        <p:nvSpPr>
          <p:cNvPr id="26627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it-IT" i="1" dirty="0" err="1"/>
              <a:t>property</a:t>
            </a:r>
            <a:r>
              <a:rPr lang="it-IT" i="1" dirty="0"/>
              <a:t> </a:t>
            </a:r>
            <a:r>
              <a:rPr lang="it-IT" i="1" dirty="0" err="1"/>
              <a:t>transference</a:t>
            </a:r>
            <a:r>
              <a:rPr lang="it-IT" dirty="0"/>
              <a:t> (</a:t>
            </a:r>
            <a:r>
              <a:rPr lang="it-IT" dirty="0" err="1"/>
              <a:t>Aronson</a:t>
            </a:r>
            <a:r>
              <a:rPr lang="it-IT" dirty="0"/>
              <a:t> 1971</a:t>
            </a:r>
            <a:r>
              <a:rPr lang="it-IT" dirty="0">
                <a:solidFill>
                  <a:srgbClr val="FF0000"/>
                </a:solidFill>
              </a:rPr>
              <a:t>, </a:t>
            </a:r>
            <a:r>
              <a:rPr lang="it-IT" dirty="0" err="1">
                <a:solidFill>
                  <a:srgbClr val="FF0000"/>
                </a:solidFill>
              </a:rPr>
              <a:t>Ehring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/>
              <a:t>1997 [</a:t>
            </a:r>
            <a:r>
              <a:rPr lang="it-IT" dirty="0" err="1"/>
              <a:t>based</a:t>
            </a:r>
            <a:r>
              <a:rPr lang="it-IT" dirty="0"/>
              <a:t> on </a:t>
            </a:r>
            <a:r>
              <a:rPr lang="it-IT" dirty="0" err="1">
                <a:solidFill>
                  <a:srgbClr val="FF0000"/>
                </a:solidFill>
              </a:rPr>
              <a:t>tropes</a:t>
            </a:r>
            <a:r>
              <a:rPr lang="it-IT" dirty="0"/>
              <a:t>], </a:t>
            </a:r>
            <a:r>
              <a:rPr lang="it-IT" dirty="0" err="1"/>
              <a:t>Kistler</a:t>
            </a:r>
            <a:r>
              <a:rPr lang="it-IT" dirty="0"/>
              <a:t> 1998). </a:t>
            </a:r>
          </a:p>
          <a:p>
            <a:r>
              <a:rPr lang="it-IT" dirty="0" smtClean="0"/>
              <a:t>Da Maurin (</a:t>
            </a:r>
            <a:r>
              <a:rPr lang="it-IT" dirty="0" err="1" smtClean="0"/>
              <a:t>tropes</a:t>
            </a:r>
            <a:r>
              <a:rPr lang="it-IT" dirty="0" smtClean="0"/>
              <a:t>, SEP): </a:t>
            </a:r>
            <a:r>
              <a:rPr lang="en-US" dirty="0" smtClean="0"/>
              <a:t>Every reason for thinking that tropes are the world's basic causal </a:t>
            </a:r>
            <a:r>
              <a:rPr lang="en-US" dirty="0" err="1" smtClean="0"/>
              <a:t>relata</a:t>
            </a:r>
            <a:r>
              <a:rPr lang="en-US" dirty="0" smtClean="0"/>
              <a:t> is therefore also a reason to think that this role is played by states of affairs.</a:t>
            </a:r>
          </a:p>
          <a:p>
            <a:r>
              <a:rPr lang="en-US" dirty="0" smtClean="0"/>
              <a:t>According to </a:t>
            </a:r>
            <a:r>
              <a:rPr lang="en-US" dirty="0" err="1" smtClean="0"/>
              <a:t>Ehring</a:t>
            </a:r>
            <a:r>
              <a:rPr lang="en-US" dirty="0" smtClean="0"/>
              <a:t>, this is not true. </a:t>
            </a:r>
          </a:p>
          <a:p>
            <a:endParaRPr lang="it-IT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i="1" dirty="0" err="1"/>
              <a:t>primitivism</a:t>
            </a:r>
            <a:r>
              <a:rPr lang="it-IT" dirty="0"/>
              <a:t> (</a:t>
            </a:r>
            <a:r>
              <a:rPr lang="it-IT" dirty="0" err="1"/>
              <a:t>Anscombe</a:t>
            </a:r>
            <a:r>
              <a:rPr lang="it-IT" dirty="0"/>
              <a:t> 1975, </a:t>
            </a:r>
            <a:r>
              <a:rPr lang="it-IT" dirty="0" err="1"/>
              <a:t>Tooley</a:t>
            </a:r>
            <a:r>
              <a:rPr lang="it-IT" dirty="0"/>
              <a:t> 1987 and 2004, Carroll 1994, </a:t>
            </a:r>
            <a:r>
              <a:rPr lang="it-IT" dirty="0" err="1"/>
              <a:t>Menzies</a:t>
            </a:r>
            <a:r>
              <a:rPr lang="it-IT" dirty="0"/>
              <a:t> 1996)</a:t>
            </a:r>
          </a:p>
          <a:p>
            <a:pPr>
              <a:defRPr/>
            </a:pPr>
            <a:r>
              <a:rPr lang="it-IT" i="1" dirty="0" err="1"/>
              <a:t>eliminativism</a:t>
            </a:r>
            <a:r>
              <a:rPr lang="it-IT" dirty="0"/>
              <a:t> (Russell 1992, Quine 1966</a:t>
            </a:r>
            <a:r>
              <a:rPr lang="it-IT" dirty="0" smtClean="0"/>
              <a:t>)</a:t>
            </a:r>
          </a:p>
          <a:p>
            <a:pPr>
              <a:defRPr/>
            </a:pPr>
            <a:r>
              <a:rPr lang="it-IT" i="1" dirty="0" err="1"/>
              <a:t>hybrids</a:t>
            </a:r>
            <a:r>
              <a:rPr lang="it-IT" dirty="0"/>
              <a:t> of some of the </a:t>
            </a:r>
            <a:r>
              <a:rPr lang="it-IT" dirty="0" err="1"/>
              <a:t>above</a:t>
            </a:r>
            <a:r>
              <a:rPr lang="it-IT" dirty="0"/>
              <a:t> (Fair 1979, </a:t>
            </a:r>
            <a:r>
              <a:rPr lang="it-IT" dirty="0" err="1"/>
              <a:t>Dowe</a:t>
            </a:r>
            <a:r>
              <a:rPr lang="it-IT" dirty="0"/>
              <a:t> 2000, Paul 2000, </a:t>
            </a:r>
            <a:r>
              <a:rPr lang="it-IT" dirty="0" err="1"/>
              <a:t>Schaffer</a:t>
            </a:r>
            <a:r>
              <a:rPr lang="it-IT" dirty="0"/>
              <a:t> 2001, Hall 2004, </a:t>
            </a:r>
            <a:r>
              <a:rPr lang="it-IT" dirty="0" err="1"/>
              <a:t>Beebee</a:t>
            </a:r>
            <a:r>
              <a:rPr lang="it-IT" dirty="0"/>
              <a:t> 2004b)</a:t>
            </a:r>
          </a:p>
          <a:p>
            <a:pPr>
              <a:defRPr/>
            </a:pPr>
            <a:endParaRPr lang="it-IT" dirty="0"/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1658</Words>
  <Application>Microsoft Office PowerPoint</Application>
  <PresentationFormat>Presentazione su schermo (4:3)</PresentationFormat>
  <Paragraphs>111</Paragraphs>
  <Slides>27</Slides>
  <Notes>27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28" baseType="lpstr">
      <vt:lpstr>Tema di Office</vt:lpstr>
      <vt:lpstr>Filosofia analitica del linguaggio modulo ONTOLOGIA A.A. 2013-14 Semestre I</vt:lpstr>
      <vt:lpstr>Diapositiva 2</vt:lpstr>
      <vt:lpstr>Diapositiva 3</vt:lpstr>
      <vt:lpstr>Castaneda</vt:lpstr>
      <vt:lpstr>Dalla parte IV sulla misurazione</vt:lpstr>
      <vt:lpstr>Principi sulla misurabilità della causità</vt:lpstr>
      <vt:lpstr>Castañeda su Hume</vt:lpstr>
      <vt:lpstr>punti sottolineati</vt:lpstr>
      <vt:lpstr>Diapositiva 9</vt:lpstr>
      <vt:lpstr>Tipi di eventi causali</vt:lpstr>
      <vt:lpstr>Diapositiva 11</vt:lpstr>
      <vt:lpstr>Diapositiva 12</vt:lpstr>
      <vt:lpstr>Diapositiva 13</vt:lpstr>
      <vt:lpstr>Diapositiva 14</vt:lpstr>
      <vt:lpstr>Diapositiva 15</vt:lpstr>
      <vt:lpstr>causazione mentale</vt:lpstr>
      <vt:lpstr>Causalità ed esistenza</vt:lpstr>
      <vt:lpstr>esistenza e sostanze</vt:lpstr>
      <vt:lpstr>Che tipo di ente è la causità?</vt:lpstr>
      <vt:lpstr>causità e proprietà eziologiche</vt:lpstr>
      <vt:lpstr>Diapositiva 21</vt:lpstr>
      <vt:lpstr>Prossime lezioni</vt:lpstr>
      <vt:lpstr>Diapositiva 23</vt:lpstr>
      <vt:lpstr>Approaches (from Schaffer)</vt:lpstr>
      <vt:lpstr>Diapositiva 25</vt:lpstr>
      <vt:lpstr>Diapositiva 26</vt:lpstr>
      <vt:lpstr>Diapositiva 27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Filosofia analitica del linguaggio modulo ONTOLOGIA A.A. 2013-14 Semestre I</dc:title>
  <dc:creator>Francesco Orilia</dc:creator>
  <cp:lastModifiedBy>Francesco Orilia</cp:lastModifiedBy>
  <cp:revision>8</cp:revision>
  <dcterms:created xsi:type="dcterms:W3CDTF">2013-10-20T13:34:54Z</dcterms:created>
  <dcterms:modified xsi:type="dcterms:W3CDTF">2013-10-21T14:24:48Z</dcterms:modified>
</cp:coreProperties>
</file>