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8" r:id="rId4"/>
    <p:sldId id="259" r:id="rId5"/>
    <p:sldId id="298" r:id="rId6"/>
    <p:sldId id="263" r:id="rId7"/>
    <p:sldId id="266" r:id="rId8"/>
    <p:sldId id="267" r:id="rId9"/>
    <p:sldId id="268" r:id="rId10"/>
    <p:sldId id="269" r:id="rId11"/>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1" d="100"/>
          <a:sy n="51" d="100"/>
        </p:scale>
        <p:origin x="-1219"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65B3891-26E3-429E-9211-E3E1DC000122}" type="datetimeFigureOut">
              <a:rPr lang="it-IT" smtClean="0"/>
              <a:pPr/>
              <a:t>01/05/2014</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8109A99-45F3-4EBC-83EC-701DBB56BF88}"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8109A99-45F3-4EBC-83EC-701DBB56BF88}" type="slidenum">
              <a:rPr lang="it-IT" smtClean="0"/>
              <a:pPr/>
              <a:t>1</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8109A99-45F3-4EBC-83EC-701DBB56BF88}" type="slidenum">
              <a:rPr lang="it-IT" smtClean="0"/>
              <a:pPr/>
              <a:t>2</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499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26628"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80E21F9-0273-4840-9AEE-98536D2FC027}" type="slidenum">
              <a:rPr lang="it-IT" smtClean="0"/>
              <a:pPr fontAlgn="base">
                <a:spcBef>
                  <a:spcPct val="0"/>
                </a:spcBef>
                <a:spcAft>
                  <a:spcPct val="0"/>
                </a:spcAft>
                <a:defRPr/>
              </a:pPr>
              <a:t>3</a:t>
            </a:fld>
            <a:endParaRPr lang="it-IT"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6019"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smtClean="0"/>
          </a:p>
        </p:txBody>
      </p:sp>
      <p:sp>
        <p:nvSpPr>
          <p:cNvPr id="4" name="Segnaposto numero diapositiva 3"/>
          <p:cNvSpPr>
            <a:spLocks noGrp="1"/>
          </p:cNvSpPr>
          <p:nvPr>
            <p:ph type="sldNum" sz="quarter" idx="5"/>
          </p:nvPr>
        </p:nvSpPr>
        <p:spPr/>
        <p:txBody>
          <a:bodyPr/>
          <a:lstStyle/>
          <a:p>
            <a:pPr>
              <a:defRPr/>
            </a:pPr>
            <a:fld id="{EB58DD6E-B741-4947-A215-310DE5628CCC}" type="slidenum">
              <a:rPr lang="it-IT" smtClean="0"/>
              <a:pPr>
                <a:defRPr/>
              </a:pPr>
              <a:t>4</a:t>
            </a:fld>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8109A99-45F3-4EBC-83EC-701DBB56BF88}" type="slidenum">
              <a:rPr lang="it-IT" smtClean="0"/>
              <a:pPr/>
              <a:t>5</a: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90115"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A59490B1-CAB6-4B38-8A29-67CA6E983C68}" type="slidenum">
              <a:rPr lang="it-IT" smtClean="0"/>
              <a:pPr>
                <a:defRPr/>
              </a:pPr>
              <a:t>6</a: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93187"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7D81A18A-8191-450B-830A-38515945E2A2}" type="slidenum">
              <a:rPr lang="it-IT" smtClean="0"/>
              <a:pPr>
                <a:defRPr/>
              </a:pPr>
              <a:t>7</a:t>
            </a:fld>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94211"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DD6FF66A-C0D6-4D64-896B-FFB1BEAE0DB4}" type="slidenum">
              <a:rPr lang="it-IT" smtClean="0"/>
              <a:pPr>
                <a:defRPr/>
              </a:pPr>
              <a:t>8</a:t>
            </a:fld>
            <a:endParaRPr 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95235"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0DFDF60F-386C-4F42-A119-10A1ACB61B31}" type="slidenum">
              <a:rPr lang="it-IT" smtClean="0"/>
              <a:pPr>
                <a:defRPr/>
              </a:pPr>
              <a:t>9</a:t>
            </a:fld>
            <a:endParaRPr 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96259"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C066D29B-9AEF-4F42-BC3B-D3E89380864C}" type="slidenum">
              <a:rPr lang="it-IT" smtClean="0"/>
              <a:pPr>
                <a:defRPr/>
              </a:pPr>
              <a:t>10</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1FE5B473-1484-45B4-B86B-B3E98A03913C}" type="datetimeFigureOut">
              <a:rPr lang="it-IT" smtClean="0"/>
              <a:pPr/>
              <a:t>01/05/2014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3AF5846-126E-44A0-9D77-BC7CF794C53C}"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1FE5B473-1484-45B4-B86B-B3E98A03913C}" type="datetimeFigureOut">
              <a:rPr lang="it-IT" smtClean="0"/>
              <a:pPr/>
              <a:t>01/05/2014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3AF5846-126E-44A0-9D77-BC7CF794C53C}"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1FE5B473-1484-45B4-B86B-B3E98A03913C}" type="datetimeFigureOut">
              <a:rPr lang="it-IT" smtClean="0"/>
              <a:pPr/>
              <a:t>01/05/2014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3AF5846-126E-44A0-9D77-BC7CF794C53C}"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1FE5B473-1484-45B4-B86B-B3E98A03913C}" type="datetimeFigureOut">
              <a:rPr lang="it-IT" smtClean="0"/>
              <a:pPr/>
              <a:t>01/05/2014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3AF5846-126E-44A0-9D77-BC7CF794C53C}"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1FE5B473-1484-45B4-B86B-B3E98A03913C}" type="datetimeFigureOut">
              <a:rPr lang="it-IT" smtClean="0"/>
              <a:pPr/>
              <a:t>01/05/2014</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C3AF5846-126E-44A0-9D77-BC7CF794C53C}"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1FE5B473-1484-45B4-B86B-B3E98A03913C}" type="datetimeFigureOut">
              <a:rPr lang="it-IT" smtClean="0"/>
              <a:pPr/>
              <a:t>01/05/2014</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C3AF5846-126E-44A0-9D77-BC7CF794C53C}"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1FE5B473-1484-45B4-B86B-B3E98A03913C}" type="datetimeFigureOut">
              <a:rPr lang="it-IT" smtClean="0"/>
              <a:pPr/>
              <a:t>01/05/2014</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C3AF5846-126E-44A0-9D77-BC7CF794C53C}"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1FE5B473-1484-45B4-B86B-B3E98A03913C}" type="datetimeFigureOut">
              <a:rPr lang="it-IT" smtClean="0"/>
              <a:pPr/>
              <a:t>01/05/2014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3AF5846-126E-44A0-9D77-BC7CF794C53C}"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1FE5B473-1484-45B4-B86B-B3E98A03913C}" type="datetimeFigureOut">
              <a:rPr lang="it-IT" smtClean="0"/>
              <a:pPr/>
              <a:t>01/05/2014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3AF5846-126E-44A0-9D77-BC7CF794C53C}"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1FE5B473-1484-45B4-B86B-B3E98A03913C}" type="datetimeFigureOut">
              <a:rPr lang="it-IT" smtClean="0"/>
              <a:pPr/>
              <a:t>01/05/2014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3AF5846-126E-44A0-9D77-BC7CF794C53C}"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1FE5B473-1484-45B4-B86B-B3E98A03913C}" type="datetimeFigureOut">
              <a:rPr lang="it-IT" smtClean="0"/>
              <a:pPr/>
              <a:t>01/05/2014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3AF5846-126E-44A0-9D77-BC7CF794C53C}"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E5B473-1484-45B4-B86B-B3E98A03913C}" type="datetimeFigureOut">
              <a:rPr lang="it-IT" smtClean="0"/>
              <a:pPr/>
              <a:t>01/05/2014</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AF5846-126E-44A0-9D77-BC7CF794C53C}"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smtClean="0"/>
              <a:t>Fil. </a:t>
            </a:r>
            <a:r>
              <a:rPr lang="it-IT" dirty="0" err="1" smtClean="0"/>
              <a:t>Ling</a:t>
            </a:r>
            <a:r>
              <a:rPr lang="it-IT" dirty="0" smtClean="0"/>
              <a:t>. 13-14</a:t>
            </a:r>
            <a:endParaRPr lang="it-IT" dirty="0"/>
          </a:p>
        </p:txBody>
      </p:sp>
      <p:sp>
        <p:nvSpPr>
          <p:cNvPr id="3" name="Sottotitolo 2"/>
          <p:cNvSpPr>
            <a:spLocks noGrp="1"/>
          </p:cNvSpPr>
          <p:nvPr>
            <p:ph type="subTitle" idx="1"/>
          </p:nvPr>
        </p:nvSpPr>
        <p:spPr/>
        <p:txBody>
          <a:bodyPr/>
          <a:lstStyle/>
          <a:p>
            <a:r>
              <a:rPr lang="it-IT" dirty="0" err="1" smtClean="0"/>
              <a:t>Lez</a:t>
            </a:r>
            <a:r>
              <a:rPr lang="it-IT" dirty="0" smtClean="0"/>
              <a:t>. 28</a:t>
            </a:r>
          </a:p>
          <a:p>
            <a:r>
              <a:rPr lang="it-IT" dirty="0" smtClean="0"/>
              <a:t>28/4/14</a:t>
            </a:r>
            <a:endParaRPr lang="it-I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Annunci</a:t>
            </a:r>
            <a:endParaRPr lang="it-IT" dirty="0"/>
          </a:p>
        </p:txBody>
      </p:sp>
      <p:sp>
        <p:nvSpPr>
          <p:cNvPr id="3" name="Segnaposto contenuto 2"/>
          <p:cNvSpPr>
            <a:spLocks noGrp="1"/>
          </p:cNvSpPr>
          <p:nvPr>
            <p:ph idx="1"/>
          </p:nvPr>
        </p:nvSpPr>
        <p:spPr/>
        <p:txBody>
          <a:bodyPr>
            <a:normAutofit fontScale="92500" lnSpcReduction="10000"/>
          </a:bodyPr>
          <a:lstStyle/>
          <a:p>
            <a:pPr>
              <a:defRPr/>
            </a:pPr>
            <a:r>
              <a:rPr lang="it-IT" dirty="0" smtClean="0"/>
              <a:t>Ho messo in rete una lista di possibili domande per l'esame finale. Penso d completare la lista con un'altra domanda.</a:t>
            </a:r>
          </a:p>
          <a:p>
            <a:pPr>
              <a:defRPr/>
            </a:pPr>
            <a:r>
              <a:rPr lang="it-IT" dirty="0" err="1" smtClean="0">
                <a:solidFill>
                  <a:srgbClr val="FF0000"/>
                </a:solidFill>
              </a:rPr>
              <a:t>Lez</a:t>
            </a:r>
            <a:r>
              <a:rPr lang="it-IT" dirty="0">
                <a:solidFill>
                  <a:srgbClr val="FF0000"/>
                </a:solidFill>
              </a:rPr>
              <a:t>. </a:t>
            </a:r>
            <a:r>
              <a:rPr lang="it-IT" u="sng" dirty="0" smtClean="0">
                <a:solidFill>
                  <a:srgbClr val="FF0000"/>
                </a:solidFill>
              </a:rPr>
              <a:t>29</a:t>
            </a:r>
            <a:r>
              <a:rPr lang="it-IT" dirty="0" smtClean="0">
                <a:solidFill>
                  <a:srgbClr val="FF0000"/>
                </a:solidFill>
              </a:rPr>
              <a:t> [NON 28!] (RECUPERO</a:t>
            </a:r>
            <a:r>
              <a:rPr lang="it-IT" dirty="0">
                <a:solidFill>
                  <a:srgbClr val="FF0000"/>
                </a:solidFill>
              </a:rPr>
              <a:t>): Martedì 29 Apr.  ORE </a:t>
            </a:r>
            <a:r>
              <a:rPr lang="it-IT" dirty="0" smtClean="0">
                <a:solidFill>
                  <a:srgbClr val="FF0000"/>
                </a:solidFill>
              </a:rPr>
              <a:t>11-12. LA FACCIAMO?</a:t>
            </a:r>
            <a:endParaRPr lang="it-IT" dirty="0">
              <a:solidFill>
                <a:srgbClr val="FF0000"/>
              </a:solidFill>
            </a:endParaRPr>
          </a:p>
          <a:p>
            <a:pPr>
              <a:defRPr/>
            </a:pPr>
            <a:r>
              <a:rPr lang="it-IT" dirty="0" err="1" smtClean="0">
                <a:solidFill>
                  <a:srgbClr val="FF0000"/>
                </a:solidFill>
              </a:rPr>
              <a:t>Lez</a:t>
            </a:r>
            <a:r>
              <a:rPr lang="it-IT" dirty="0">
                <a:solidFill>
                  <a:srgbClr val="FF0000"/>
                </a:solidFill>
              </a:rPr>
              <a:t>. </a:t>
            </a:r>
            <a:r>
              <a:rPr lang="it-IT" dirty="0" smtClean="0">
                <a:solidFill>
                  <a:srgbClr val="FF0000"/>
                </a:solidFill>
              </a:rPr>
              <a:t>30 (o </a:t>
            </a:r>
            <a:r>
              <a:rPr lang="it-IT" dirty="0" err="1" smtClean="0">
                <a:solidFill>
                  <a:srgbClr val="FF0000"/>
                </a:solidFill>
              </a:rPr>
              <a:t>Lezz</a:t>
            </a:r>
            <a:r>
              <a:rPr lang="it-IT" dirty="0" smtClean="0">
                <a:solidFill>
                  <a:srgbClr val="FF0000"/>
                </a:solidFill>
              </a:rPr>
              <a:t>. 29-30): </a:t>
            </a:r>
            <a:r>
              <a:rPr lang="it-IT" dirty="0">
                <a:solidFill>
                  <a:srgbClr val="FF0000"/>
                </a:solidFill>
              </a:rPr>
              <a:t>Merc. 30 Apr.</a:t>
            </a:r>
          </a:p>
          <a:p>
            <a:pPr>
              <a:defRPr/>
            </a:pPr>
            <a:r>
              <a:rPr lang="it-IT" dirty="0"/>
              <a:t>Esame finale: Merc. 7 Maggio, ore 9-10</a:t>
            </a:r>
          </a:p>
          <a:p>
            <a:pPr>
              <a:defRPr/>
            </a:pPr>
            <a:r>
              <a:rPr lang="it-IT" dirty="0"/>
              <a:t>Conferenza Guarino: Merc. 7 Maggio ore 17</a:t>
            </a:r>
          </a:p>
          <a:p>
            <a:pPr>
              <a:defRPr/>
            </a:pPr>
            <a:r>
              <a:rPr lang="it-IT" dirty="0"/>
              <a:t>Conferenza Oaklander: Ven. 9 Maggio ore 15</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olo 1"/>
          <p:cNvSpPr>
            <a:spLocks noGrp="1"/>
          </p:cNvSpPr>
          <p:nvPr>
            <p:ph type="title"/>
          </p:nvPr>
        </p:nvSpPr>
        <p:spPr/>
        <p:txBody>
          <a:bodyPr/>
          <a:lstStyle/>
          <a:p>
            <a:pPr eaLnBrk="1" hangingPunct="1"/>
            <a:r>
              <a:rPr lang="it-IT" smtClean="0"/>
              <a:t>Tentativo di definizione</a:t>
            </a:r>
          </a:p>
        </p:txBody>
      </p:sp>
      <p:sp>
        <p:nvSpPr>
          <p:cNvPr id="3" name="Segnaposto contenuto 2"/>
          <p:cNvSpPr>
            <a:spLocks noGrp="1"/>
          </p:cNvSpPr>
          <p:nvPr>
            <p:ph idx="1"/>
          </p:nvPr>
        </p:nvSpPr>
        <p:spPr/>
        <p:txBody>
          <a:bodyPr rtlCol="0">
            <a:normAutofit fontScale="77500" lnSpcReduction="20000"/>
          </a:bodyPr>
          <a:lstStyle/>
          <a:p>
            <a:pPr eaLnBrk="1" fontAlgn="auto" hangingPunct="1">
              <a:spcAft>
                <a:spcPts val="0"/>
              </a:spcAft>
              <a:buFont typeface="Arial" pitchFamily="34" charset="0"/>
              <a:buChar char="•"/>
              <a:defRPr/>
            </a:pPr>
            <a:r>
              <a:rPr lang="it-IT" dirty="0" smtClean="0"/>
              <a:t>P è analitico se, dopo aver sostituito, se necessario, sinonimi con sinonimi, otteniamo una verità logica.</a:t>
            </a:r>
          </a:p>
          <a:p>
            <a:pPr eaLnBrk="1" fontAlgn="auto" hangingPunct="1">
              <a:spcAft>
                <a:spcPts val="0"/>
              </a:spcAft>
              <a:buFont typeface="Arial" pitchFamily="34" charset="0"/>
              <a:buChar char="•"/>
              <a:defRPr/>
            </a:pPr>
            <a:r>
              <a:rPr lang="it-IT" dirty="0" smtClean="0"/>
              <a:t>Esempio:</a:t>
            </a:r>
          </a:p>
          <a:p>
            <a:pPr eaLnBrk="1" fontAlgn="auto" hangingPunct="1">
              <a:spcAft>
                <a:spcPts val="0"/>
              </a:spcAft>
              <a:buFont typeface="Arial" pitchFamily="34" charset="0"/>
              <a:buChar char="•"/>
              <a:defRPr/>
            </a:pPr>
            <a:r>
              <a:rPr lang="it-IT" dirty="0" smtClean="0"/>
              <a:t>nessun scapolo è sposato</a:t>
            </a:r>
          </a:p>
          <a:p>
            <a:pPr eaLnBrk="1" fontAlgn="auto" hangingPunct="1">
              <a:spcAft>
                <a:spcPts val="0"/>
              </a:spcAft>
              <a:buFont typeface="Arial" pitchFamily="34" charset="0"/>
              <a:buChar char="•"/>
              <a:defRPr/>
            </a:pPr>
            <a:r>
              <a:rPr lang="it-IT" dirty="0" smtClean="0"/>
              <a:t>scapolo = uomo adulto non sposato</a:t>
            </a:r>
          </a:p>
          <a:p>
            <a:pPr eaLnBrk="1" fontAlgn="auto" hangingPunct="1">
              <a:spcAft>
                <a:spcPts val="0"/>
              </a:spcAft>
              <a:buFont typeface="Arial" pitchFamily="34" charset="0"/>
              <a:buChar char="•"/>
              <a:defRPr/>
            </a:pPr>
            <a:r>
              <a:rPr lang="it-IT" dirty="0" smtClean="0"/>
              <a:t>nessun uomo adulto non sposato è sposato</a:t>
            </a:r>
          </a:p>
          <a:p>
            <a:pPr eaLnBrk="1" fontAlgn="auto" hangingPunct="1">
              <a:spcAft>
                <a:spcPts val="0"/>
              </a:spcAft>
              <a:buFont typeface="Arial" pitchFamily="34" charset="0"/>
              <a:buChar char="•"/>
              <a:defRPr/>
            </a:pPr>
            <a:r>
              <a:rPr lang="it-IT" dirty="0" smtClean="0"/>
              <a:t>Problema: dobbiamo definire "sinonimo"</a:t>
            </a:r>
          </a:p>
          <a:p>
            <a:pPr eaLnBrk="1" fontAlgn="auto" hangingPunct="1">
              <a:spcAft>
                <a:spcPts val="0"/>
              </a:spcAft>
              <a:buFont typeface="Arial" pitchFamily="34" charset="0"/>
              <a:buChar char="•"/>
              <a:defRPr/>
            </a:pPr>
            <a:r>
              <a:rPr lang="it-IT" dirty="0" smtClean="0"/>
              <a:t>"sinonimo" viene definito (prima </a:t>
            </a:r>
            <a:r>
              <a:rPr lang="it-IT" dirty="0" err="1" smtClean="0"/>
              <a:t>facie</a:t>
            </a:r>
            <a:r>
              <a:rPr lang="it-IT" dirty="0" smtClean="0"/>
              <a:t>) come sostituibile salva </a:t>
            </a:r>
            <a:r>
              <a:rPr lang="it-IT" dirty="0" err="1" smtClean="0"/>
              <a:t>veritate</a:t>
            </a:r>
            <a:endParaRPr lang="it-IT" dirty="0" smtClean="0"/>
          </a:p>
          <a:p>
            <a:pPr eaLnBrk="1" fontAlgn="auto" hangingPunct="1">
              <a:spcAft>
                <a:spcPts val="0"/>
              </a:spcAft>
              <a:buFont typeface="Arial" pitchFamily="34" charset="0"/>
              <a:buChar char="•"/>
              <a:defRPr/>
            </a:pPr>
            <a:r>
              <a:rPr lang="it-IT" dirty="0" smtClean="0"/>
              <a:t>Ma non basta, dobbiamo aggiungere: anche nei contesti intensionali, in particolare nel contesto, "necessariamente, ..."</a:t>
            </a:r>
          </a:p>
          <a:p>
            <a:pPr eaLnBrk="1" fontAlgn="auto" hangingPunct="1">
              <a:spcAft>
                <a:spcPts val="0"/>
              </a:spcAft>
              <a:buFont typeface="Arial" pitchFamily="34" charset="0"/>
              <a:buChar char="•"/>
              <a:defRPr/>
            </a:pPr>
            <a:endParaRPr lang="it-IT" dirty="0" smtClean="0"/>
          </a:p>
          <a:p>
            <a:pPr eaLnBrk="1" fontAlgn="auto" hangingPunct="1">
              <a:spcAft>
                <a:spcPts val="0"/>
              </a:spcAft>
              <a:buFont typeface="Arial" pitchFamily="34" charset="0"/>
              <a:buChar char="•"/>
              <a:defRPr/>
            </a:pPr>
            <a:endParaRPr lang="it-IT" dirty="0" smtClean="0"/>
          </a:p>
          <a:p>
            <a:pPr eaLnBrk="1" fontAlgn="auto" hangingPunct="1">
              <a:spcAft>
                <a:spcPts val="0"/>
              </a:spcAft>
              <a:buFont typeface="Arial" pitchFamily="34" charset="0"/>
              <a:buChar char="•"/>
              <a:defRPr/>
            </a:pPr>
            <a:endParaRPr lang="it-IT"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olo 1"/>
          <p:cNvSpPr>
            <a:spLocks noGrp="1"/>
          </p:cNvSpPr>
          <p:nvPr>
            <p:ph type="title"/>
          </p:nvPr>
        </p:nvSpPr>
        <p:spPr/>
        <p:txBody>
          <a:bodyPr/>
          <a:lstStyle/>
          <a:p>
            <a:pPr eaLnBrk="1" hangingPunct="1"/>
            <a:r>
              <a:rPr lang="it-IT" dirty="0" smtClean="0"/>
              <a:t>Circolarità del tentativo</a:t>
            </a:r>
          </a:p>
        </p:txBody>
      </p:sp>
      <p:sp>
        <p:nvSpPr>
          <p:cNvPr id="3" name="Segnaposto contenuto 2"/>
          <p:cNvSpPr>
            <a:spLocks noGrp="1"/>
          </p:cNvSpPr>
          <p:nvPr>
            <p:ph idx="1"/>
          </p:nvPr>
        </p:nvSpPr>
        <p:spPr/>
        <p:txBody>
          <a:bodyPr>
            <a:normAutofit fontScale="77500" lnSpcReduction="20000"/>
          </a:bodyPr>
          <a:lstStyle/>
          <a:p>
            <a:pPr eaLnBrk="1" hangingPunct="1">
              <a:defRPr/>
            </a:pPr>
            <a:r>
              <a:rPr lang="it-IT" dirty="0" smtClean="0"/>
              <a:t>Nei contesti estensionali "creatura con reni" e "creatura con cuore" sono intersostituibili.</a:t>
            </a:r>
          </a:p>
          <a:p>
            <a:pPr eaLnBrk="1" hangingPunct="1">
              <a:defRPr/>
            </a:pPr>
            <a:r>
              <a:rPr lang="it-IT" dirty="0" smtClean="0"/>
              <a:t>Ma non così nei contesti intensionali:</a:t>
            </a:r>
          </a:p>
          <a:p>
            <a:pPr eaLnBrk="1" hangingPunct="1">
              <a:defRPr/>
            </a:pPr>
            <a:r>
              <a:rPr lang="it-IT" dirty="0" smtClean="0"/>
              <a:t>"necessariamente, tutte le creature con reni sono creature con cuore" è falso</a:t>
            </a:r>
          </a:p>
          <a:p>
            <a:pPr eaLnBrk="1" hangingPunct="1">
              <a:defRPr/>
            </a:pPr>
            <a:r>
              <a:rPr lang="it-IT" dirty="0" smtClean="0"/>
              <a:t>Al contrario, "necessariamente, tutti gli scapoli sono uomini adulti non sposati" è vero</a:t>
            </a:r>
          </a:p>
          <a:p>
            <a:pPr eaLnBrk="1" hangingPunct="1">
              <a:defRPr/>
            </a:pPr>
            <a:r>
              <a:rPr lang="it-IT" dirty="0" smtClean="0"/>
              <a:t>Allora, la nozione di sinonimia presuppone quella di necessità</a:t>
            </a:r>
          </a:p>
          <a:p>
            <a:pPr eaLnBrk="1" hangingPunct="1">
              <a:defRPr/>
            </a:pPr>
            <a:r>
              <a:rPr lang="it-IT" dirty="0" smtClean="0"/>
              <a:t>Ma la necessità, per i neopositivisti, coincide con l'analiticità.</a:t>
            </a:r>
          </a:p>
          <a:p>
            <a:pPr eaLnBrk="1" hangingPunct="1">
              <a:defRPr/>
            </a:pPr>
            <a:r>
              <a:rPr lang="it-IT" dirty="0" smtClean="0"/>
              <a:t>Quindi, il tentativo di definire "analitico" è circolare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Fallimento della distinzione e naturalismo</a:t>
            </a:r>
            <a:endParaRPr lang="it-IT" dirty="0"/>
          </a:p>
        </p:txBody>
      </p:sp>
      <p:sp>
        <p:nvSpPr>
          <p:cNvPr id="3" name="Segnaposto contenuto 2"/>
          <p:cNvSpPr>
            <a:spLocks noGrp="1"/>
          </p:cNvSpPr>
          <p:nvPr>
            <p:ph idx="1"/>
          </p:nvPr>
        </p:nvSpPr>
        <p:spPr/>
        <p:txBody>
          <a:bodyPr/>
          <a:lstStyle/>
          <a:p>
            <a:pPr>
              <a:defRPr/>
            </a:pPr>
            <a:r>
              <a:rPr lang="it-IT" dirty="0"/>
              <a:t>Non potendo definire "analitico" e non avendo chiare intuizione su come distinguere giudizi analitici e sintetici (vedi esempio "tutti i corpi sono gravi"), dovremmo ammettere secondo Quine che non c'è una distinzione (netta) tra analitico e sintetico</a:t>
            </a:r>
          </a:p>
          <a:p>
            <a:pPr>
              <a:defRPr/>
            </a:pPr>
            <a:r>
              <a:rPr lang="it-IT" dirty="0"/>
              <a:t>Questo porta Quine al "naturalismo" (non c'è rigida distinzione tra filosofia e scienza)</a:t>
            </a:r>
          </a:p>
          <a:p>
            <a:pPr>
              <a:buNone/>
            </a:pPr>
            <a:endParaRPr lang="it-IT"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olo 1"/>
          <p:cNvSpPr>
            <a:spLocks noGrp="1"/>
          </p:cNvSpPr>
          <p:nvPr>
            <p:ph type="title"/>
          </p:nvPr>
        </p:nvSpPr>
        <p:spPr/>
        <p:txBody>
          <a:bodyPr/>
          <a:lstStyle/>
          <a:p>
            <a:r>
              <a:rPr lang="it-IT" dirty="0" smtClean="0"/>
              <a:t>il secondo dogma (riduzionismo)</a:t>
            </a:r>
          </a:p>
        </p:txBody>
      </p:sp>
      <p:sp>
        <p:nvSpPr>
          <p:cNvPr id="40963" name="Segnaposto contenuto 2"/>
          <p:cNvSpPr>
            <a:spLocks noGrp="1"/>
          </p:cNvSpPr>
          <p:nvPr>
            <p:ph idx="1"/>
          </p:nvPr>
        </p:nvSpPr>
        <p:spPr/>
        <p:txBody>
          <a:bodyPr>
            <a:normAutofit fontScale="85000" lnSpcReduction="20000"/>
          </a:bodyPr>
          <a:lstStyle/>
          <a:p>
            <a:r>
              <a:rPr lang="it-IT" dirty="0" smtClean="0"/>
              <a:t>"ciascun asserto dotato di significato [è] equivalente a qualche costrutto logico in termini che si riferiscono all'esperienza immediata" (p. 110 dell'antologia di Casalegno </a:t>
            </a:r>
            <a:r>
              <a:rPr lang="it-IT" dirty="0" err="1" smtClean="0"/>
              <a:t>et</a:t>
            </a:r>
            <a:r>
              <a:rPr lang="it-IT" dirty="0" smtClean="0"/>
              <a:t>. al.)</a:t>
            </a:r>
          </a:p>
          <a:p>
            <a:r>
              <a:rPr lang="it-IT" dirty="0" smtClean="0"/>
              <a:t>Ossia, attraverso opportune definizioni possiamo tradurre qualsiasi enunciato dotato di senso con un enunciato che utilizza solo termini logici ("e", "qualche", ecc.) e termini che si riferiscono all'esperienza immediata ("rosso", "segna 5 gradi", ecc.)</a:t>
            </a:r>
          </a:p>
          <a:p>
            <a:r>
              <a:rPr lang="it-IT" dirty="0" smtClean="0"/>
              <a:t>Questo veniva sostenuto inizialmente dai neo-positivisti, ma si videro subito grosse difficoltà</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olo 1"/>
          <p:cNvSpPr>
            <a:spLocks noGrp="1"/>
          </p:cNvSpPr>
          <p:nvPr>
            <p:ph type="title"/>
          </p:nvPr>
        </p:nvSpPr>
        <p:spPr/>
        <p:txBody>
          <a:bodyPr/>
          <a:lstStyle/>
          <a:p>
            <a:r>
              <a:rPr lang="it-IT" smtClean="0"/>
              <a:t>Il secondo dogma attenuato</a:t>
            </a:r>
          </a:p>
        </p:txBody>
      </p:sp>
      <p:sp>
        <p:nvSpPr>
          <p:cNvPr id="44035" name="Segnaposto contenuto 2"/>
          <p:cNvSpPr>
            <a:spLocks noGrp="1"/>
          </p:cNvSpPr>
          <p:nvPr>
            <p:ph idx="1"/>
          </p:nvPr>
        </p:nvSpPr>
        <p:spPr/>
        <p:txBody>
          <a:bodyPr/>
          <a:lstStyle/>
          <a:p>
            <a:r>
              <a:rPr lang="it-IT" dirty="0" smtClean="0"/>
              <a:t>Quine nota però che il secondo dogma resiste in questa tesi neo-empirista (ancora molto accettata al tempo di Quine e implicita nel </a:t>
            </a:r>
            <a:r>
              <a:rPr lang="it-IT" dirty="0" err="1" smtClean="0"/>
              <a:t>verificazionismo</a:t>
            </a:r>
            <a:r>
              <a:rPr lang="it-IT" dirty="0" smtClean="0"/>
              <a:t>):</a:t>
            </a:r>
          </a:p>
          <a:p>
            <a:r>
              <a:rPr lang="it-IT" dirty="0" smtClean="0"/>
              <a:t>possiamo associare a ogni asserto due insiemi di eventi sensoriali: </a:t>
            </a:r>
            <a:r>
              <a:rPr lang="it-IT" dirty="0" smtClean="0">
                <a:solidFill>
                  <a:srgbClr val="00B050"/>
                </a:solidFill>
              </a:rPr>
              <a:t>"a favore" </a:t>
            </a:r>
            <a:r>
              <a:rPr lang="it-IT" dirty="0" smtClean="0"/>
              <a:t>(aumentano la probabilità che sia vero) e </a:t>
            </a:r>
            <a:r>
              <a:rPr lang="it-IT" dirty="0" smtClean="0">
                <a:solidFill>
                  <a:srgbClr val="FF0000"/>
                </a:solidFill>
              </a:rPr>
              <a:t>"contrari" </a:t>
            </a:r>
            <a:r>
              <a:rPr lang="it-IT" dirty="0" smtClean="0"/>
              <a:t>(p. 130)</a:t>
            </a:r>
          </a:p>
          <a:p>
            <a:endParaRPr lang="it-IT"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olo 1"/>
          <p:cNvSpPr>
            <a:spLocks noGrp="1"/>
          </p:cNvSpPr>
          <p:nvPr>
            <p:ph type="title"/>
          </p:nvPr>
        </p:nvSpPr>
        <p:spPr/>
        <p:txBody>
          <a:bodyPr/>
          <a:lstStyle/>
          <a:p>
            <a:r>
              <a:rPr lang="it-IT" smtClean="0"/>
              <a:t>la radice comune dei due dogmi</a:t>
            </a:r>
          </a:p>
        </p:txBody>
      </p:sp>
      <p:sp>
        <p:nvSpPr>
          <p:cNvPr id="3" name="Segnaposto contenuto 2"/>
          <p:cNvSpPr>
            <a:spLocks noGrp="1"/>
          </p:cNvSpPr>
          <p:nvPr>
            <p:ph idx="1"/>
          </p:nvPr>
        </p:nvSpPr>
        <p:spPr/>
        <p:txBody>
          <a:bodyPr>
            <a:normAutofit fontScale="85000" lnSpcReduction="20000"/>
          </a:bodyPr>
          <a:lstStyle/>
          <a:p>
            <a:pPr>
              <a:defRPr/>
            </a:pPr>
            <a:r>
              <a:rPr lang="it-IT" dirty="0" smtClean="0"/>
              <a:t>(RC) Un singolo asserto può essere confermato o smentito</a:t>
            </a:r>
          </a:p>
          <a:p>
            <a:pPr>
              <a:defRPr/>
            </a:pPr>
            <a:r>
              <a:rPr lang="it-IT" dirty="0" smtClean="0"/>
              <a:t>Il secondo dogma presuppone RC</a:t>
            </a:r>
          </a:p>
          <a:p>
            <a:pPr>
              <a:defRPr/>
            </a:pPr>
            <a:r>
              <a:rPr lang="it-IT" dirty="0" smtClean="0"/>
              <a:t>Inoltre, RC induce a pensare che vi siano asserti "confermati in modo vuoto" (veri qualsiasi cosa succeda, quale che sia l'esperienza che facciamo), ossia enunciati ANALITICI</a:t>
            </a:r>
          </a:p>
          <a:p>
            <a:pPr>
              <a:defRPr/>
            </a:pPr>
            <a:r>
              <a:rPr lang="it-IT" dirty="0" smtClean="0"/>
              <a:t>E' vero che la verità degli asserti dipende sia da una componente linguistica che da una extralinguistica, ma non possiamo distinguere le due componenti "all'interno degli asserti della scienza presi uno per uno" (p. 131) ==&gt; olismo</a:t>
            </a:r>
            <a:endParaRPr lang="it-IT"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olo 1"/>
          <p:cNvSpPr>
            <a:spLocks noGrp="1"/>
          </p:cNvSpPr>
          <p:nvPr>
            <p:ph type="title"/>
          </p:nvPr>
        </p:nvSpPr>
        <p:spPr/>
        <p:txBody>
          <a:bodyPr/>
          <a:lstStyle/>
          <a:p>
            <a:r>
              <a:rPr lang="it-IT" smtClean="0"/>
              <a:t>Olismo epistemologico</a:t>
            </a:r>
          </a:p>
        </p:txBody>
      </p:sp>
      <p:sp>
        <p:nvSpPr>
          <p:cNvPr id="3" name="Segnaposto contenuto 2"/>
          <p:cNvSpPr>
            <a:spLocks noGrp="1"/>
          </p:cNvSpPr>
          <p:nvPr>
            <p:ph idx="1"/>
          </p:nvPr>
        </p:nvSpPr>
        <p:spPr/>
        <p:txBody>
          <a:bodyPr>
            <a:normAutofit fontScale="92500" lnSpcReduction="20000"/>
          </a:bodyPr>
          <a:lstStyle/>
          <a:p>
            <a:pPr>
              <a:defRPr/>
            </a:pPr>
            <a:r>
              <a:rPr lang="it-IT" dirty="0" smtClean="0"/>
              <a:t>Esclusa la distinzione analitico/sintetico, l'intero corpus delle asserzioni della scienza (o di un certo sistema di credenze) </a:t>
            </a:r>
            <a:r>
              <a:rPr lang="it-IT" smtClean="0"/>
              <a:t>fronteggia l'esperienza</a:t>
            </a:r>
            <a:endParaRPr lang="it-IT" dirty="0" smtClean="0"/>
          </a:p>
          <a:p>
            <a:pPr>
              <a:defRPr/>
            </a:pPr>
            <a:r>
              <a:rPr lang="it-IT" dirty="0" smtClean="0"/>
              <a:t>Alcuni asserti ("in periferia") sono più a rischio di essere respinti (sono quelli tradizionalmente considerati fattuali)</a:t>
            </a:r>
          </a:p>
          <a:p>
            <a:pPr>
              <a:defRPr/>
            </a:pPr>
            <a:r>
              <a:rPr lang="it-IT" dirty="0" smtClean="0"/>
              <a:t>Altri asserti (più "al centro") sono più resistenti</a:t>
            </a:r>
          </a:p>
          <a:p>
            <a:pPr>
              <a:defRPr/>
            </a:pPr>
            <a:r>
              <a:rPr lang="it-IT" dirty="0" smtClean="0"/>
              <a:t>I più resistenti sono gli asserti della matematica e della  logica, ma anche questi possono essere in linea di principio respinti (esempio della "quantum </a:t>
            </a:r>
            <a:r>
              <a:rPr lang="it-IT" dirty="0" err="1" smtClean="0"/>
              <a:t>logic</a:t>
            </a:r>
            <a:r>
              <a:rPr lang="it-IT" dirty="0" smtClean="0"/>
              <a:t>")</a:t>
            </a:r>
            <a:endParaRPr lang="it-IT"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olo 1"/>
          <p:cNvSpPr>
            <a:spLocks noGrp="1"/>
          </p:cNvSpPr>
          <p:nvPr>
            <p:ph type="title"/>
          </p:nvPr>
        </p:nvSpPr>
        <p:spPr/>
        <p:txBody>
          <a:bodyPr/>
          <a:lstStyle/>
          <a:p>
            <a:r>
              <a:rPr lang="it-IT" smtClean="0"/>
              <a:t>Olismo del significato</a:t>
            </a:r>
          </a:p>
        </p:txBody>
      </p:sp>
      <p:sp>
        <p:nvSpPr>
          <p:cNvPr id="37891" name="Segnaposto contenuto 2"/>
          <p:cNvSpPr>
            <a:spLocks noGrp="1"/>
          </p:cNvSpPr>
          <p:nvPr>
            <p:ph idx="1"/>
          </p:nvPr>
        </p:nvSpPr>
        <p:spPr/>
        <p:txBody>
          <a:bodyPr>
            <a:normAutofit fontScale="85000" lnSpcReduction="20000"/>
          </a:bodyPr>
          <a:lstStyle/>
          <a:p>
            <a:pPr>
              <a:defRPr/>
            </a:pPr>
            <a:r>
              <a:rPr lang="it-IT" dirty="0" smtClean="0"/>
              <a:t>Non essendoci più delle verità analitiche che fissano il significato dei termini, tutti i termini sono interdipendenti</a:t>
            </a:r>
          </a:p>
          <a:p>
            <a:pPr>
              <a:defRPr/>
            </a:pPr>
            <a:r>
              <a:rPr lang="it-IT" dirty="0" smtClean="0"/>
              <a:t>Non c'è differenza tra credenze fattuali e credenze sul linguaggio</a:t>
            </a:r>
          </a:p>
          <a:p>
            <a:pPr>
              <a:defRPr/>
            </a:pPr>
            <a:r>
              <a:rPr lang="it-IT" dirty="0" smtClean="0"/>
              <a:t>Cambiando credenze si cambia anche linguaggio</a:t>
            </a:r>
          </a:p>
          <a:p>
            <a:pPr>
              <a:defRPr/>
            </a:pPr>
            <a:r>
              <a:rPr lang="it-IT" dirty="0" err="1" smtClean="0"/>
              <a:t>ll</a:t>
            </a:r>
            <a:r>
              <a:rPr lang="it-IT" dirty="0" smtClean="0"/>
              <a:t> sistema di credenze globale di Quine corrisponde al linguaggio da scegliere di Carnap. Per Carnap la scelta del linguaggio non ha alcuna valenza metafisica. Per Quine la scelta di un sistema di credenze ci impegna ad una visione delle cose che è scientifica e ontologica/metafisica insieme</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240</TotalTime>
  <Words>772</Words>
  <Application>Microsoft Office PowerPoint</Application>
  <PresentationFormat>Presentazione su schermo (4:3)</PresentationFormat>
  <Paragraphs>63</Paragraphs>
  <Slides>10</Slides>
  <Notes>10</Notes>
  <HiddenSlides>0</HiddenSlides>
  <MMClips>0</MMClips>
  <ScaleCrop>false</ScaleCrop>
  <HeadingPairs>
    <vt:vector size="4" baseType="variant">
      <vt:variant>
        <vt:lpstr>Tema</vt:lpstr>
      </vt:variant>
      <vt:variant>
        <vt:i4>1</vt:i4>
      </vt:variant>
      <vt:variant>
        <vt:lpstr>Titoli diapositive</vt:lpstr>
      </vt:variant>
      <vt:variant>
        <vt:i4>10</vt:i4>
      </vt:variant>
    </vt:vector>
  </HeadingPairs>
  <TitlesOfParts>
    <vt:vector size="11" baseType="lpstr">
      <vt:lpstr>Tema di Office</vt:lpstr>
      <vt:lpstr>Fil. Ling. 13-14</vt:lpstr>
      <vt:lpstr>Annunci</vt:lpstr>
      <vt:lpstr>Tentativo di definizione</vt:lpstr>
      <vt:lpstr>Circolarità del tentativo</vt:lpstr>
      <vt:lpstr>Fallimento della distinzione e naturalismo</vt:lpstr>
      <vt:lpstr>il secondo dogma (riduzionismo)</vt:lpstr>
      <vt:lpstr>Il secondo dogma attenuato</vt:lpstr>
      <vt:lpstr>la radice comune dei due dogmi</vt:lpstr>
      <vt:lpstr>Olismo epistemologico</vt:lpstr>
      <vt:lpstr>Olismo del significato</vt:lpstr>
    </vt:vector>
  </TitlesOfParts>
  <Company>Università degli Studi di Macerata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 Ling. 13-14</dc:title>
  <dc:creator>Francesco Orilia</dc:creator>
  <cp:lastModifiedBy>Francesco Orilia</cp:lastModifiedBy>
  <cp:revision>8</cp:revision>
  <dcterms:created xsi:type="dcterms:W3CDTF">2014-04-27T06:18:00Z</dcterms:created>
  <dcterms:modified xsi:type="dcterms:W3CDTF">2014-05-01T10:13:06Z</dcterms:modified>
</cp:coreProperties>
</file>